
<file path=[Content_Types].xml><?xml version="1.0" encoding="utf-8"?>
<Types xmlns="http://schemas.openxmlformats.org/package/2006/content-types">
  <Default Extension="png" ContentType="image/png"/>
  <Default Extension="bin" ContentType="application/vnd.openxmlformats-officedocument.oleObject"/>
  <Default Extension="jfif" ContentType="image/jpeg"/>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1"/>
    <p:sldMasterId id="2147484033" r:id="rId2"/>
  </p:sldMasterIdLst>
  <p:notesMasterIdLst>
    <p:notesMasterId r:id="rId46"/>
  </p:notesMasterIdLst>
  <p:handoutMasterIdLst>
    <p:handoutMasterId r:id="rId47"/>
  </p:handoutMasterIdLst>
  <p:sldIdLst>
    <p:sldId id="547" r:id="rId3"/>
    <p:sldId id="612" r:id="rId4"/>
    <p:sldId id="591" r:id="rId5"/>
    <p:sldId id="919" r:id="rId6"/>
    <p:sldId id="903" r:id="rId7"/>
    <p:sldId id="904" r:id="rId8"/>
    <p:sldId id="818" r:id="rId9"/>
    <p:sldId id="920" r:id="rId10"/>
    <p:sldId id="921" r:id="rId11"/>
    <p:sldId id="922" r:id="rId12"/>
    <p:sldId id="923" r:id="rId13"/>
    <p:sldId id="924" r:id="rId14"/>
    <p:sldId id="925" r:id="rId15"/>
    <p:sldId id="926" r:id="rId16"/>
    <p:sldId id="928" r:id="rId17"/>
    <p:sldId id="929" r:id="rId18"/>
    <p:sldId id="930" r:id="rId19"/>
    <p:sldId id="931" r:id="rId20"/>
    <p:sldId id="932" r:id="rId21"/>
    <p:sldId id="933" r:id="rId22"/>
    <p:sldId id="934" r:id="rId23"/>
    <p:sldId id="935" r:id="rId24"/>
    <p:sldId id="936" r:id="rId25"/>
    <p:sldId id="937" r:id="rId26"/>
    <p:sldId id="938" r:id="rId27"/>
    <p:sldId id="940" r:id="rId28"/>
    <p:sldId id="941" r:id="rId29"/>
    <p:sldId id="942" r:id="rId30"/>
    <p:sldId id="943" r:id="rId31"/>
    <p:sldId id="944" r:id="rId32"/>
    <p:sldId id="946" r:id="rId33"/>
    <p:sldId id="947" r:id="rId34"/>
    <p:sldId id="948" r:id="rId35"/>
    <p:sldId id="949" r:id="rId36"/>
    <p:sldId id="950" r:id="rId37"/>
    <p:sldId id="962" r:id="rId38"/>
    <p:sldId id="963" r:id="rId39"/>
    <p:sldId id="969" r:id="rId40"/>
    <p:sldId id="965" r:id="rId41"/>
    <p:sldId id="966" r:id="rId42"/>
    <p:sldId id="967" r:id="rId43"/>
    <p:sldId id="968" r:id="rId44"/>
    <p:sldId id="586" r:id="rId45"/>
  </p:sldIdLst>
  <p:sldSz cx="9144000" cy="6858000" type="screen4x3"/>
  <p:notesSz cx="6735763" cy="9869488"/>
  <p:defaultTextStyle>
    <a:defPPr>
      <a:defRPr lang="en-US"/>
    </a:defPPr>
    <a:lvl1pPr algn="l" rtl="0" eaLnBrk="0" fontAlgn="base" hangingPunct="0">
      <a:spcBef>
        <a:spcPct val="0"/>
      </a:spcBef>
      <a:spcAft>
        <a:spcPct val="0"/>
      </a:spcAft>
      <a:defRPr b="1" kern="1200">
        <a:solidFill>
          <a:schemeClr val="tx1"/>
        </a:solidFill>
        <a:latin typeface="Verdana Ref"/>
        <a:ea typeface="+mn-ea"/>
        <a:cs typeface="Arial" panose="020B0604020202020204" pitchFamily="34" charset="0"/>
      </a:defRPr>
    </a:lvl1pPr>
    <a:lvl2pPr marL="457200" algn="l" rtl="0" eaLnBrk="0" fontAlgn="base" hangingPunct="0">
      <a:spcBef>
        <a:spcPct val="0"/>
      </a:spcBef>
      <a:spcAft>
        <a:spcPct val="0"/>
      </a:spcAft>
      <a:defRPr b="1" kern="1200">
        <a:solidFill>
          <a:schemeClr val="tx1"/>
        </a:solidFill>
        <a:latin typeface="Verdana Ref"/>
        <a:ea typeface="+mn-ea"/>
        <a:cs typeface="Arial" panose="020B0604020202020204" pitchFamily="34" charset="0"/>
      </a:defRPr>
    </a:lvl2pPr>
    <a:lvl3pPr marL="914400" algn="l" rtl="0" eaLnBrk="0" fontAlgn="base" hangingPunct="0">
      <a:spcBef>
        <a:spcPct val="0"/>
      </a:spcBef>
      <a:spcAft>
        <a:spcPct val="0"/>
      </a:spcAft>
      <a:defRPr b="1" kern="1200">
        <a:solidFill>
          <a:schemeClr val="tx1"/>
        </a:solidFill>
        <a:latin typeface="Verdana Ref"/>
        <a:ea typeface="+mn-ea"/>
        <a:cs typeface="Arial" panose="020B0604020202020204" pitchFamily="34" charset="0"/>
      </a:defRPr>
    </a:lvl3pPr>
    <a:lvl4pPr marL="1371600" algn="l" rtl="0" eaLnBrk="0" fontAlgn="base" hangingPunct="0">
      <a:spcBef>
        <a:spcPct val="0"/>
      </a:spcBef>
      <a:spcAft>
        <a:spcPct val="0"/>
      </a:spcAft>
      <a:defRPr b="1" kern="1200">
        <a:solidFill>
          <a:schemeClr val="tx1"/>
        </a:solidFill>
        <a:latin typeface="Verdana Ref"/>
        <a:ea typeface="+mn-ea"/>
        <a:cs typeface="Arial" panose="020B0604020202020204" pitchFamily="34" charset="0"/>
      </a:defRPr>
    </a:lvl4pPr>
    <a:lvl5pPr marL="1828800" algn="l" rtl="0" eaLnBrk="0" fontAlgn="base" hangingPunct="0">
      <a:spcBef>
        <a:spcPct val="0"/>
      </a:spcBef>
      <a:spcAft>
        <a:spcPct val="0"/>
      </a:spcAft>
      <a:defRPr b="1" kern="1200">
        <a:solidFill>
          <a:schemeClr val="tx1"/>
        </a:solidFill>
        <a:latin typeface="Verdana Ref"/>
        <a:ea typeface="+mn-ea"/>
        <a:cs typeface="Arial" panose="020B0604020202020204" pitchFamily="34" charset="0"/>
      </a:defRPr>
    </a:lvl5pPr>
    <a:lvl6pPr marL="2286000" algn="l" defTabSz="914400" rtl="0" eaLnBrk="1" latinLnBrk="0" hangingPunct="1">
      <a:defRPr b="1" kern="1200">
        <a:solidFill>
          <a:schemeClr val="tx1"/>
        </a:solidFill>
        <a:latin typeface="Verdana Ref"/>
        <a:ea typeface="+mn-ea"/>
        <a:cs typeface="Arial" panose="020B0604020202020204" pitchFamily="34" charset="0"/>
      </a:defRPr>
    </a:lvl6pPr>
    <a:lvl7pPr marL="2743200" algn="l" defTabSz="914400" rtl="0" eaLnBrk="1" latinLnBrk="0" hangingPunct="1">
      <a:defRPr b="1" kern="1200">
        <a:solidFill>
          <a:schemeClr val="tx1"/>
        </a:solidFill>
        <a:latin typeface="Verdana Ref"/>
        <a:ea typeface="+mn-ea"/>
        <a:cs typeface="Arial" panose="020B0604020202020204" pitchFamily="34" charset="0"/>
      </a:defRPr>
    </a:lvl7pPr>
    <a:lvl8pPr marL="3200400" algn="l" defTabSz="914400" rtl="0" eaLnBrk="1" latinLnBrk="0" hangingPunct="1">
      <a:defRPr b="1" kern="1200">
        <a:solidFill>
          <a:schemeClr val="tx1"/>
        </a:solidFill>
        <a:latin typeface="Verdana Ref"/>
        <a:ea typeface="+mn-ea"/>
        <a:cs typeface="Arial" panose="020B0604020202020204" pitchFamily="34" charset="0"/>
      </a:defRPr>
    </a:lvl8pPr>
    <a:lvl9pPr marL="3657600" algn="l" defTabSz="914400" rtl="0" eaLnBrk="1" latinLnBrk="0" hangingPunct="1">
      <a:defRPr b="1" kern="1200">
        <a:solidFill>
          <a:schemeClr val="tx1"/>
        </a:solidFill>
        <a:latin typeface="Verdana Ref"/>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2" clrIdx="0">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CC"/>
    <a:srgbClr val="F2EABC"/>
    <a:srgbClr val="F7D8D5"/>
    <a:srgbClr val="000000"/>
    <a:srgbClr val="FF0000"/>
    <a:srgbClr val="C4F42C"/>
    <a:srgbClr val="00B0F0"/>
    <a:srgbClr val="996633"/>
    <a:srgbClr val="F2DEDA"/>
    <a:srgbClr val="EEE0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178" autoAdjust="0"/>
    <p:restoredTop sz="94618" autoAdjust="0"/>
  </p:normalViewPr>
  <p:slideViewPr>
    <p:cSldViewPr>
      <p:cViewPr varScale="1">
        <p:scale>
          <a:sx n="105" d="100"/>
          <a:sy n="105" d="100"/>
        </p:scale>
        <p:origin x="1626"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08DB3A-81F4-40A6-8798-5F789AD0539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15D88C3C-9A39-4FCF-8BCE-7E969456E335}">
      <dgm:prSet custT="1"/>
      <dgm:spPr>
        <a:solidFill>
          <a:srgbClr val="00B0F0"/>
        </a:solidFill>
      </dgm:spPr>
      <dgm:t>
        <a:bodyPr/>
        <a:lstStyle/>
        <a:p>
          <a:r>
            <a:rPr lang="en-US" sz="2800">
              <a:solidFill>
                <a:schemeClr val="tx1">
                  <a:lumMod val="50000"/>
                </a:schemeClr>
              </a:solidFill>
              <a:latin typeface="Times New Roman" panose="02020603050405020304" pitchFamily="18" charset="0"/>
              <a:cs typeface="Times New Roman" panose="02020603050405020304" pitchFamily="18" charset="0"/>
            </a:rPr>
            <a:t>Văn bản quy phạm pháp luật về thuế GTGT hiện hành</a:t>
          </a:r>
          <a:endParaRPr lang="en-US" sz="2800" dirty="0">
            <a:solidFill>
              <a:schemeClr val="tx1">
                <a:lumMod val="50000"/>
              </a:schemeClr>
            </a:solidFill>
            <a:latin typeface="Times New Roman" panose="02020603050405020304" pitchFamily="18" charset="0"/>
            <a:cs typeface="Times New Roman" panose="02020603050405020304" pitchFamily="18" charset="0"/>
          </a:endParaRPr>
        </a:p>
      </dgm:t>
    </dgm:pt>
    <dgm:pt modelId="{0C232E64-BA0C-4117-BCDC-02AA6331CD4A}" type="parTrans" cxnId="{B416ECD0-D5FD-41FC-9FDB-E5979444FD30}">
      <dgm:prSet/>
      <dgm:spPr/>
      <dgm:t>
        <a:bodyPr/>
        <a:lstStyle/>
        <a:p>
          <a:endParaRPr lang="en-US"/>
        </a:p>
      </dgm:t>
    </dgm:pt>
    <dgm:pt modelId="{C21F5120-C799-424D-8132-84727EBF2197}" type="sibTrans" cxnId="{B416ECD0-D5FD-41FC-9FDB-E5979444FD30}">
      <dgm:prSet/>
      <dgm:spPr/>
      <dgm:t>
        <a:bodyPr/>
        <a:lstStyle/>
        <a:p>
          <a:endParaRPr lang="en-US"/>
        </a:p>
      </dgm:t>
    </dgm:pt>
    <dgm:pt modelId="{EC58C2E4-D5CB-474A-BAE7-220CF55327E8}">
      <dgm:prSet custT="1"/>
      <dgm:spPr>
        <a:solidFill>
          <a:schemeClr val="accent6">
            <a:lumMod val="75000"/>
          </a:schemeClr>
        </a:solidFill>
      </dgm:spPr>
      <dgm:t>
        <a:bodyPr/>
        <a:lstStyle/>
        <a:p>
          <a:r>
            <a:rPr lang="en-US" sz="2800">
              <a:latin typeface="Times New Roman" panose="02020603050405020304" pitchFamily="18" charset="0"/>
              <a:cs typeface="Times New Roman" panose="02020603050405020304" pitchFamily="18" charset="0"/>
            </a:rPr>
            <a:t>Gia hạn nộp thuế năm 2026</a:t>
          </a:r>
          <a:endParaRPr lang="en-US" sz="2800" dirty="0">
            <a:latin typeface="Times New Roman" panose="02020603050405020304" pitchFamily="18" charset="0"/>
            <a:cs typeface="Times New Roman" panose="02020603050405020304" pitchFamily="18" charset="0"/>
          </a:endParaRPr>
        </a:p>
      </dgm:t>
    </dgm:pt>
    <dgm:pt modelId="{99421485-412D-462E-B263-5FB607BD4D41}" type="parTrans" cxnId="{11950DCC-DDEC-4AB0-AF4E-AA3336E83025}">
      <dgm:prSet/>
      <dgm:spPr/>
      <dgm:t>
        <a:bodyPr/>
        <a:lstStyle/>
        <a:p>
          <a:endParaRPr lang="en-US"/>
        </a:p>
      </dgm:t>
    </dgm:pt>
    <dgm:pt modelId="{E5A853E5-22C0-4497-B6F9-4C7DB3398324}" type="sibTrans" cxnId="{11950DCC-DDEC-4AB0-AF4E-AA3336E83025}">
      <dgm:prSet/>
      <dgm:spPr/>
      <dgm:t>
        <a:bodyPr/>
        <a:lstStyle/>
        <a:p>
          <a:endParaRPr lang="en-US"/>
        </a:p>
      </dgm:t>
    </dgm:pt>
    <dgm:pt modelId="{87D90080-71B5-4E19-BCEB-1B935ABDEC7E}" type="pres">
      <dgm:prSet presAssocID="{7708DB3A-81F4-40A6-8798-5F789AD05399}" presName="Name0" presStyleCnt="0">
        <dgm:presLayoutVars>
          <dgm:chMax val="7"/>
          <dgm:chPref val="7"/>
          <dgm:dir/>
        </dgm:presLayoutVars>
      </dgm:prSet>
      <dgm:spPr/>
      <dgm:t>
        <a:bodyPr/>
        <a:lstStyle/>
        <a:p>
          <a:endParaRPr lang="en-US"/>
        </a:p>
      </dgm:t>
    </dgm:pt>
    <dgm:pt modelId="{B327A7CB-1AFD-422C-A635-848296883336}" type="pres">
      <dgm:prSet presAssocID="{7708DB3A-81F4-40A6-8798-5F789AD05399}" presName="Name1" presStyleCnt="0"/>
      <dgm:spPr/>
    </dgm:pt>
    <dgm:pt modelId="{1E9ED90D-0093-4F21-8BB2-6DEF5DD0E17C}" type="pres">
      <dgm:prSet presAssocID="{7708DB3A-81F4-40A6-8798-5F789AD05399}" presName="cycle" presStyleCnt="0"/>
      <dgm:spPr/>
    </dgm:pt>
    <dgm:pt modelId="{176C096C-9D36-48E0-B3A5-A062986783EF}" type="pres">
      <dgm:prSet presAssocID="{7708DB3A-81F4-40A6-8798-5F789AD05399}" presName="srcNode" presStyleLbl="node1" presStyleIdx="0" presStyleCnt="2"/>
      <dgm:spPr/>
    </dgm:pt>
    <dgm:pt modelId="{CDA948E9-06BD-4435-8031-AB3A45EE863B}" type="pres">
      <dgm:prSet presAssocID="{7708DB3A-81F4-40A6-8798-5F789AD05399}" presName="conn" presStyleLbl="parChTrans1D2" presStyleIdx="0" presStyleCnt="1"/>
      <dgm:spPr/>
      <dgm:t>
        <a:bodyPr/>
        <a:lstStyle/>
        <a:p>
          <a:endParaRPr lang="en-US"/>
        </a:p>
      </dgm:t>
    </dgm:pt>
    <dgm:pt modelId="{14C263E7-3C9F-484B-B9AF-F639F4ECEA40}" type="pres">
      <dgm:prSet presAssocID="{7708DB3A-81F4-40A6-8798-5F789AD05399}" presName="extraNode" presStyleLbl="node1" presStyleIdx="0" presStyleCnt="2"/>
      <dgm:spPr/>
    </dgm:pt>
    <dgm:pt modelId="{89A261EA-7606-48FB-9E6B-60042EABE88C}" type="pres">
      <dgm:prSet presAssocID="{7708DB3A-81F4-40A6-8798-5F789AD05399}" presName="dstNode" presStyleLbl="node1" presStyleIdx="0" presStyleCnt="2"/>
      <dgm:spPr/>
    </dgm:pt>
    <dgm:pt modelId="{1D92C08B-D24B-471F-B1F2-3E81FD0EA15E}" type="pres">
      <dgm:prSet presAssocID="{15D88C3C-9A39-4FCF-8BCE-7E969456E335}" presName="text_1" presStyleLbl="node1" presStyleIdx="0" presStyleCnt="2" custScaleY="72584">
        <dgm:presLayoutVars>
          <dgm:bulletEnabled val="1"/>
        </dgm:presLayoutVars>
      </dgm:prSet>
      <dgm:spPr/>
      <dgm:t>
        <a:bodyPr/>
        <a:lstStyle/>
        <a:p>
          <a:endParaRPr lang="en-US"/>
        </a:p>
      </dgm:t>
    </dgm:pt>
    <dgm:pt modelId="{0F84EB22-2A6E-4A1F-8CD0-90A298511CDA}" type="pres">
      <dgm:prSet presAssocID="{15D88C3C-9A39-4FCF-8BCE-7E969456E335}" presName="accent_1" presStyleCnt="0"/>
      <dgm:spPr/>
    </dgm:pt>
    <dgm:pt modelId="{68E9E162-25B4-4C64-BE46-3854C168A483}" type="pres">
      <dgm:prSet presAssocID="{15D88C3C-9A39-4FCF-8BCE-7E969456E335}" presName="accentRepeatNode" presStyleLbl="solidFgAcc1" presStyleIdx="0" presStyleCnt="2" custScaleX="86231" custScaleY="79971"/>
      <dgm:spPr>
        <a:solidFill>
          <a:srgbClr val="FFFF00"/>
        </a:solidFill>
      </dgm:spPr>
    </dgm:pt>
    <dgm:pt modelId="{48C503F2-F245-4373-92CF-F48267366787}" type="pres">
      <dgm:prSet presAssocID="{EC58C2E4-D5CB-474A-BAE7-220CF55327E8}" presName="text_2" presStyleLbl="node1" presStyleIdx="1" presStyleCnt="2" custScaleY="81773">
        <dgm:presLayoutVars>
          <dgm:bulletEnabled val="1"/>
        </dgm:presLayoutVars>
      </dgm:prSet>
      <dgm:spPr/>
      <dgm:t>
        <a:bodyPr/>
        <a:lstStyle/>
        <a:p>
          <a:endParaRPr lang="en-US"/>
        </a:p>
      </dgm:t>
    </dgm:pt>
    <dgm:pt modelId="{BDD63648-0938-40B9-AAC1-BC44A85E335D}" type="pres">
      <dgm:prSet presAssocID="{EC58C2E4-D5CB-474A-BAE7-220CF55327E8}" presName="accent_2" presStyleCnt="0"/>
      <dgm:spPr/>
    </dgm:pt>
    <dgm:pt modelId="{1C5EDB46-17F5-4879-8C65-6FEDD1D7D80D}" type="pres">
      <dgm:prSet presAssocID="{EC58C2E4-D5CB-474A-BAE7-220CF55327E8}" presName="accentRepeatNode" presStyleLbl="solidFgAcc1" presStyleIdx="1" presStyleCnt="2" custScaleX="86231" custScaleY="79971"/>
      <dgm:spPr>
        <a:solidFill>
          <a:srgbClr val="92D050"/>
        </a:solidFill>
      </dgm:spPr>
    </dgm:pt>
  </dgm:ptLst>
  <dgm:cxnLst>
    <dgm:cxn modelId="{FD66A2A9-0D27-4054-8599-5F688BAF35B9}" type="presOf" srcId="{EC58C2E4-D5CB-474A-BAE7-220CF55327E8}" destId="{48C503F2-F245-4373-92CF-F48267366787}" srcOrd="0" destOrd="0" presId="urn:microsoft.com/office/officeart/2008/layout/VerticalCurvedList"/>
    <dgm:cxn modelId="{B416ECD0-D5FD-41FC-9FDB-E5979444FD30}" srcId="{7708DB3A-81F4-40A6-8798-5F789AD05399}" destId="{15D88C3C-9A39-4FCF-8BCE-7E969456E335}" srcOrd="0" destOrd="0" parTransId="{0C232E64-BA0C-4117-BCDC-02AA6331CD4A}" sibTransId="{C21F5120-C799-424D-8132-84727EBF2197}"/>
    <dgm:cxn modelId="{2D22163C-EBDE-477C-8178-E854A29DCF46}" type="presOf" srcId="{15D88C3C-9A39-4FCF-8BCE-7E969456E335}" destId="{1D92C08B-D24B-471F-B1F2-3E81FD0EA15E}" srcOrd="0" destOrd="0" presId="urn:microsoft.com/office/officeart/2008/layout/VerticalCurvedList"/>
    <dgm:cxn modelId="{C5F73696-999A-496A-A3EA-6CD433F7AA41}" type="presOf" srcId="{C21F5120-C799-424D-8132-84727EBF2197}" destId="{CDA948E9-06BD-4435-8031-AB3A45EE863B}" srcOrd="0" destOrd="0" presId="urn:microsoft.com/office/officeart/2008/layout/VerticalCurvedList"/>
    <dgm:cxn modelId="{02D574C5-00E6-422C-BD8F-FFB78C12F0D3}" type="presOf" srcId="{7708DB3A-81F4-40A6-8798-5F789AD05399}" destId="{87D90080-71B5-4E19-BCEB-1B935ABDEC7E}" srcOrd="0" destOrd="0" presId="urn:microsoft.com/office/officeart/2008/layout/VerticalCurvedList"/>
    <dgm:cxn modelId="{11950DCC-DDEC-4AB0-AF4E-AA3336E83025}" srcId="{7708DB3A-81F4-40A6-8798-5F789AD05399}" destId="{EC58C2E4-D5CB-474A-BAE7-220CF55327E8}" srcOrd="1" destOrd="0" parTransId="{99421485-412D-462E-B263-5FB607BD4D41}" sibTransId="{E5A853E5-22C0-4497-B6F9-4C7DB3398324}"/>
    <dgm:cxn modelId="{FC8BB6FE-E0BA-41FD-8BD1-E8DBE3F9A70A}" type="presParOf" srcId="{87D90080-71B5-4E19-BCEB-1B935ABDEC7E}" destId="{B327A7CB-1AFD-422C-A635-848296883336}" srcOrd="0" destOrd="0" presId="urn:microsoft.com/office/officeart/2008/layout/VerticalCurvedList"/>
    <dgm:cxn modelId="{9AD5FF9F-EE41-423D-A1B6-15B64E772D3A}" type="presParOf" srcId="{B327A7CB-1AFD-422C-A635-848296883336}" destId="{1E9ED90D-0093-4F21-8BB2-6DEF5DD0E17C}" srcOrd="0" destOrd="0" presId="urn:microsoft.com/office/officeart/2008/layout/VerticalCurvedList"/>
    <dgm:cxn modelId="{CC8A4774-C308-46B0-A12F-6E7988C93E9D}" type="presParOf" srcId="{1E9ED90D-0093-4F21-8BB2-6DEF5DD0E17C}" destId="{176C096C-9D36-48E0-B3A5-A062986783EF}" srcOrd="0" destOrd="0" presId="urn:microsoft.com/office/officeart/2008/layout/VerticalCurvedList"/>
    <dgm:cxn modelId="{570B0D24-0BED-4A43-93A0-BCF3FDDFCB68}" type="presParOf" srcId="{1E9ED90D-0093-4F21-8BB2-6DEF5DD0E17C}" destId="{CDA948E9-06BD-4435-8031-AB3A45EE863B}" srcOrd="1" destOrd="0" presId="urn:microsoft.com/office/officeart/2008/layout/VerticalCurvedList"/>
    <dgm:cxn modelId="{8F8C6E5A-5BCB-41F7-8BF0-38F03D4157CF}" type="presParOf" srcId="{1E9ED90D-0093-4F21-8BB2-6DEF5DD0E17C}" destId="{14C263E7-3C9F-484B-B9AF-F639F4ECEA40}" srcOrd="2" destOrd="0" presId="urn:microsoft.com/office/officeart/2008/layout/VerticalCurvedList"/>
    <dgm:cxn modelId="{C2067DF5-2749-44E1-B1B5-28C00B73B0B5}" type="presParOf" srcId="{1E9ED90D-0093-4F21-8BB2-6DEF5DD0E17C}" destId="{89A261EA-7606-48FB-9E6B-60042EABE88C}" srcOrd="3" destOrd="0" presId="urn:microsoft.com/office/officeart/2008/layout/VerticalCurvedList"/>
    <dgm:cxn modelId="{03ED1BE4-7B94-4DBE-917B-0CA79BCDF18A}" type="presParOf" srcId="{B327A7CB-1AFD-422C-A635-848296883336}" destId="{1D92C08B-D24B-471F-B1F2-3E81FD0EA15E}" srcOrd="1" destOrd="0" presId="urn:microsoft.com/office/officeart/2008/layout/VerticalCurvedList"/>
    <dgm:cxn modelId="{68850628-D755-4DEC-ABE2-5059285AE6BE}" type="presParOf" srcId="{B327A7CB-1AFD-422C-A635-848296883336}" destId="{0F84EB22-2A6E-4A1F-8CD0-90A298511CDA}" srcOrd="2" destOrd="0" presId="urn:microsoft.com/office/officeart/2008/layout/VerticalCurvedList"/>
    <dgm:cxn modelId="{F192FB79-F866-4666-BFE2-646E1FCD1354}" type="presParOf" srcId="{0F84EB22-2A6E-4A1F-8CD0-90A298511CDA}" destId="{68E9E162-25B4-4C64-BE46-3854C168A483}" srcOrd="0" destOrd="0" presId="urn:microsoft.com/office/officeart/2008/layout/VerticalCurvedList"/>
    <dgm:cxn modelId="{2459D4B4-88A2-4EF4-BA52-B39D71EA8E18}" type="presParOf" srcId="{B327A7CB-1AFD-422C-A635-848296883336}" destId="{48C503F2-F245-4373-92CF-F48267366787}" srcOrd="3" destOrd="0" presId="urn:microsoft.com/office/officeart/2008/layout/VerticalCurvedList"/>
    <dgm:cxn modelId="{1439E80F-43DA-42F7-9FA3-7BE580A9686E}" type="presParOf" srcId="{B327A7CB-1AFD-422C-A635-848296883336}" destId="{BDD63648-0938-40B9-AAC1-BC44A85E335D}" srcOrd="4" destOrd="0" presId="urn:microsoft.com/office/officeart/2008/layout/VerticalCurvedList"/>
    <dgm:cxn modelId="{DCAFBE5F-A641-450C-9659-511B98753555}" type="presParOf" srcId="{BDD63648-0938-40B9-AAC1-BC44A85E335D}" destId="{1C5EDB46-17F5-4879-8C65-6FEDD1D7D80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A948E9-06BD-4435-8031-AB3A45EE863B}">
      <dsp:nvSpPr>
        <dsp:cNvPr id="0" name=""/>
        <dsp:cNvSpPr/>
      </dsp:nvSpPr>
      <dsp:spPr>
        <a:xfrm>
          <a:off x="-6632144" y="-1014208"/>
          <a:ext cx="7893585" cy="7893585"/>
        </a:xfrm>
        <a:prstGeom prst="blockArc">
          <a:avLst>
            <a:gd name="adj1" fmla="val 18900000"/>
            <a:gd name="adj2" fmla="val 2700000"/>
            <a:gd name="adj3" fmla="val 274"/>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D92C08B-D24B-471F-B1F2-3E81FD0EA15E}">
      <dsp:nvSpPr>
        <dsp:cNvPr id="0" name=""/>
        <dsp:cNvSpPr/>
      </dsp:nvSpPr>
      <dsp:spPr>
        <a:xfrm>
          <a:off x="1025469" y="1067583"/>
          <a:ext cx="7882496" cy="1216189"/>
        </a:xfrm>
        <a:prstGeom prst="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29977" tIns="71120" rIns="71120" bIns="71120" numCol="1" spcCol="1270" anchor="ctr" anchorCtr="0">
          <a:noAutofit/>
        </a:bodyPr>
        <a:lstStyle/>
        <a:p>
          <a:pPr lvl="0" algn="l" defTabSz="1244600">
            <a:lnSpc>
              <a:spcPct val="90000"/>
            </a:lnSpc>
            <a:spcBef>
              <a:spcPct val="0"/>
            </a:spcBef>
            <a:spcAft>
              <a:spcPct val="35000"/>
            </a:spcAft>
          </a:pPr>
          <a:r>
            <a:rPr lang="en-US" sz="2800" kern="1200">
              <a:solidFill>
                <a:schemeClr val="tx1">
                  <a:lumMod val="50000"/>
                </a:schemeClr>
              </a:solidFill>
              <a:latin typeface="Times New Roman" panose="02020603050405020304" pitchFamily="18" charset="0"/>
              <a:cs typeface="Times New Roman" panose="02020603050405020304" pitchFamily="18" charset="0"/>
            </a:rPr>
            <a:t>Văn bản quy phạm pháp luật về thuế GTGT hiện hành</a:t>
          </a:r>
          <a:endParaRPr lang="en-US" sz="2800" kern="1200" dirty="0">
            <a:solidFill>
              <a:schemeClr val="tx1">
                <a:lumMod val="50000"/>
              </a:schemeClr>
            </a:solidFill>
            <a:latin typeface="Times New Roman" panose="02020603050405020304" pitchFamily="18" charset="0"/>
            <a:cs typeface="Times New Roman" panose="02020603050405020304" pitchFamily="18" charset="0"/>
          </a:endParaRPr>
        </a:p>
      </dsp:txBody>
      <dsp:txXfrm>
        <a:off x="1025469" y="1067583"/>
        <a:ext cx="7882496" cy="1216189"/>
      </dsp:txXfrm>
    </dsp:sp>
    <dsp:sp modelId="{68E9E162-25B4-4C64-BE46-3854C168A483}">
      <dsp:nvSpPr>
        <dsp:cNvPr id="0" name=""/>
        <dsp:cNvSpPr/>
      </dsp:nvSpPr>
      <dsp:spPr>
        <a:xfrm>
          <a:off x="122435" y="838201"/>
          <a:ext cx="1806066" cy="1674953"/>
        </a:xfrm>
        <a:prstGeom prst="ellipse">
          <a:avLst/>
        </a:prstGeom>
        <a:solidFill>
          <a:srgbClr val="FFFF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8C503F2-F245-4373-92CF-F48267366787}">
      <dsp:nvSpPr>
        <dsp:cNvPr id="0" name=""/>
        <dsp:cNvSpPr/>
      </dsp:nvSpPr>
      <dsp:spPr>
        <a:xfrm>
          <a:off x="1025469" y="3504411"/>
          <a:ext cx="7882496" cy="1370156"/>
        </a:xfrm>
        <a:prstGeom prst="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29977" tIns="71120" rIns="71120" bIns="71120" numCol="1" spcCol="1270" anchor="ctr" anchorCtr="0">
          <a:noAutofit/>
        </a:bodyPr>
        <a:lstStyle/>
        <a:p>
          <a:pPr lvl="0" algn="l" defTabSz="1244600">
            <a:lnSpc>
              <a:spcPct val="90000"/>
            </a:lnSpc>
            <a:spcBef>
              <a:spcPct val="0"/>
            </a:spcBef>
            <a:spcAft>
              <a:spcPct val="35000"/>
            </a:spcAft>
          </a:pPr>
          <a:r>
            <a:rPr lang="en-US" sz="2800" kern="1200">
              <a:latin typeface="Times New Roman" panose="02020603050405020304" pitchFamily="18" charset="0"/>
              <a:cs typeface="Times New Roman" panose="02020603050405020304" pitchFamily="18" charset="0"/>
            </a:rPr>
            <a:t>Gia hạn nộp thuế năm 2026</a:t>
          </a:r>
          <a:endParaRPr lang="en-US" sz="2800" kern="1200" dirty="0">
            <a:latin typeface="Times New Roman" panose="02020603050405020304" pitchFamily="18" charset="0"/>
            <a:cs typeface="Times New Roman" panose="02020603050405020304" pitchFamily="18" charset="0"/>
          </a:endParaRPr>
        </a:p>
      </dsp:txBody>
      <dsp:txXfrm>
        <a:off x="1025469" y="3504411"/>
        <a:ext cx="7882496" cy="1370156"/>
      </dsp:txXfrm>
    </dsp:sp>
    <dsp:sp modelId="{1C5EDB46-17F5-4879-8C65-6FEDD1D7D80D}">
      <dsp:nvSpPr>
        <dsp:cNvPr id="0" name=""/>
        <dsp:cNvSpPr/>
      </dsp:nvSpPr>
      <dsp:spPr>
        <a:xfrm>
          <a:off x="122435" y="3352012"/>
          <a:ext cx="1806066" cy="1674953"/>
        </a:xfrm>
        <a:prstGeom prst="ellipse">
          <a:avLst/>
        </a:prstGeom>
        <a:solidFill>
          <a:srgbClr val="92D05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image" Target="../media/image1.png"/></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image" Target="../media/image1.png"/></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AEEB75ED-67B5-4455-9869-A72CA754A21B}"/>
              </a:ext>
            </a:extLst>
          </p:cNvPr>
          <p:cNvSpPr>
            <a:spLocks noGrp="1" noChangeArrowheads="1"/>
          </p:cNvSpPr>
          <p:nvPr>
            <p:ph type="hdr" sz="quarter"/>
          </p:nvPr>
        </p:nvSpPr>
        <p:spPr bwMode="auto">
          <a:xfrm>
            <a:off x="0" y="0"/>
            <a:ext cx="29210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lnSpc>
                <a:spcPct val="100000"/>
              </a:lnSpc>
              <a:defRPr sz="1200" b="0">
                <a:latin typeface="Arial" pitchFamily="34" charset="0"/>
                <a:cs typeface="Arial" pitchFamily="34" charset="0"/>
              </a:defRPr>
            </a:lvl1pPr>
          </a:lstStyle>
          <a:p>
            <a:pPr>
              <a:defRPr/>
            </a:pPr>
            <a:endParaRPr lang="en-US"/>
          </a:p>
        </p:txBody>
      </p:sp>
      <p:sp>
        <p:nvSpPr>
          <p:cNvPr id="38915" name="Rectangle 3">
            <a:extLst>
              <a:ext uri="{FF2B5EF4-FFF2-40B4-BE49-F238E27FC236}">
                <a16:creationId xmlns:a16="http://schemas.microsoft.com/office/drawing/2014/main" id="{A232E646-00E8-4B77-B3DE-8CAF52CBBFE4}"/>
              </a:ext>
            </a:extLst>
          </p:cNvPr>
          <p:cNvSpPr>
            <a:spLocks noGrp="1" noChangeArrowheads="1"/>
          </p:cNvSpPr>
          <p:nvPr>
            <p:ph type="dt" sz="quarter" idx="1"/>
          </p:nvPr>
        </p:nvSpPr>
        <p:spPr bwMode="auto">
          <a:xfrm>
            <a:off x="3813175" y="0"/>
            <a:ext cx="29210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lnSpc>
                <a:spcPct val="100000"/>
              </a:lnSpc>
              <a:defRPr sz="1200" b="0">
                <a:latin typeface="Arial" pitchFamily="34" charset="0"/>
                <a:cs typeface="Arial" pitchFamily="34" charset="0"/>
              </a:defRPr>
            </a:lvl1pPr>
          </a:lstStyle>
          <a:p>
            <a:pPr>
              <a:defRPr/>
            </a:pPr>
            <a:endParaRPr lang="en-US"/>
          </a:p>
        </p:txBody>
      </p:sp>
      <p:sp>
        <p:nvSpPr>
          <p:cNvPr id="38916" name="Rectangle 4">
            <a:extLst>
              <a:ext uri="{FF2B5EF4-FFF2-40B4-BE49-F238E27FC236}">
                <a16:creationId xmlns:a16="http://schemas.microsoft.com/office/drawing/2014/main" id="{54750AB8-852B-440C-B390-BD97020E81BE}"/>
              </a:ext>
            </a:extLst>
          </p:cNvPr>
          <p:cNvSpPr>
            <a:spLocks noGrp="1" noChangeArrowheads="1"/>
          </p:cNvSpPr>
          <p:nvPr>
            <p:ph type="ftr" sz="quarter" idx="2"/>
          </p:nvPr>
        </p:nvSpPr>
        <p:spPr bwMode="auto">
          <a:xfrm>
            <a:off x="0" y="9374188"/>
            <a:ext cx="2921000" cy="4937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lnSpc>
                <a:spcPct val="100000"/>
              </a:lnSpc>
              <a:defRPr sz="1200" b="0">
                <a:latin typeface="Arial" pitchFamily="34" charset="0"/>
                <a:cs typeface="Arial" pitchFamily="34" charset="0"/>
              </a:defRPr>
            </a:lvl1pPr>
          </a:lstStyle>
          <a:p>
            <a:pPr>
              <a:defRPr/>
            </a:pPr>
            <a:endParaRPr lang="en-US"/>
          </a:p>
        </p:txBody>
      </p:sp>
      <p:sp>
        <p:nvSpPr>
          <p:cNvPr id="38917" name="Rectangle 5">
            <a:extLst>
              <a:ext uri="{FF2B5EF4-FFF2-40B4-BE49-F238E27FC236}">
                <a16:creationId xmlns:a16="http://schemas.microsoft.com/office/drawing/2014/main" id="{17200233-E4F0-45B9-83B9-1BD793CE134A}"/>
              </a:ext>
            </a:extLst>
          </p:cNvPr>
          <p:cNvSpPr>
            <a:spLocks noGrp="1" noChangeArrowheads="1"/>
          </p:cNvSpPr>
          <p:nvPr>
            <p:ph type="sldNum" sz="quarter" idx="3"/>
          </p:nvPr>
        </p:nvSpPr>
        <p:spPr bwMode="auto">
          <a:xfrm>
            <a:off x="3813175" y="9374188"/>
            <a:ext cx="2921000" cy="4937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latin typeface="Arial" panose="020B0604020202020204" pitchFamily="34" charset="0"/>
              </a:defRPr>
            </a:lvl1pPr>
          </a:lstStyle>
          <a:p>
            <a:fld id="{A951D176-3C56-4434-9786-ECBEB7250A95}"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6A945AA5-FAFA-44A0-9112-84AE73430E0A}"/>
              </a:ext>
            </a:extLst>
          </p:cNvPr>
          <p:cNvSpPr>
            <a:spLocks noGrp="1" noChangeArrowheads="1"/>
          </p:cNvSpPr>
          <p:nvPr>
            <p:ph type="hdr" sz="quarter"/>
          </p:nvPr>
        </p:nvSpPr>
        <p:spPr bwMode="auto">
          <a:xfrm>
            <a:off x="0" y="0"/>
            <a:ext cx="29210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lnSpc>
                <a:spcPct val="100000"/>
              </a:lnSpc>
              <a:defRPr sz="1200" b="0">
                <a:latin typeface="Arial" pitchFamily="34" charset="0"/>
                <a:cs typeface="Arial" pitchFamily="34" charset="0"/>
              </a:defRPr>
            </a:lvl1pPr>
          </a:lstStyle>
          <a:p>
            <a:pPr>
              <a:defRPr/>
            </a:pPr>
            <a:endParaRPr lang="en-US"/>
          </a:p>
        </p:txBody>
      </p:sp>
      <p:sp>
        <p:nvSpPr>
          <p:cNvPr id="110595" name="Rectangle 3">
            <a:extLst>
              <a:ext uri="{FF2B5EF4-FFF2-40B4-BE49-F238E27FC236}">
                <a16:creationId xmlns:a16="http://schemas.microsoft.com/office/drawing/2014/main" id="{3557ACE3-CAFB-4A0F-AD3B-EFD2E903F30C}"/>
              </a:ext>
            </a:extLst>
          </p:cNvPr>
          <p:cNvSpPr>
            <a:spLocks noGrp="1" noChangeArrowheads="1"/>
          </p:cNvSpPr>
          <p:nvPr>
            <p:ph type="dt" idx="1"/>
          </p:nvPr>
        </p:nvSpPr>
        <p:spPr bwMode="auto">
          <a:xfrm>
            <a:off x="3813175" y="0"/>
            <a:ext cx="29210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lnSpc>
                <a:spcPct val="100000"/>
              </a:lnSpc>
              <a:defRPr sz="1200" b="0">
                <a:latin typeface="Arial" pitchFamily="34" charset="0"/>
                <a:cs typeface="Arial" pitchFamily="34" charset="0"/>
              </a:defRPr>
            </a:lvl1pPr>
          </a:lstStyle>
          <a:p>
            <a:pPr>
              <a:defRPr/>
            </a:pPr>
            <a:endParaRPr lang="en-US"/>
          </a:p>
        </p:txBody>
      </p:sp>
      <p:sp>
        <p:nvSpPr>
          <p:cNvPr id="15364" name="Rectangle 4">
            <a:extLst>
              <a:ext uri="{FF2B5EF4-FFF2-40B4-BE49-F238E27FC236}">
                <a16:creationId xmlns:a16="http://schemas.microsoft.com/office/drawing/2014/main" id="{404C0B41-F891-4CBD-976C-9F4BFFEE658A}"/>
              </a:ext>
            </a:extLst>
          </p:cNvPr>
          <p:cNvSpPr>
            <a:spLocks noGrp="1" noRot="1" noChangeAspect="1" noChangeArrowheads="1" noTextEdit="1"/>
          </p:cNvSpPr>
          <p:nvPr>
            <p:ph type="sldImg" idx="2"/>
          </p:nvPr>
        </p:nvSpPr>
        <p:spPr bwMode="auto">
          <a:xfrm>
            <a:off x="901700" y="739775"/>
            <a:ext cx="4933950" cy="37004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7" name="Rectangle 5">
            <a:extLst>
              <a:ext uri="{FF2B5EF4-FFF2-40B4-BE49-F238E27FC236}">
                <a16:creationId xmlns:a16="http://schemas.microsoft.com/office/drawing/2014/main" id="{A1916562-9615-4C71-95BD-D5967F390DDD}"/>
              </a:ext>
            </a:extLst>
          </p:cNvPr>
          <p:cNvSpPr>
            <a:spLocks noGrp="1" noChangeArrowheads="1"/>
          </p:cNvSpPr>
          <p:nvPr>
            <p:ph type="body" sz="quarter" idx="3"/>
          </p:nvPr>
        </p:nvSpPr>
        <p:spPr bwMode="auto">
          <a:xfrm>
            <a:off x="673100" y="4686300"/>
            <a:ext cx="5389563" cy="44434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0598" name="Rectangle 6">
            <a:extLst>
              <a:ext uri="{FF2B5EF4-FFF2-40B4-BE49-F238E27FC236}">
                <a16:creationId xmlns:a16="http://schemas.microsoft.com/office/drawing/2014/main" id="{86BD9216-45DB-431C-A6ED-ACA9E4A4E2B4}"/>
              </a:ext>
            </a:extLst>
          </p:cNvPr>
          <p:cNvSpPr>
            <a:spLocks noGrp="1" noChangeArrowheads="1"/>
          </p:cNvSpPr>
          <p:nvPr>
            <p:ph type="ftr" sz="quarter" idx="4"/>
          </p:nvPr>
        </p:nvSpPr>
        <p:spPr bwMode="auto">
          <a:xfrm>
            <a:off x="0" y="9374188"/>
            <a:ext cx="2921000" cy="4937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lnSpc>
                <a:spcPct val="100000"/>
              </a:lnSpc>
              <a:defRPr sz="1200" b="0">
                <a:latin typeface="Arial" pitchFamily="34" charset="0"/>
                <a:cs typeface="Arial" pitchFamily="34" charset="0"/>
              </a:defRPr>
            </a:lvl1pPr>
          </a:lstStyle>
          <a:p>
            <a:pPr>
              <a:defRPr/>
            </a:pPr>
            <a:endParaRPr lang="en-US"/>
          </a:p>
        </p:txBody>
      </p:sp>
      <p:sp>
        <p:nvSpPr>
          <p:cNvPr id="110599" name="Rectangle 7">
            <a:extLst>
              <a:ext uri="{FF2B5EF4-FFF2-40B4-BE49-F238E27FC236}">
                <a16:creationId xmlns:a16="http://schemas.microsoft.com/office/drawing/2014/main" id="{55651789-0B64-4624-B1A8-F3B89B5CCB60}"/>
              </a:ext>
            </a:extLst>
          </p:cNvPr>
          <p:cNvSpPr>
            <a:spLocks noGrp="1" noChangeArrowheads="1"/>
          </p:cNvSpPr>
          <p:nvPr>
            <p:ph type="sldNum" sz="quarter" idx="5"/>
          </p:nvPr>
        </p:nvSpPr>
        <p:spPr bwMode="auto">
          <a:xfrm>
            <a:off x="3813175" y="9374188"/>
            <a:ext cx="2921000" cy="4937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latin typeface="Arial" panose="020B0604020202020204" pitchFamily="34" charset="0"/>
              </a:defRPr>
            </a:lvl1pPr>
          </a:lstStyle>
          <a:p>
            <a:fld id="{B4B967BE-4CA6-4AF5-AFE4-870882215C6E}"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6837B188-643F-4510-975E-02971F1C79E4}"/>
              </a:ext>
            </a:extLst>
          </p:cNvPr>
          <p:cNvSpPr>
            <a:spLocks noGrp="1" noRot="1" noChangeAspect="1" noTextEdit="1"/>
          </p:cNvSpPr>
          <p:nvPr>
            <p:ph type="sldImg"/>
          </p:nvPr>
        </p:nvSpPr>
        <p:spPr>
          <a:ln/>
        </p:spPr>
      </p:sp>
      <p:sp>
        <p:nvSpPr>
          <p:cNvPr id="18435" name="Notes Placeholder 2">
            <a:extLst>
              <a:ext uri="{FF2B5EF4-FFF2-40B4-BE49-F238E27FC236}">
                <a16:creationId xmlns:a16="http://schemas.microsoft.com/office/drawing/2014/main" id="{D853C680-8FB1-4431-997D-4D9911E3744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8436" name="Slide Number Placeholder 3">
            <a:extLst>
              <a:ext uri="{FF2B5EF4-FFF2-40B4-BE49-F238E27FC236}">
                <a16:creationId xmlns:a16="http://schemas.microsoft.com/office/drawing/2014/main" id="{9DA3B3B3-2EA3-4360-A991-C6F2B0892DC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A4B69D4A-137B-428A-9B9A-5C6006633712}" type="slidenum">
              <a:rPr lang="en-US" altLang="en-US"/>
              <a:pPr>
                <a:spcBef>
                  <a:spcPct val="0"/>
                </a:spcBef>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B967BE-4CA6-4AF5-AFE4-870882215C6E}" type="slidenum">
              <a:rPr lang="en-US" altLang="en-US" smtClean="0"/>
              <a:pPr/>
              <a:t>13</a:t>
            </a:fld>
            <a:endParaRPr lang="en-US" altLang="en-US"/>
          </a:p>
        </p:txBody>
      </p:sp>
    </p:spTree>
    <p:extLst>
      <p:ext uri="{BB962C8B-B14F-4D97-AF65-F5344CB8AC3E}">
        <p14:creationId xmlns:p14="http://schemas.microsoft.com/office/powerpoint/2010/main" val="3240223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B967BE-4CA6-4AF5-AFE4-870882215C6E}" type="slidenum">
              <a:rPr lang="en-US" altLang="en-US" smtClean="0"/>
              <a:pPr/>
              <a:t>14</a:t>
            </a:fld>
            <a:endParaRPr lang="en-US" altLang="en-US"/>
          </a:p>
        </p:txBody>
      </p:sp>
    </p:spTree>
    <p:extLst>
      <p:ext uri="{BB962C8B-B14F-4D97-AF65-F5344CB8AC3E}">
        <p14:creationId xmlns:p14="http://schemas.microsoft.com/office/powerpoint/2010/main" val="30912977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B967BE-4CA6-4AF5-AFE4-870882215C6E}" type="slidenum">
              <a:rPr lang="en-US" altLang="en-US" smtClean="0"/>
              <a:pPr/>
              <a:t>15</a:t>
            </a:fld>
            <a:endParaRPr lang="en-US" altLang="en-US"/>
          </a:p>
        </p:txBody>
      </p:sp>
    </p:spTree>
    <p:extLst>
      <p:ext uri="{BB962C8B-B14F-4D97-AF65-F5344CB8AC3E}">
        <p14:creationId xmlns:p14="http://schemas.microsoft.com/office/powerpoint/2010/main" val="12304038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B967BE-4CA6-4AF5-AFE4-870882215C6E}" type="slidenum">
              <a:rPr lang="en-US" altLang="en-US" smtClean="0"/>
              <a:pPr/>
              <a:t>16</a:t>
            </a:fld>
            <a:endParaRPr lang="en-US" altLang="en-US"/>
          </a:p>
        </p:txBody>
      </p:sp>
    </p:spTree>
    <p:extLst>
      <p:ext uri="{BB962C8B-B14F-4D97-AF65-F5344CB8AC3E}">
        <p14:creationId xmlns:p14="http://schemas.microsoft.com/office/powerpoint/2010/main" val="41383185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B967BE-4CA6-4AF5-AFE4-870882215C6E}" type="slidenum">
              <a:rPr lang="en-US" altLang="en-US" smtClean="0"/>
              <a:pPr/>
              <a:t>17</a:t>
            </a:fld>
            <a:endParaRPr lang="en-US" altLang="en-US"/>
          </a:p>
        </p:txBody>
      </p:sp>
    </p:spTree>
    <p:extLst>
      <p:ext uri="{BB962C8B-B14F-4D97-AF65-F5344CB8AC3E}">
        <p14:creationId xmlns:p14="http://schemas.microsoft.com/office/powerpoint/2010/main" val="23835696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B967BE-4CA6-4AF5-AFE4-870882215C6E}" type="slidenum">
              <a:rPr lang="en-US" altLang="en-US" smtClean="0"/>
              <a:pPr/>
              <a:t>18</a:t>
            </a:fld>
            <a:endParaRPr lang="en-US" altLang="en-US"/>
          </a:p>
        </p:txBody>
      </p:sp>
    </p:spTree>
    <p:extLst>
      <p:ext uri="{BB962C8B-B14F-4D97-AF65-F5344CB8AC3E}">
        <p14:creationId xmlns:p14="http://schemas.microsoft.com/office/powerpoint/2010/main" val="11641189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B967BE-4CA6-4AF5-AFE4-870882215C6E}" type="slidenum">
              <a:rPr lang="en-US" altLang="en-US" smtClean="0"/>
              <a:pPr/>
              <a:t>19</a:t>
            </a:fld>
            <a:endParaRPr lang="en-US" altLang="en-US"/>
          </a:p>
        </p:txBody>
      </p:sp>
    </p:spTree>
    <p:extLst>
      <p:ext uri="{BB962C8B-B14F-4D97-AF65-F5344CB8AC3E}">
        <p14:creationId xmlns:p14="http://schemas.microsoft.com/office/powerpoint/2010/main" val="26822006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B967BE-4CA6-4AF5-AFE4-870882215C6E}" type="slidenum">
              <a:rPr lang="en-US" altLang="en-US" smtClean="0"/>
              <a:pPr/>
              <a:t>20</a:t>
            </a:fld>
            <a:endParaRPr lang="en-US" altLang="en-US"/>
          </a:p>
        </p:txBody>
      </p:sp>
    </p:spTree>
    <p:extLst>
      <p:ext uri="{BB962C8B-B14F-4D97-AF65-F5344CB8AC3E}">
        <p14:creationId xmlns:p14="http://schemas.microsoft.com/office/powerpoint/2010/main" val="27774108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B967BE-4CA6-4AF5-AFE4-870882215C6E}" type="slidenum">
              <a:rPr lang="en-US" altLang="en-US" smtClean="0"/>
              <a:pPr/>
              <a:t>21</a:t>
            </a:fld>
            <a:endParaRPr lang="en-US" altLang="en-US"/>
          </a:p>
        </p:txBody>
      </p:sp>
    </p:spTree>
    <p:extLst>
      <p:ext uri="{BB962C8B-B14F-4D97-AF65-F5344CB8AC3E}">
        <p14:creationId xmlns:p14="http://schemas.microsoft.com/office/powerpoint/2010/main" val="36452483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B967BE-4CA6-4AF5-AFE4-870882215C6E}" type="slidenum">
              <a:rPr lang="en-US" altLang="en-US" smtClean="0"/>
              <a:pPr/>
              <a:t>22</a:t>
            </a:fld>
            <a:endParaRPr lang="en-US" altLang="en-US"/>
          </a:p>
        </p:txBody>
      </p:sp>
    </p:spTree>
    <p:extLst>
      <p:ext uri="{BB962C8B-B14F-4D97-AF65-F5344CB8AC3E}">
        <p14:creationId xmlns:p14="http://schemas.microsoft.com/office/powerpoint/2010/main" val="35542640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6837B188-643F-4510-975E-02971F1C79E4}"/>
              </a:ext>
            </a:extLst>
          </p:cNvPr>
          <p:cNvSpPr>
            <a:spLocks noGrp="1" noRot="1" noChangeAspect="1" noTextEdit="1"/>
          </p:cNvSpPr>
          <p:nvPr>
            <p:ph type="sldImg"/>
          </p:nvPr>
        </p:nvSpPr>
        <p:spPr>
          <a:ln/>
        </p:spPr>
      </p:sp>
      <p:sp>
        <p:nvSpPr>
          <p:cNvPr id="18435" name="Notes Placeholder 2">
            <a:extLst>
              <a:ext uri="{FF2B5EF4-FFF2-40B4-BE49-F238E27FC236}">
                <a16:creationId xmlns:a16="http://schemas.microsoft.com/office/drawing/2014/main" id="{D853C680-8FB1-4431-997D-4D9911E3744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8436" name="Slide Number Placeholder 3">
            <a:extLst>
              <a:ext uri="{FF2B5EF4-FFF2-40B4-BE49-F238E27FC236}">
                <a16:creationId xmlns:a16="http://schemas.microsoft.com/office/drawing/2014/main" id="{9DA3B3B3-2EA3-4360-A991-C6F2B0892DC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A4B69D4A-137B-428A-9B9A-5C6006633712}" type="slidenum">
              <a:rPr lang="en-US" altLang="en-US"/>
              <a:pPr>
                <a:spcBef>
                  <a:spcPct val="0"/>
                </a:spcBef>
              </a:pPr>
              <a:t>2</a:t>
            </a:fld>
            <a:endParaRPr lang="en-US" altLang="en-US"/>
          </a:p>
        </p:txBody>
      </p:sp>
    </p:spTree>
    <p:extLst>
      <p:ext uri="{BB962C8B-B14F-4D97-AF65-F5344CB8AC3E}">
        <p14:creationId xmlns:p14="http://schemas.microsoft.com/office/powerpoint/2010/main" val="10209810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B967BE-4CA6-4AF5-AFE4-870882215C6E}" type="slidenum">
              <a:rPr lang="en-US" altLang="en-US" smtClean="0"/>
              <a:pPr/>
              <a:t>23</a:t>
            </a:fld>
            <a:endParaRPr lang="en-US" altLang="en-US"/>
          </a:p>
        </p:txBody>
      </p:sp>
    </p:spTree>
    <p:extLst>
      <p:ext uri="{BB962C8B-B14F-4D97-AF65-F5344CB8AC3E}">
        <p14:creationId xmlns:p14="http://schemas.microsoft.com/office/powerpoint/2010/main" val="28677910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B967BE-4CA6-4AF5-AFE4-870882215C6E}" type="slidenum">
              <a:rPr lang="en-US" altLang="en-US" smtClean="0"/>
              <a:pPr/>
              <a:t>24</a:t>
            </a:fld>
            <a:endParaRPr lang="en-US" altLang="en-US"/>
          </a:p>
        </p:txBody>
      </p:sp>
    </p:spTree>
    <p:extLst>
      <p:ext uri="{BB962C8B-B14F-4D97-AF65-F5344CB8AC3E}">
        <p14:creationId xmlns:p14="http://schemas.microsoft.com/office/powerpoint/2010/main" val="41838914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B967BE-4CA6-4AF5-AFE4-870882215C6E}" type="slidenum">
              <a:rPr lang="en-US" altLang="en-US" smtClean="0"/>
              <a:pPr/>
              <a:t>25</a:t>
            </a:fld>
            <a:endParaRPr lang="en-US" altLang="en-US"/>
          </a:p>
        </p:txBody>
      </p:sp>
    </p:spTree>
    <p:extLst>
      <p:ext uri="{BB962C8B-B14F-4D97-AF65-F5344CB8AC3E}">
        <p14:creationId xmlns:p14="http://schemas.microsoft.com/office/powerpoint/2010/main" val="31626822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B967BE-4CA6-4AF5-AFE4-870882215C6E}" type="slidenum">
              <a:rPr lang="en-US" altLang="en-US" smtClean="0"/>
              <a:pPr/>
              <a:t>26</a:t>
            </a:fld>
            <a:endParaRPr lang="en-US" altLang="en-US"/>
          </a:p>
        </p:txBody>
      </p:sp>
    </p:spTree>
    <p:extLst>
      <p:ext uri="{BB962C8B-B14F-4D97-AF65-F5344CB8AC3E}">
        <p14:creationId xmlns:p14="http://schemas.microsoft.com/office/powerpoint/2010/main" val="30399663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B967BE-4CA6-4AF5-AFE4-870882215C6E}" type="slidenum">
              <a:rPr lang="en-US" altLang="en-US" smtClean="0"/>
              <a:pPr/>
              <a:t>27</a:t>
            </a:fld>
            <a:endParaRPr lang="en-US" altLang="en-US"/>
          </a:p>
        </p:txBody>
      </p:sp>
    </p:spTree>
    <p:extLst>
      <p:ext uri="{BB962C8B-B14F-4D97-AF65-F5344CB8AC3E}">
        <p14:creationId xmlns:p14="http://schemas.microsoft.com/office/powerpoint/2010/main" val="10813334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B967BE-4CA6-4AF5-AFE4-870882215C6E}" type="slidenum">
              <a:rPr lang="en-US" altLang="en-US" smtClean="0"/>
              <a:pPr/>
              <a:t>28</a:t>
            </a:fld>
            <a:endParaRPr lang="en-US" altLang="en-US"/>
          </a:p>
        </p:txBody>
      </p:sp>
    </p:spTree>
    <p:extLst>
      <p:ext uri="{BB962C8B-B14F-4D97-AF65-F5344CB8AC3E}">
        <p14:creationId xmlns:p14="http://schemas.microsoft.com/office/powerpoint/2010/main" val="15257367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B967BE-4CA6-4AF5-AFE4-870882215C6E}" type="slidenum">
              <a:rPr lang="en-US" altLang="en-US" smtClean="0"/>
              <a:pPr/>
              <a:t>29</a:t>
            </a:fld>
            <a:endParaRPr lang="en-US" altLang="en-US"/>
          </a:p>
        </p:txBody>
      </p:sp>
    </p:spTree>
    <p:extLst>
      <p:ext uri="{BB962C8B-B14F-4D97-AF65-F5344CB8AC3E}">
        <p14:creationId xmlns:p14="http://schemas.microsoft.com/office/powerpoint/2010/main" val="31393062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B967BE-4CA6-4AF5-AFE4-870882215C6E}" type="slidenum">
              <a:rPr lang="en-US" altLang="en-US" smtClean="0"/>
              <a:pPr/>
              <a:t>30</a:t>
            </a:fld>
            <a:endParaRPr lang="en-US" altLang="en-US"/>
          </a:p>
        </p:txBody>
      </p:sp>
    </p:spTree>
    <p:extLst>
      <p:ext uri="{BB962C8B-B14F-4D97-AF65-F5344CB8AC3E}">
        <p14:creationId xmlns:p14="http://schemas.microsoft.com/office/powerpoint/2010/main" val="4912758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B967BE-4CA6-4AF5-AFE4-870882215C6E}" type="slidenum">
              <a:rPr lang="en-US" altLang="en-US" smtClean="0"/>
              <a:pPr/>
              <a:t>31</a:t>
            </a:fld>
            <a:endParaRPr lang="en-US" altLang="en-US"/>
          </a:p>
        </p:txBody>
      </p:sp>
    </p:spTree>
    <p:extLst>
      <p:ext uri="{BB962C8B-B14F-4D97-AF65-F5344CB8AC3E}">
        <p14:creationId xmlns:p14="http://schemas.microsoft.com/office/powerpoint/2010/main" val="29156205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B967BE-4CA6-4AF5-AFE4-870882215C6E}" type="slidenum">
              <a:rPr lang="en-US" altLang="en-US" smtClean="0"/>
              <a:pPr/>
              <a:t>32</a:t>
            </a:fld>
            <a:endParaRPr lang="en-US" altLang="en-US"/>
          </a:p>
        </p:txBody>
      </p:sp>
    </p:spTree>
    <p:extLst>
      <p:ext uri="{BB962C8B-B14F-4D97-AF65-F5344CB8AC3E}">
        <p14:creationId xmlns:p14="http://schemas.microsoft.com/office/powerpoint/2010/main" val="1001248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B967BE-4CA6-4AF5-AFE4-870882215C6E}" type="slidenum">
              <a:rPr lang="en-US" altLang="en-US" smtClean="0"/>
              <a:pPr/>
              <a:t>4</a:t>
            </a:fld>
            <a:endParaRPr lang="en-US" altLang="en-US"/>
          </a:p>
        </p:txBody>
      </p:sp>
    </p:spTree>
    <p:extLst>
      <p:ext uri="{BB962C8B-B14F-4D97-AF65-F5344CB8AC3E}">
        <p14:creationId xmlns:p14="http://schemas.microsoft.com/office/powerpoint/2010/main" val="19543007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B967BE-4CA6-4AF5-AFE4-870882215C6E}" type="slidenum">
              <a:rPr lang="en-US" altLang="en-US" smtClean="0"/>
              <a:pPr/>
              <a:t>33</a:t>
            </a:fld>
            <a:endParaRPr lang="en-US" altLang="en-US"/>
          </a:p>
        </p:txBody>
      </p:sp>
    </p:spTree>
    <p:extLst>
      <p:ext uri="{BB962C8B-B14F-4D97-AF65-F5344CB8AC3E}">
        <p14:creationId xmlns:p14="http://schemas.microsoft.com/office/powerpoint/2010/main" val="18957907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B967BE-4CA6-4AF5-AFE4-870882215C6E}" type="slidenum">
              <a:rPr lang="en-US" altLang="en-US" smtClean="0"/>
              <a:pPr/>
              <a:t>34</a:t>
            </a:fld>
            <a:endParaRPr lang="en-US" altLang="en-US"/>
          </a:p>
        </p:txBody>
      </p:sp>
    </p:spTree>
    <p:extLst>
      <p:ext uri="{BB962C8B-B14F-4D97-AF65-F5344CB8AC3E}">
        <p14:creationId xmlns:p14="http://schemas.microsoft.com/office/powerpoint/2010/main" val="32005466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A329D-13F0-5B1E-85DB-D9A2A56107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B9C7E4-BEBD-DD9B-D8E5-075816D123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471513-0313-97F8-61CB-F7BEEC33A78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B4AE7FE-6FFF-2F3D-7598-04BF949AF41A}"/>
              </a:ext>
            </a:extLst>
          </p:cNvPr>
          <p:cNvSpPr>
            <a:spLocks noGrp="1"/>
          </p:cNvSpPr>
          <p:nvPr>
            <p:ph type="sldNum" sz="quarter" idx="5"/>
          </p:nvPr>
        </p:nvSpPr>
        <p:spPr/>
        <p:txBody>
          <a:bodyPr/>
          <a:lstStyle/>
          <a:p>
            <a:fld id="{B4B967BE-4CA6-4AF5-AFE4-870882215C6E}" type="slidenum">
              <a:rPr lang="en-US" altLang="en-US" smtClean="0"/>
              <a:pPr/>
              <a:t>36</a:t>
            </a:fld>
            <a:endParaRPr lang="en-US" altLang="en-US"/>
          </a:p>
        </p:txBody>
      </p:sp>
    </p:spTree>
    <p:extLst>
      <p:ext uri="{BB962C8B-B14F-4D97-AF65-F5344CB8AC3E}">
        <p14:creationId xmlns:p14="http://schemas.microsoft.com/office/powerpoint/2010/main" val="42855491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A329D-13F0-5B1E-85DB-D9A2A56107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B9C7E4-BEBD-DD9B-D8E5-075816D123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471513-0313-97F8-61CB-F7BEEC33A78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B4AE7FE-6FFF-2F3D-7598-04BF949AF41A}"/>
              </a:ext>
            </a:extLst>
          </p:cNvPr>
          <p:cNvSpPr>
            <a:spLocks noGrp="1"/>
          </p:cNvSpPr>
          <p:nvPr>
            <p:ph type="sldNum" sz="quarter" idx="5"/>
          </p:nvPr>
        </p:nvSpPr>
        <p:spPr/>
        <p:txBody>
          <a:bodyPr/>
          <a:lstStyle/>
          <a:p>
            <a:fld id="{B4B967BE-4CA6-4AF5-AFE4-870882215C6E}" type="slidenum">
              <a:rPr lang="en-US" altLang="en-US" smtClean="0"/>
              <a:pPr/>
              <a:t>37</a:t>
            </a:fld>
            <a:endParaRPr lang="en-US" altLang="en-US"/>
          </a:p>
        </p:txBody>
      </p:sp>
    </p:spTree>
    <p:extLst>
      <p:ext uri="{BB962C8B-B14F-4D97-AF65-F5344CB8AC3E}">
        <p14:creationId xmlns:p14="http://schemas.microsoft.com/office/powerpoint/2010/main" val="8025602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A329D-13F0-5B1E-85DB-D9A2A56107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B9C7E4-BEBD-DD9B-D8E5-075816D123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471513-0313-97F8-61CB-F7BEEC33A78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B4AE7FE-6FFF-2F3D-7598-04BF949AF41A}"/>
              </a:ext>
            </a:extLst>
          </p:cNvPr>
          <p:cNvSpPr>
            <a:spLocks noGrp="1"/>
          </p:cNvSpPr>
          <p:nvPr>
            <p:ph type="sldNum" sz="quarter" idx="5"/>
          </p:nvPr>
        </p:nvSpPr>
        <p:spPr/>
        <p:txBody>
          <a:bodyPr/>
          <a:lstStyle/>
          <a:p>
            <a:fld id="{B4B967BE-4CA6-4AF5-AFE4-870882215C6E}" type="slidenum">
              <a:rPr lang="en-US" altLang="en-US" smtClean="0"/>
              <a:pPr/>
              <a:t>38</a:t>
            </a:fld>
            <a:endParaRPr lang="en-US" altLang="en-US"/>
          </a:p>
        </p:txBody>
      </p:sp>
    </p:spTree>
    <p:extLst>
      <p:ext uri="{BB962C8B-B14F-4D97-AF65-F5344CB8AC3E}">
        <p14:creationId xmlns:p14="http://schemas.microsoft.com/office/powerpoint/2010/main" val="26318331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A329D-13F0-5B1E-85DB-D9A2A56107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B9C7E4-BEBD-DD9B-D8E5-075816D123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471513-0313-97F8-61CB-F7BEEC33A78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B4AE7FE-6FFF-2F3D-7598-04BF949AF41A}"/>
              </a:ext>
            </a:extLst>
          </p:cNvPr>
          <p:cNvSpPr>
            <a:spLocks noGrp="1"/>
          </p:cNvSpPr>
          <p:nvPr>
            <p:ph type="sldNum" sz="quarter" idx="5"/>
          </p:nvPr>
        </p:nvSpPr>
        <p:spPr/>
        <p:txBody>
          <a:bodyPr/>
          <a:lstStyle/>
          <a:p>
            <a:fld id="{B4B967BE-4CA6-4AF5-AFE4-870882215C6E}" type="slidenum">
              <a:rPr lang="en-US" altLang="en-US" smtClean="0"/>
              <a:pPr/>
              <a:t>39</a:t>
            </a:fld>
            <a:endParaRPr lang="en-US" altLang="en-US"/>
          </a:p>
        </p:txBody>
      </p:sp>
    </p:spTree>
    <p:extLst>
      <p:ext uri="{BB962C8B-B14F-4D97-AF65-F5344CB8AC3E}">
        <p14:creationId xmlns:p14="http://schemas.microsoft.com/office/powerpoint/2010/main" val="21768571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A329D-13F0-5B1E-85DB-D9A2A56107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B9C7E4-BEBD-DD9B-D8E5-075816D123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471513-0313-97F8-61CB-F7BEEC33A78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B4AE7FE-6FFF-2F3D-7598-04BF949AF41A}"/>
              </a:ext>
            </a:extLst>
          </p:cNvPr>
          <p:cNvSpPr>
            <a:spLocks noGrp="1"/>
          </p:cNvSpPr>
          <p:nvPr>
            <p:ph type="sldNum" sz="quarter" idx="5"/>
          </p:nvPr>
        </p:nvSpPr>
        <p:spPr/>
        <p:txBody>
          <a:bodyPr/>
          <a:lstStyle/>
          <a:p>
            <a:fld id="{B4B967BE-4CA6-4AF5-AFE4-870882215C6E}" type="slidenum">
              <a:rPr lang="en-US" altLang="en-US" smtClean="0"/>
              <a:pPr/>
              <a:t>40</a:t>
            </a:fld>
            <a:endParaRPr lang="en-US" altLang="en-US"/>
          </a:p>
        </p:txBody>
      </p:sp>
    </p:spTree>
    <p:extLst>
      <p:ext uri="{BB962C8B-B14F-4D97-AF65-F5344CB8AC3E}">
        <p14:creationId xmlns:p14="http://schemas.microsoft.com/office/powerpoint/2010/main" val="20735614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A329D-13F0-5B1E-85DB-D9A2A56107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B9C7E4-BEBD-DD9B-D8E5-075816D123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471513-0313-97F8-61CB-F7BEEC33A78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B4AE7FE-6FFF-2F3D-7598-04BF949AF41A}"/>
              </a:ext>
            </a:extLst>
          </p:cNvPr>
          <p:cNvSpPr>
            <a:spLocks noGrp="1"/>
          </p:cNvSpPr>
          <p:nvPr>
            <p:ph type="sldNum" sz="quarter" idx="5"/>
          </p:nvPr>
        </p:nvSpPr>
        <p:spPr/>
        <p:txBody>
          <a:bodyPr/>
          <a:lstStyle/>
          <a:p>
            <a:fld id="{B4B967BE-4CA6-4AF5-AFE4-870882215C6E}" type="slidenum">
              <a:rPr lang="en-US" altLang="en-US" smtClean="0"/>
              <a:pPr/>
              <a:t>41</a:t>
            </a:fld>
            <a:endParaRPr lang="en-US" altLang="en-US"/>
          </a:p>
        </p:txBody>
      </p:sp>
    </p:spTree>
    <p:extLst>
      <p:ext uri="{BB962C8B-B14F-4D97-AF65-F5344CB8AC3E}">
        <p14:creationId xmlns:p14="http://schemas.microsoft.com/office/powerpoint/2010/main" val="9760752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A329D-13F0-5B1E-85DB-D9A2A56107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B9C7E4-BEBD-DD9B-D8E5-075816D123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471513-0313-97F8-61CB-F7BEEC33A78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B4AE7FE-6FFF-2F3D-7598-04BF949AF41A}"/>
              </a:ext>
            </a:extLst>
          </p:cNvPr>
          <p:cNvSpPr>
            <a:spLocks noGrp="1"/>
          </p:cNvSpPr>
          <p:nvPr>
            <p:ph type="sldNum" sz="quarter" idx="5"/>
          </p:nvPr>
        </p:nvSpPr>
        <p:spPr/>
        <p:txBody>
          <a:bodyPr/>
          <a:lstStyle/>
          <a:p>
            <a:fld id="{B4B967BE-4CA6-4AF5-AFE4-870882215C6E}" type="slidenum">
              <a:rPr lang="en-US" altLang="en-US" smtClean="0"/>
              <a:pPr/>
              <a:t>42</a:t>
            </a:fld>
            <a:endParaRPr lang="en-US" altLang="en-US"/>
          </a:p>
        </p:txBody>
      </p:sp>
    </p:spTree>
    <p:extLst>
      <p:ext uri="{BB962C8B-B14F-4D97-AF65-F5344CB8AC3E}">
        <p14:creationId xmlns:p14="http://schemas.microsoft.com/office/powerpoint/2010/main" val="4500184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B967BE-4CA6-4AF5-AFE4-870882215C6E}" type="slidenum">
              <a:rPr lang="en-US" altLang="en-US" smtClean="0"/>
              <a:pPr/>
              <a:t>5</a:t>
            </a:fld>
            <a:endParaRPr lang="en-US" altLang="en-US"/>
          </a:p>
        </p:txBody>
      </p:sp>
    </p:spTree>
    <p:extLst>
      <p:ext uri="{BB962C8B-B14F-4D97-AF65-F5344CB8AC3E}">
        <p14:creationId xmlns:p14="http://schemas.microsoft.com/office/powerpoint/2010/main" val="1404097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B967BE-4CA6-4AF5-AFE4-870882215C6E}" type="slidenum">
              <a:rPr lang="en-US" altLang="en-US" smtClean="0"/>
              <a:pPr/>
              <a:t>6</a:t>
            </a:fld>
            <a:endParaRPr lang="en-US" altLang="en-US"/>
          </a:p>
        </p:txBody>
      </p:sp>
    </p:spTree>
    <p:extLst>
      <p:ext uri="{BB962C8B-B14F-4D97-AF65-F5344CB8AC3E}">
        <p14:creationId xmlns:p14="http://schemas.microsoft.com/office/powerpoint/2010/main" val="4004346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B967BE-4CA6-4AF5-AFE4-870882215C6E}" type="slidenum">
              <a:rPr lang="en-US" altLang="en-US" smtClean="0"/>
              <a:pPr/>
              <a:t>7</a:t>
            </a:fld>
            <a:endParaRPr lang="en-US" altLang="en-US"/>
          </a:p>
        </p:txBody>
      </p:sp>
    </p:spTree>
    <p:extLst>
      <p:ext uri="{BB962C8B-B14F-4D97-AF65-F5344CB8AC3E}">
        <p14:creationId xmlns:p14="http://schemas.microsoft.com/office/powerpoint/2010/main" val="235284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B967BE-4CA6-4AF5-AFE4-870882215C6E}" type="slidenum">
              <a:rPr lang="en-US" altLang="en-US" smtClean="0"/>
              <a:pPr/>
              <a:t>10</a:t>
            </a:fld>
            <a:endParaRPr lang="en-US" altLang="en-US"/>
          </a:p>
        </p:txBody>
      </p:sp>
    </p:spTree>
    <p:extLst>
      <p:ext uri="{BB962C8B-B14F-4D97-AF65-F5344CB8AC3E}">
        <p14:creationId xmlns:p14="http://schemas.microsoft.com/office/powerpoint/2010/main" val="2321921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B967BE-4CA6-4AF5-AFE4-870882215C6E}" type="slidenum">
              <a:rPr lang="en-US" altLang="en-US" smtClean="0"/>
              <a:pPr/>
              <a:t>11</a:t>
            </a:fld>
            <a:endParaRPr lang="en-US" altLang="en-US"/>
          </a:p>
        </p:txBody>
      </p:sp>
    </p:spTree>
    <p:extLst>
      <p:ext uri="{BB962C8B-B14F-4D97-AF65-F5344CB8AC3E}">
        <p14:creationId xmlns:p14="http://schemas.microsoft.com/office/powerpoint/2010/main" val="12040125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B967BE-4CA6-4AF5-AFE4-870882215C6E}" type="slidenum">
              <a:rPr lang="en-US" altLang="en-US" smtClean="0"/>
              <a:pPr/>
              <a:t>12</a:t>
            </a:fld>
            <a:endParaRPr lang="en-US" altLang="en-US"/>
          </a:p>
        </p:txBody>
      </p:sp>
    </p:spTree>
    <p:extLst>
      <p:ext uri="{BB962C8B-B14F-4D97-AF65-F5344CB8AC3E}">
        <p14:creationId xmlns:p14="http://schemas.microsoft.com/office/powerpoint/2010/main" val="420081779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oleObject" Target="../embeddings/oleObject2.bin"/><Relationship Id="rId7"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2.jpe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1.xml"/><Relationship Id="rId1" Type="http://schemas.openxmlformats.org/officeDocument/2006/relationships/vmlDrawing" Target="../drawings/vmlDrawing11.vml"/><Relationship Id="rId6" Type="http://schemas.openxmlformats.org/officeDocument/2006/relationships/oleObject" Target="../embeddings/oleObject21.bin"/><Relationship Id="rId5" Type="http://schemas.openxmlformats.org/officeDocument/2006/relationships/image" Target="../media/image2.jpeg"/><Relationship Id="rId4"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1.xml"/><Relationship Id="rId1" Type="http://schemas.openxmlformats.org/officeDocument/2006/relationships/vmlDrawing" Target="../drawings/vmlDrawing12.vml"/><Relationship Id="rId6" Type="http://schemas.openxmlformats.org/officeDocument/2006/relationships/oleObject" Target="../embeddings/oleObject23.bin"/><Relationship Id="rId5" Type="http://schemas.openxmlformats.org/officeDocument/2006/relationships/image" Target="../media/image2.jpeg"/><Relationship Id="rId4"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Master" Target="../slideMasters/slideMaster1.xml"/><Relationship Id="rId1" Type="http://schemas.openxmlformats.org/officeDocument/2006/relationships/vmlDrawing" Target="../drawings/vmlDrawing13.vml"/><Relationship Id="rId6" Type="http://schemas.openxmlformats.org/officeDocument/2006/relationships/oleObject" Target="../embeddings/oleObject25.bin"/><Relationship Id="rId5" Type="http://schemas.openxmlformats.org/officeDocument/2006/relationships/image" Target="../media/image2.jpeg"/><Relationship Id="rId4"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1.xml"/><Relationship Id="rId1" Type="http://schemas.openxmlformats.org/officeDocument/2006/relationships/vmlDrawing" Target="../drawings/vmlDrawing14.vml"/><Relationship Id="rId6" Type="http://schemas.openxmlformats.org/officeDocument/2006/relationships/oleObject" Target="../embeddings/oleObject27.bin"/><Relationship Id="rId5" Type="http://schemas.openxmlformats.org/officeDocument/2006/relationships/image" Target="../media/image2.jpeg"/><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oleObject" Target="../embeddings/oleObject29.bin"/><Relationship Id="rId7" Type="http://schemas.openxmlformats.org/officeDocument/2006/relationships/image" Target="../media/image3.png"/><Relationship Id="rId2" Type="http://schemas.openxmlformats.org/officeDocument/2006/relationships/slideMaster" Target="../slideMasters/slideMaster2.xml"/><Relationship Id="rId1" Type="http://schemas.openxmlformats.org/officeDocument/2006/relationships/vmlDrawing" Target="../drawings/vmlDrawing16.vml"/><Relationship Id="rId6" Type="http://schemas.openxmlformats.org/officeDocument/2006/relationships/oleObject" Target="../embeddings/oleObject30.bin"/><Relationship Id="rId5" Type="http://schemas.openxmlformats.org/officeDocument/2006/relationships/image" Target="../media/image2.jpe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Master" Target="../slideMasters/slideMaster2.xml"/><Relationship Id="rId1" Type="http://schemas.openxmlformats.org/officeDocument/2006/relationships/vmlDrawing" Target="../drawings/vmlDrawing17.vml"/><Relationship Id="rId6" Type="http://schemas.openxmlformats.org/officeDocument/2006/relationships/oleObject" Target="../embeddings/oleObject32.bin"/><Relationship Id="rId5" Type="http://schemas.openxmlformats.org/officeDocument/2006/relationships/image" Target="../media/image2.jpeg"/><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2.xml"/><Relationship Id="rId1" Type="http://schemas.openxmlformats.org/officeDocument/2006/relationships/vmlDrawing" Target="../drawings/vmlDrawing18.vml"/><Relationship Id="rId6" Type="http://schemas.openxmlformats.org/officeDocument/2006/relationships/oleObject" Target="../embeddings/oleObject34.bin"/><Relationship Id="rId5" Type="http://schemas.openxmlformats.org/officeDocument/2006/relationships/image" Target="../media/image2.jpeg"/><Relationship Id="rId4"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Master" Target="../slideMasters/slideMaster2.xml"/><Relationship Id="rId1" Type="http://schemas.openxmlformats.org/officeDocument/2006/relationships/vmlDrawing" Target="../drawings/vmlDrawing19.vml"/><Relationship Id="rId6" Type="http://schemas.openxmlformats.org/officeDocument/2006/relationships/oleObject" Target="../embeddings/oleObject36.bin"/><Relationship Id="rId5" Type="http://schemas.openxmlformats.org/officeDocument/2006/relationships/image" Target="../media/image2.jpeg"/><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Master" Target="../slideMasters/slideMaster2.xml"/><Relationship Id="rId1" Type="http://schemas.openxmlformats.org/officeDocument/2006/relationships/vmlDrawing" Target="../drawings/vmlDrawing20.vml"/><Relationship Id="rId6" Type="http://schemas.openxmlformats.org/officeDocument/2006/relationships/oleObject" Target="../embeddings/oleObject38.bin"/><Relationship Id="rId5" Type="http://schemas.openxmlformats.org/officeDocument/2006/relationships/image" Target="../media/image2.jpeg"/><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Master" Target="../slideMasters/slideMaster2.xml"/><Relationship Id="rId1" Type="http://schemas.openxmlformats.org/officeDocument/2006/relationships/vmlDrawing" Target="../drawings/vmlDrawing21.vml"/><Relationship Id="rId6" Type="http://schemas.openxmlformats.org/officeDocument/2006/relationships/oleObject" Target="../embeddings/oleObject40.bin"/><Relationship Id="rId5" Type="http://schemas.openxmlformats.org/officeDocument/2006/relationships/image" Target="../media/image2.jpeg"/><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vmlDrawing" Target="../drawings/vmlDrawing3.vml"/><Relationship Id="rId6" Type="http://schemas.openxmlformats.org/officeDocument/2006/relationships/oleObject" Target="../embeddings/oleObject5.bin"/><Relationship Id="rId5" Type="http://schemas.openxmlformats.org/officeDocument/2006/relationships/image" Target="../media/image2.jpeg"/><Relationship Id="rId4"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2.xml"/><Relationship Id="rId1" Type="http://schemas.openxmlformats.org/officeDocument/2006/relationships/vmlDrawing" Target="../drawings/vmlDrawing22.vml"/><Relationship Id="rId6" Type="http://schemas.openxmlformats.org/officeDocument/2006/relationships/oleObject" Target="../embeddings/oleObject42.bin"/><Relationship Id="rId5" Type="http://schemas.openxmlformats.org/officeDocument/2006/relationships/image" Target="../media/image2.jpeg"/><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Master" Target="../slideMasters/slideMaster2.xml"/><Relationship Id="rId1" Type="http://schemas.openxmlformats.org/officeDocument/2006/relationships/vmlDrawing" Target="../drawings/vmlDrawing23.vml"/><Relationship Id="rId6" Type="http://schemas.openxmlformats.org/officeDocument/2006/relationships/oleObject" Target="../embeddings/oleObject44.bin"/><Relationship Id="rId5" Type="http://schemas.openxmlformats.org/officeDocument/2006/relationships/image" Target="../media/image2.jpeg"/><Relationship Id="rId4"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2.xml"/><Relationship Id="rId1" Type="http://schemas.openxmlformats.org/officeDocument/2006/relationships/vmlDrawing" Target="../drawings/vmlDrawing24.vml"/><Relationship Id="rId6" Type="http://schemas.openxmlformats.org/officeDocument/2006/relationships/oleObject" Target="../embeddings/oleObject46.bin"/><Relationship Id="rId5" Type="http://schemas.openxmlformats.org/officeDocument/2006/relationships/image" Target="../media/image2.jpeg"/><Relationship Id="rId4"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slideMaster" Target="../slideMasters/slideMaster2.xml"/><Relationship Id="rId1" Type="http://schemas.openxmlformats.org/officeDocument/2006/relationships/vmlDrawing" Target="../drawings/vmlDrawing25.vml"/><Relationship Id="rId6" Type="http://schemas.openxmlformats.org/officeDocument/2006/relationships/oleObject" Target="../embeddings/oleObject48.bin"/><Relationship Id="rId5" Type="http://schemas.openxmlformats.org/officeDocument/2006/relationships/image" Target="../media/image2.jpeg"/><Relationship Id="rId4"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slideMaster" Target="../slideMasters/slideMaster2.xml"/><Relationship Id="rId1" Type="http://schemas.openxmlformats.org/officeDocument/2006/relationships/vmlDrawing" Target="../drawings/vmlDrawing26.vml"/><Relationship Id="rId6" Type="http://schemas.openxmlformats.org/officeDocument/2006/relationships/oleObject" Target="../embeddings/oleObject50.bin"/><Relationship Id="rId5" Type="http://schemas.openxmlformats.org/officeDocument/2006/relationships/image" Target="../media/image2.jpeg"/><Relationship Id="rId4"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51.bin"/><Relationship Id="rId2" Type="http://schemas.openxmlformats.org/officeDocument/2006/relationships/slideMaster" Target="../slideMasters/slideMaster2.xml"/><Relationship Id="rId1" Type="http://schemas.openxmlformats.org/officeDocument/2006/relationships/vmlDrawing" Target="../drawings/vmlDrawing27.vml"/><Relationship Id="rId6" Type="http://schemas.openxmlformats.org/officeDocument/2006/relationships/oleObject" Target="../embeddings/oleObject52.bin"/><Relationship Id="rId5" Type="http://schemas.openxmlformats.org/officeDocument/2006/relationships/image" Target="../media/image2.jpeg"/><Relationship Id="rId4"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53.bin"/><Relationship Id="rId2" Type="http://schemas.openxmlformats.org/officeDocument/2006/relationships/slideMaster" Target="../slideMasters/slideMaster2.xml"/><Relationship Id="rId1" Type="http://schemas.openxmlformats.org/officeDocument/2006/relationships/vmlDrawing" Target="../drawings/vmlDrawing28.vml"/><Relationship Id="rId6" Type="http://schemas.openxmlformats.org/officeDocument/2006/relationships/oleObject" Target="../embeddings/oleObject54.bin"/><Relationship Id="rId5" Type="http://schemas.openxmlformats.org/officeDocument/2006/relationships/image" Target="../media/image2.jpe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vmlDrawing" Target="../drawings/vmlDrawing4.vml"/><Relationship Id="rId6" Type="http://schemas.openxmlformats.org/officeDocument/2006/relationships/oleObject" Target="../embeddings/oleObject7.bin"/><Relationship Id="rId5" Type="http://schemas.openxmlformats.org/officeDocument/2006/relationships/image" Target="../media/image2.jpeg"/><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vmlDrawing" Target="../drawings/vmlDrawing5.vml"/><Relationship Id="rId6" Type="http://schemas.openxmlformats.org/officeDocument/2006/relationships/oleObject" Target="../embeddings/oleObject9.bin"/><Relationship Id="rId5" Type="http://schemas.openxmlformats.org/officeDocument/2006/relationships/image" Target="../media/image2.jpeg"/><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vmlDrawing" Target="../drawings/vmlDrawing6.vml"/><Relationship Id="rId6" Type="http://schemas.openxmlformats.org/officeDocument/2006/relationships/oleObject" Target="../embeddings/oleObject11.bin"/><Relationship Id="rId5" Type="http://schemas.openxmlformats.org/officeDocument/2006/relationships/image" Target="../media/image2.jpeg"/><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vmlDrawing" Target="../drawings/vmlDrawing7.vml"/><Relationship Id="rId6" Type="http://schemas.openxmlformats.org/officeDocument/2006/relationships/oleObject" Target="../embeddings/oleObject13.bin"/><Relationship Id="rId5" Type="http://schemas.openxmlformats.org/officeDocument/2006/relationships/image" Target="../media/image2.jpeg"/><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xml"/><Relationship Id="rId1" Type="http://schemas.openxmlformats.org/officeDocument/2006/relationships/vmlDrawing" Target="../drawings/vmlDrawing8.vml"/><Relationship Id="rId6" Type="http://schemas.openxmlformats.org/officeDocument/2006/relationships/oleObject" Target="../embeddings/oleObject15.bin"/><Relationship Id="rId5" Type="http://schemas.openxmlformats.org/officeDocument/2006/relationships/image" Target="../media/image2.jpeg"/><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vmlDrawing" Target="../drawings/vmlDrawing9.vml"/><Relationship Id="rId6" Type="http://schemas.openxmlformats.org/officeDocument/2006/relationships/oleObject" Target="../embeddings/oleObject17.bin"/><Relationship Id="rId5" Type="http://schemas.openxmlformats.org/officeDocument/2006/relationships/image" Target="../media/image2.jpeg"/><Relationship Id="rId4"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vmlDrawing" Target="../drawings/vmlDrawing10.vml"/><Relationship Id="rId6" Type="http://schemas.openxmlformats.org/officeDocument/2006/relationships/oleObject" Target="../embeddings/oleObject19.bin"/><Relationship Id="rId5" Type="http://schemas.openxmlformats.org/officeDocument/2006/relationships/image" Target="../media/image2.jpeg"/><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6F604B0F-0C44-4011-A5DD-09B5089928CC}"/>
              </a:ext>
            </a:extLst>
          </p:cNvPr>
          <p:cNvSpPr>
            <a:spLocks/>
          </p:cNvSpPr>
          <p:nvPr/>
        </p:nvSpPr>
        <p:spPr bwMode="gray">
          <a:xfrm>
            <a:off x="0" y="5445125"/>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algn="ctr">
              <a:lnSpc>
                <a:spcPct val="80000"/>
              </a:lnSpc>
              <a:defRPr/>
            </a:pPr>
            <a:endParaRPr lang="en-US">
              <a:latin typeface="Verdana Ref" pitchFamily="34" charset="0"/>
            </a:endParaRPr>
          </a:p>
        </p:txBody>
      </p:sp>
      <p:graphicFrame>
        <p:nvGraphicFramePr>
          <p:cNvPr id="5" name="Object 3">
            <a:extLst>
              <a:ext uri="{FF2B5EF4-FFF2-40B4-BE49-F238E27FC236}">
                <a16:creationId xmlns:a16="http://schemas.microsoft.com/office/drawing/2014/main" id="{AB411274-C8B1-43D6-94B2-786E3BDE88B3}"/>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2678" name="Image" r:id="rId3" imgW="7390476" imgH="913963" progId="">
                  <p:embed/>
                </p:oleObj>
              </mc:Choice>
              <mc:Fallback>
                <p:oleObj name="Image" r:id="rId3" imgW="7390476" imgH="913963" progId="">
                  <p:embed/>
                  <p:pic>
                    <p:nvPicPr>
                      <p:cNvPr id="2051" name="Object 3">
                        <a:extLst>
                          <a:ext uri="{FF2B5EF4-FFF2-40B4-BE49-F238E27FC236}">
                            <a16:creationId xmlns:a16="http://schemas.microsoft.com/office/drawing/2014/main" id="{08AE63A0-412E-4461-BE93-DD283087BD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rgbClr val="48BDEC"/>
                            </a:solidFill>
                          </a14:hiddenFill>
                        </a:ext>
                        <a:ext uri="{91240B29-F687-4F45-9708-019B960494DF}">
                          <a14:hiddenLine xmlns:a14="http://schemas.microsoft.com/office/drawing/2010/main" w="9525">
                            <a:solidFill>
                              <a:srgbClr val="2B166E"/>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pic>
                </p:oleObj>
              </mc:Fallback>
            </mc:AlternateContent>
          </a:graphicData>
        </a:graphic>
      </p:graphicFrame>
      <p:sp>
        <p:nvSpPr>
          <p:cNvPr id="6" name="Rectangle 4">
            <a:extLst>
              <a:ext uri="{FF2B5EF4-FFF2-40B4-BE49-F238E27FC236}">
                <a16:creationId xmlns:a16="http://schemas.microsoft.com/office/drawing/2014/main" id="{EB3EA6D7-7457-4EB0-8E20-C671402DB001}"/>
              </a:ext>
            </a:extLst>
          </p:cNvPr>
          <p:cNvSpPr>
            <a:spLocks noChangeArrowheads="1"/>
          </p:cNvSpPr>
          <p:nvPr/>
        </p:nvSpPr>
        <p:spPr bwMode="gray">
          <a:xfrm>
            <a:off x="0" y="6538913"/>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algn="ctr">
              <a:lnSpc>
                <a:spcPct val="80000"/>
              </a:lnSpc>
            </a:pPr>
            <a:endParaRPr lang="en-US" altLang="en-US"/>
          </a:p>
        </p:txBody>
      </p:sp>
      <p:sp>
        <p:nvSpPr>
          <p:cNvPr id="7" name="Rectangle 5">
            <a:extLst>
              <a:ext uri="{FF2B5EF4-FFF2-40B4-BE49-F238E27FC236}">
                <a16:creationId xmlns:a16="http://schemas.microsoft.com/office/drawing/2014/main" id="{EA5DBB9B-536B-4442-9409-0C9679C81055}"/>
              </a:ext>
            </a:extLst>
          </p:cNvPr>
          <p:cNvSpPr>
            <a:spLocks noChangeArrowheads="1"/>
          </p:cNvSpPr>
          <p:nvPr/>
        </p:nvSpPr>
        <p:spPr bwMode="gray">
          <a:xfrm>
            <a:off x="0" y="838200"/>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algn="ctr">
              <a:lnSpc>
                <a:spcPct val="80000"/>
              </a:lnSpc>
              <a:defRPr/>
            </a:pPr>
            <a:endParaRPr lang="en-US">
              <a:latin typeface="Verdana Ref" pitchFamily="34" charset="0"/>
            </a:endParaRPr>
          </a:p>
        </p:txBody>
      </p:sp>
      <p:pic>
        <p:nvPicPr>
          <p:cNvPr id="8" name="Picture 11" descr="logo">
            <a:extLst>
              <a:ext uri="{FF2B5EF4-FFF2-40B4-BE49-F238E27FC236}">
                <a16:creationId xmlns:a16="http://schemas.microsoft.com/office/drawing/2014/main" id="{97CD41CD-9CF8-47B2-9401-FCD795CCDE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Object 2">
            <a:extLst>
              <a:ext uri="{FF2B5EF4-FFF2-40B4-BE49-F238E27FC236}">
                <a16:creationId xmlns:a16="http://schemas.microsoft.com/office/drawing/2014/main" id="{78752A5D-8C9F-44A4-AF16-6942D9BA8A56}"/>
              </a:ext>
            </a:extLst>
          </p:cNvPr>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2679" name="Image" r:id="rId6" imgW="7606349" imgH="6095238" progId="">
                  <p:embed/>
                </p:oleObj>
              </mc:Choice>
              <mc:Fallback>
                <p:oleObj name="Image" r:id="rId6" imgW="7606349" imgH="6095238" progId="">
                  <p:embed/>
                  <p:pic>
                    <p:nvPicPr>
                      <p:cNvPr id="2055" name="Object 2">
                        <a:extLst>
                          <a:ext uri="{FF2B5EF4-FFF2-40B4-BE49-F238E27FC236}">
                            <a16:creationId xmlns:a16="http://schemas.microsoft.com/office/drawing/2014/main" id="{6B4B1508-A156-4255-9957-3694E6286B3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ltGray">
                      <a:xfrm>
                        <a:off x="0" y="0"/>
                        <a:ext cx="9144000" cy="6858000"/>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Freeform 3">
            <a:extLst>
              <a:ext uri="{FF2B5EF4-FFF2-40B4-BE49-F238E27FC236}">
                <a16:creationId xmlns:a16="http://schemas.microsoft.com/office/drawing/2014/main" id="{FE51F3DA-5F60-450C-8FF7-07C1D93101A2}"/>
              </a:ext>
            </a:extLst>
          </p:cNvPr>
          <p:cNvSpPr>
            <a:spLocks/>
          </p:cNvSpPr>
          <p:nvPr/>
        </p:nvSpPr>
        <p:spPr bwMode="gray">
          <a:xfrm>
            <a:off x="25400" y="3784600"/>
            <a:ext cx="9118600" cy="2928938"/>
          </a:xfrm>
          <a:custGeom>
            <a:avLst/>
            <a:gdLst>
              <a:gd name="T0" fmla="*/ 0 w 5776"/>
              <a:gd name="T1" fmla="*/ 2928938 h 1845"/>
              <a:gd name="T2" fmla="*/ 0 w 5776"/>
              <a:gd name="T3" fmla="*/ 2120900 h 1845"/>
              <a:gd name="T4" fmla="*/ 5784375 w 5776"/>
              <a:gd name="T5" fmla="*/ 2311400 h 1845"/>
              <a:gd name="T6" fmla="*/ 9118600 w 5776"/>
              <a:gd name="T7" fmla="*/ 0 h 1845"/>
              <a:gd name="T8" fmla="*/ 9080711 w 5776"/>
              <a:gd name="T9" fmla="*/ 2928938 h 1845"/>
              <a:gd name="T10" fmla="*/ 0 w 5776"/>
              <a:gd name="T11" fmla="*/ 2928938 h 18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76" h="1845">
                <a:moveTo>
                  <a:pt x="0" y="1845"/>
                </a:moveTo>
                <a:lnTo>
                  <a:pt x="0" y="1336"/>
                </a:lnTo>
                <a:cubicBezTo>
                  <a:pt x="1039" y="1531"/>
                  <a:pt x="2448" y="1744"/>
                  <a:pt x="3664" y="1456"/>
                </a:cubicBezTo>
                <a:cubicBezTo>
                  <a:pt x="4880" y="1168"/>
                  <a:pt x="5624" y="520"/>
                  <a:pt x="5776" y="0"/>
                </a:cubicBezTo>
                <a:lnTo>
                  <a:pt x="5752" y="1845"/>
                </a:lnTo>
                <a:lnTo>
                  <a:pt x="0" y="1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 name="Freeform 4">
            <a:extLst>
              <a:ext uri="{FF2B5EF4-FFF2-40B4-BE49-F238E27FC236}">
                <a16:creationId xmlns:a16="http://schemas.microsoft.com/office/drawing/2014/main" id="{D2B15A7C-A6A8-43E2-B902-DAC452BDC340}"/>
              </a:ext>
            </a:extLst>
          </p:cNvPr>
          <p:cNvSpPr>
            <a:spLocks/>
          </p:cNvSpPr>
          <p:nvPr/>
        </p:nvSpPr>
        <p:spPr bwMode="gray">
          <a:xfrm>
            <a:off x="0" y="4076700"/>
            <a:ext cx="5435600" cy="2349500"/>
          </a:xfrm>
          <a:custGeom>
            <a:avLst/>
            <a:gdLst>
              <a:gd name="T0" fmla="*/ 5435600 w 3048"/>
              <a:gd name="T1" fmla="*/ 2202656 h 1424"/>
              <a:gd name="T2" fmla="*/ 2568000 w 3048"/>
              <a:gd name="T3" fmla="*/ 1813273 h 1424"/>
              <a:gd name="T4" fmla="*/ 0 w 3048"/>
              <a:gd name="T5" fmla="*/ 0 h 1424"/>
              <a:gd name="T6" fmla="*/ 0 w 3048"/>
              <a:gd name="T7" fmla="*/ 2349500 h 1424"/>
              <a:gd name="T8" fmla="*/ 5435600 w 3048"/>
              <a:gd name="T9" fmla="*/ 2202656 h 14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48" h="1424">
                <a:moveTo>
                  <a:pt x="3048" y="1335"/>
                </a:moveTo>
                <a:cubicBezTo>
                  <a:pt x="3048" y="1335"/>
                  <a:pt x="2352" y="1424"/>
                  <a:pt x="1440" y="1099"/>
                </a:cubicBezTo>
                <a:cubicBezTo>
                  <a:pt x="528" y="773"/>
                  <a:pt x="8" y="41"/>
                  <a:pt x="0" y="0"/>
                </a:cubicBezTo>
                <a:lnTo>
                  <a:pt x="0" y="1424"/>
                </a:lnTo>
                <a:lnTo>
                  <a:pt x="3048" y="13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5">
            <a:extLst>
              <a:ext uri="{FF2B5EF4-FFF2-40B4-BE49-F238E27FC236}">
                <a16:creationId xmlns:a16="http://schemas.microsoft.com/office/drawing/2014/main" id="{37AC0EC3-603E-4F56-9DE0-2C6562975C62}"/>
              </a:ext>
            </a:extLst>
          </p:cNvPr>
          <p:cNvSpPr>
            <a:spLocks/>
          </p:cNvSpPr>
          <p:nvPr/>
        </p:nvSpPr>
        <p:spPr bwMode="gray">
          <a:xfrm>
            <a:off x="0" y="4395788"/>
            <a:ext cx="9169400" cy="2476500"/>
          </a:xfrm>
          <a:custGeom>
            <a:avLst/>
            <a:gdLst>
              <a:gd name="T0" fmla="*/ 0 w 5776"/>
              <a:gd name="T1" fmla="*/ 2476500 h 1560"/>
              <a:gd name="T2" fmla="*/ 0 w 5776"/>
              <a:gd name="T3" fmla="*/ 1473200 h 1560"/>
              <a:gd name="T4" fmla="*/ 6667500 w 5776"/>
              <a:gd name="T5" fmla="*/ 1562100 h 1560"/>
              <a:gd name="T6" fmla="*/ 9156700 w 5776"/>
              <a:gd name="T7" fmla="*/ 0 h 1560"/>
              <a:gd name="T8" fmla="*/ 9144000 w 5776"/>
              <a:gd name="T9" fmla="*/ 2476500 h 1560"/>
              <a:gd name="T10" fmla="*/ 0 w 5776"/>
              <a:gd name="T11" fmla="*/ 2476500 h 15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76" h="1560">
                <a:moveTo>
                  <a:pt x="0" y="1560"/>
                </a:moveTo>
                <a:lnTo>
                  <a:pt x="0" y="928"/>
                </a:lnTo>
                <a:cubicBezTo>
                  <a:pt x="1040" y="1114"/>
                  <a:pt x="3064" y="1370"/>
                  <a:pt x="4200" y="984"/>
                </a:cubicBezTo>
                <a:cubicBezTo>
                  <a:pt x="5336" y="599"/>
                  <a:pt x="5776" y="24"/>
                  <a:pt x="5768" y="0"/>
                </a:cubicBezTo>
                <a:lnTo>
                  <a:pt x="5760" y="1560"/>
                </a:lnTo>
                <a:lnTo>
                  <a:pt x="0" y="1560"/>
                </a:lnTo>
                <a:close/>
              </a:path>
            </a:pathLst>
          </a:custGeom>
          <a:gradFill rotWithShape="1">
            <a:gsLst>
              <a:gs pos="0">
                <a:schemeClr val="accent1"/>
              </a:gs>
              <a:gs pos="100000">
                <a:schemeClr val="tx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pic>
        <p:nvPicPr>
          <p:cNvPr id="13" name="Picture 10" descr="009">
            <a:extLst>
              <a:ext uri="{FF2B5EF4-FFF2-40B4-BE49-F238E27FC236}">
                <a16:creationId xmlns:a16="http://schemas.microsoft.com/office/drawing/2014/main" id="{83975E4B-16E7-46C1-B123-BB5B31FEEC5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6400800"/>
            <a:ext cx="9144000"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10" name="Rectangle 6"/>
          <p:cNvSpPr>
            <a:spLocks noGrp="1" noChangeArrowheads="1"/>
          </p:cNvSpPr>
          <p:nvPr>
            <p:ph type="subTitle" idx="1"/>
          </p:nvPr>
        </p:nvSpPr>
        <p:spPr bwMode="black">
          <a:xfrm>
            <a:off x="1600200" y="4724400"/>
            <a:ext cx="6172200" cy="381000"/>
          </a:xfrm>
        </p:spPr>
        <p:txBody>
          <a:bodyPr/>
          <a:lstStyle>
            <a:lvl1pPr marL="0" indent="0" algn="ctr">
              <a:buFont typeface="Wingdings" pitchFamily="2" charset="2"/>
              <a:buNone/>
              <a:defRPr sz="2400" b="0">
                <a:solidFill>
                  <a:srgbClr val="2B166E"/>
                </a:solidFill>
              </a:defRPr>
            </a:lvl1pPr>
          </a:lstStyle>
          <a:p>
            <a:r>
              <a:rPr lang="en-US"/>
              <a:t>Click to edit Master subtitle style</a:t>
            </a:r>
          </a:p>
        </p:txBody>
      </p:sp>
      <p:sp>
        <p:nvSpPr>
          <p:cNvPr id="98311" name="Rectangle 7"/>
          <p:cNvSpPr>
            <a:spLocks noGrp="1" noChangeArrowheads="1"/>
          </p:cNvSpPr>
          <p:nvPr>
            <p:ph type="ctrTitle" sz="quarter"/>
          </p:nvPr>
        </p:nvSpPr>
        <p:spPr bwMode="gray">
          <a:xfrm>
            <a:off x="1331913" y="1905000"/>
            <a:ext cx="6707187" cy="1074738"/>
          </a:xfrm>
        </p:spPr>
        <p:txBody>
          <a:bodyPr/>
          <a:lstStyle>
            <a:lvl1pPr>
              <a:defRPr sz="3600">
                <a:solidFill>
                  <a:schemeClr val="tx1"/>
                </a:solidFill>
                <a:effectLst>
                  <a:outerShdw blurRad="38100" dist="38100" dir="2700000" algn="tl">
                    <a:srgbClr val="C0C0C0"/>
                  </a:outerShdw>
                </a:effectLst>
              </a:defRPr>
            </a:lvl1pPr>
          </a:lstStyle>
          <a:p>
            <a:r>
              <a:rPr lang="en-US" altLang="ko-KR"/>
              <a:t>Click to edit Master title style</a:t>
            </a:r>
          </a:p>
        </p:txBody>
      </p:sp>
      <p:sp>
        <p:nvSpPr>
          <p:cNvPr id="14" name="Date Placeholder 13">
            <a:extLst>
              <a:ext uri="{FF2B5EF4-FFF2-40B4-BE49-F238E27FC236}">
                <a16:creationId xmlns:a16="http://schemas.microsoft.com/office/drawing/2014/main" id="{DCC0431C-6D87-4B35-B76E-54BD6633FB27}"/>
              </a:ext>
            </a:extLst>
          </p:cNvPr>
          <p:cNvSpPr>
            <a:spLocks noGrp="1" noChangeArrowheads="1"/>
          </p:cNvSpPr>
          <p:nvPr>
            <p:ph type="dt" sz="half" idx="10"/>
          </p:nvPr>
        </p:nvSpPr>
        <p:spPr>
          <a:xfrm>
            <a:off x="457200" y="6523038"/>
            <a:ext cx="2133600" cy="320675"/>
          </a:xfrm>
        </p:spPr>
        <p:txBody>
          <a:bodyPr/>
          <a:lstStyle>
            <a:lvl1pPr>
              <a:defRPr b="0"/>
            </a:lvl1pPr>
          </a:lstStyle>
          <a:p>
            <a:pPr>
              <a:defRPr/>
            </a:pPr>
            <a:r>
              <a:rPr lang="en-US"/>
              <a:t>Phòng Kê khai &amp;KTT </a:t>
            </a:r>
          </a:p>
        </p:txBody>
      </p:sp>
      <p:sp>
        <p:nvSpPr>
          <p:cNvPr id="15" name="Footer Placeholder 14">
            <a:extLst>
              <a:ext uri="{FF2B5EF4-FFF2-40B4-BE49-F238E27FC236}">
                <a16:creationId xmlns:a16="http://schemas.microsoft.com/office/drawing/2014/main" id="{A5B4BBA2-D467-4C84-B509-5B86C6C7DD93}"/>
              </a:ext>
            </a:extLst>
          </p:cNvPr>
          <p:cNvSpPr>
            <a:spLocks noGrp="1" noChangeArrowheads="1"/>
          </p:cNvSpPr>
          <p:nvPr>
            <p:ph type="ftr" sz="quarter" idx="11"/>
          </p:nvPr>
        </p:nvSpPr>
        <p:spPr/>
        <p:txBody>
          <a:bodyPr/>
          <a:lstStyle>
            <a:lvl1pPr>
              <a:defRPr sz="1000"/>
            </a:lvl1pPr>
          </a:lstStyle>
          <a:p>
            <a:pPr>
              <a:defRPr/>
            </a:pPr>
            <a:endParaRPr lang="en-US"/>
          </a:p>
        </p:txBody>
      </p:sp>
    </p:spTree>
    <p:extLst>
      <p:ext uri="{BB962C8B-B14F-4D97-AF65-F5344CB8AC3E}">
        <p14:creationId xmlns:p14="http://schemas.microsoft.com/office/powerpoint/2010/main" val="1883262534"/>
      </p:ext>
    </p:extLst>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936035B0-3EE3-4833-AF7C-3093CA7FF4A6}"/>
              </a:ext>
            </a:extLst>
          </p:cNvPr>
          <p:cNvSpPr>
            <a:spLocks/>
          </p:cNvSpPr>
          <p:nvPr/>
        </p:nvSpPr>
        <p:spPr bwMode="gray">
          <a:xfrm>
            <a:off x="0" y="5445125"/>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algn="ctr">
              <a:lnSpc>
                <a:spcPct val="80000"/>
              </a:lnSpc>
              <a:defRPr/>
            </a:pPr>
            <a:endParaRPr lang="en-US">
              <a:latin typeface="Verdana Ref" pitchFamily="34" charset="0"/>
            </a:endParaRPr>
          </a:p>
        </p:txBody>
      </p:sp>
      <p:graphicFrame>
        <p:nvGraphicFramePr>
          <p:cNvPr id="5" name="Object 3">
            <a:extLst>
              <a:ext uri="{FF2B5EF4-FFF2-40B4-BE49-F238E27FC236}">
                <a16:creationId xmlns:a16="http://schemas.microsoft.com/office/drawing/2014/main" id="{CD2214AE-4696-40E3-9636-E8F549362C33}"/>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11894" name="Image" r:id="rId3" imgW="7390476" imgH="913963" progId="">
                  <p:embed/>
                </p:oleObj>
              </mc:Choice>
              <mc:Fallback>
                <p:oleObj name="Image" r:id="rId3" imgW="7390476" imgH="913963" progId="">
                  <p:embed/>
                  <p:pic>
                    <p:nvPicPr>
                      <p:cNvPr id="11267" name="Object 3">
                        <a:extLst>
                          <a:ext uri="{FF2B5EF4-FFF2-40B4-BE49-F238E27FC236}">
                            <a16:creationId xmlns:a16="http://schemas.microsoft.com/office/drawing/2014/main" id="{94A9FA25-0249-4047-A7CA-C081322E60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rgbClr val="48BDEC"/>
                            </a:solidFill>
                          </a14:hiddenFill>
                        </a:ext>
                        <a:ext uri="{91240B29-F687-4F45-9708-019B960494DF}">
                          <a14:hiddenLine xmlns:a14="http://schemas.microsoft.com/office/drawing/2010/main" w="9525">
                            <a:solidFill>
                              <a:srgbClr val="2B166E"/>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pic>
                </p:oleObj>
              </mc:Fallback>
            </mc:AlternateContent>
          </a:graphicData>
        </a:graphic>
      </p:graphicFrame>
      <p:sp>
        <p:nvSpPr>
          <p:cNvPr id="6" name="Rectangle 4">
            <a:extLst>
              <a:ext uri="{FF2B5EF4-FFF2-40B4-BE49-F238E27FC236}">
                <a16:creationId xmlns:a16="http://schemas.microsoft.com/office/drawing/2014/main" id="{A6A4E8CD-7432-44AD-97D3-82DDDD7DA241}"/>
              </a:ext>
            </a:extLst>
          </p:cNvPr>
          <p:cNvSpPr>
            <a:spLocks noChangeArrowheads="1"/>
          </p:cNvSpPr>
          <p:nvPr/>
        </p:nvSpPr>
        <p:spPr bwMode="gray">
          <a:xfrm>
            <a:off x="0" y="6538913"/>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algn="ctr">
              <a:lnSpc>
                <a:spcPct val="80000"/>
              </a:lnSpc>
            </a:pPr>
            <a:endParaRPr lang="en-US" altLang="en-US"/>
          </a:p>
        </p:txBody>
      </p:sp>
      <p:sp>
        <p:nvSpPr>
          <p:cNvPr id="7" name="Rectangle 5">
            <a:extLst>
              <a:ext uri="{FF2B5EF4-FFF2-40B4-BE49-F238E27FC236}">
                <a16:creationId xmlns:a16="http://schemas.microsoft.com/office/drawing/2014/main" id="{ADE63B53-DEB2-444B-AD5E-6E26A39F8A27}"/>
              </a:ext>
            </a:extLst>
          </p:cNvPr>
          <p:cNvSpPr>
            <a:spLocks noChangeArrowheads="1"/>
          </p:cNvSpPr>
          <p:nvPr/>
        </p:nvSpPr>
        <p:spPr bwMode="gray">
          <a:xfrm>
            <a:off x="0" y="838200"/>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algn="ctr">
              <a:lnSpc>
                <a:spcPct val="80000"/>
              </a:lnSpc>
              <a:defRPr/>
            </a:pPr>
            <a:endParaRPr lang="en-US">
              <a:latin typeface="Verdana Ref" pitchFamily="34" charset="0"/>
            </a:endParaRPr>
          </a:p>
        </p:txBody>
      </p:sp>
      <p:pic>
        <p:nvPicPr>
          <p:cNvPr id="8" name="Picture 11" descr="logo">
            <a:extLst>
              <a:ext uri="{FF2B5EF4-FFF2-40B4-BE49-F238E27FC236}">
                <a16:creationId xmlns:a16="http://schemas.microsoft.com/office/drawing/2014/main" id="{E437D65E-BF92-4945-8876-1B81EFD0188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reeform 2">
            <a:extLst>
              <a:ext uri="{FF2B5EF4-FFF2-40B4-BE49-F238E27FC236}">
                <a16:creationId xmlns:a16="http://schemas.microsoft.com/office/drawing/2014/main" id="{CA9B5178-0F8B-45F0-A6AF-4724B435A0EE}"/>
              </a:ext>
            </a:extLst>
          </p:cNvPr>
          <p:cNvSpPr>
            <a:spLocks/>
          </p:cNvSpPr>
          <p:nvPr/>
        </p:nvSpPr>
        <p:spPr bwMode="gray">
          <a:xfrm>
            <a:off x="0" y="5445125"/>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algn="ctr">
              <a:lnSpc>
                <a:spcPct val="80000"/>
              </a:lnSpc>
              <a:defRPr/>
            </a:pPr>
            <a:endParaRPr lang="en-US">
              <a:latin typeface="Verdana Ref" pitchFamily="34" charset="0"/>
            </a:endParaRPr>
          </a:p>
        </p:txBody>
      </p:sp>
      <p:graphicFrame>
        <p:nvGraphicFramePr>
          <p:cNvPr id="10" name="Object 3">
            <a:extLst>
              <a:ext uri="{FF2B5EF4-FFF2-40B4-BE49-F238E27FC236}">
                <a16:creationId xmlns:a16="http://schemas.microsoft.com/office/drawing/2014/main" id="{7ADC3FDC-0919-48D8-BF8F-C4906B2E5E9F}"/>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11895" name="Image" r:id="rId6" imgW="7390476" imgH="913963" progId="">
                  <p:embed/>
                </p:oleObj>
              </mc:Choice>
              <mc:Fallback>
                <p:oleObj name="Image" r:id="rId6" imgW="7390476" imgH="913963" progId="">
                  <p:embed/>
                  <p:pic>
                    <p:nvPicPr>
                      <p:cNvPr id="11272" name="Object 3">
                        <a:extLst>
                          <a:ext uri="{FF2B5EF4-FFF2-40B4-BE49-F238E27FC236}">
                            <a16:creationId xmlns:a16="http://schemas.microsoft.com/office/drawing/2014/main" id="{FB51CB84-586B-4164-AF59-2C8E2C2C2D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Rectangle 4">
            <a:extLst>
              <a:ext uri="{FF2B5EF4-FFF2-40B4-BE49-F238E27FC236}">
                <a16:creationId xmlns:a16="http://schemas.microsoft.com/office/drawing/2014/main" id="{BA4D7474-1BC2-42D1-ABCD-78F3519E0D32}"/>
              </a:ext>
            </a:extLst>
          </p:cNvPr>
          <p:cNvSpPr>
            <a:spLocks noChangeArrowheads="1"/>
          </p:cNvSpPr>
          <p:nvPr/>
        </p:nvSpPr>
        <p:spPr bwMode="gray">
          <a:xfrm>
            <a:off x="0" y="6538913"/>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algn="ctr">
              <a:lnSpc>
                <a:spcPct val="80000"/>
              </a:lnSpc>
            </a:pPr>
            <a:endParaRPr lang="en-US" altLang="en-US"/>
          </a:p>
        </p:txBody>
      </p:sp>
      <p:sp>
        <p:nvSpPr>
          <p:cNvPr id="12" name="Rectangle 5">
            <a:extLst>
              <a:ext uri="{FF2B5EF4-FFF2-40B4-BE49-F238E27FC236}">
                <a16:creationId xmlns:a16="http://schemas.microsoft.com/office/drawing/2014/main" id="{F065FBB1-5B5F-4D47-AE3F-5803C3673F11}"/>
              </a:ext>
            </a:extLst>
          </p:cNvPr>
          <p:cNvSpPr>
            <a:spLocks noChangeArrowheads="1"/>
          </p:cNvSpPr>
          <p:nvPr/>
        </p:nvSpPr>
        <p:spPr bwMode="gray">
          <a:xfrm>
            <a:off x="0" y="838200"/>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algn="ctr">
              <a:lnSpc>
                <a:spcPct val="80000"/>
              </a:lnSpc>
              <a:defRPr/>
            </a:pPr>
            <a:endParaRPr lang="en-US">
              <a:latin typeface="Verdana Ref" pitchFamily="34" charset="0"/>
            </a:endParaRPr>
          </a:p>
        </p:txBody>
      </p:sp>
      <p:pic>
        <p:nvPicPr>
          <p:cNvPr id="13" name="Picture 11" descr="logo">
            <a:extLst>
              <a:ext uri="{FF2B5EF4-FFF2-40B4-BE49-F238E27FC236}">
                <a16:creationId xmlns:a16="http://schemas.microsoft.com/office/drawing/2014/main" id="{836BEE57-57BF-44DD-95C7-A8A9240CCC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Rectangle 7">
            <a:extLst>
              <a:ext uri="{FF2B5EF4-FFF2-40B4-BE49-F238E27FC236}">
                <a16:creationId xmlns:a16="http://schemas.microsoft.com/office/drawing/2014/main" id="{445F39B3-B272-4384-912B-4D54B858A1B1}"/>
              </a:ext>
            </a:extLst>
          </p:cNvPr>
          <p:cNvSpPr>
            <a:spLocks noGrp="1" noChangeArrowheads="1"/>
          </p:cNvSpPr>
          <p:nvPr>
            <p:ph type="dt" sz="half" idx="10"/>
          </p:nvPr>
        </p:nvSpPr>
        <p:spPr/>
        <p:txBody>
          <a:bodyPr/>
          <a:lstStyle>
            <a:lvl1pPr>
              <a:defRPr/>
            </a:lvl1pPr>
          </a:lstStyle>
          <a:p>
            <a:pPr>
              <a:defRPr/>
            </a:pPr>
            <a:r>
              <a:rPr lang="en-US"/>
              <a:t>Phòng Kê khai &amp;KTT </a:t>
            </a:r>
          </a:p>
        </p:txBody>
      </p:sp>
      <p:sp>
        <p:nvSpPr>
          <p:cNvPr id="15" name="Rectangle 8">
            <a:extLst>
              <a:ext uri="{FF2B5EF4-FFF2-40B4-BE49-F238E27FC236}">
                <a16:creationId xmlns:a16="http://schemas.microsoft.com/office/drawing/2014/main" id="{D5101779-EFB8-46DA-B830-21C1A10C6018}"/>
              </a:ext>
            </a:extLst>
          </p:cNvPr>
          <p:cNvSpPr>
            <a:spLocks noGrp="1" noChangeArrowheads="1"/>
          </p:cNvSpPr>
          <p:nvPr>
            <p:ph type="ftr" sz="quarter" idx="11"/>
          </p:nvPr>
        </p:nvSpPr>
        <p:spPr/>
        <p:txBody>
          <a:bodyPr/>
          <a:lstStyle>
            <a:lvl1pPr>
              <a:defRPr/>
            </a:lvl1pPr>
          </a:lstStyle>
          <a:p>
            <a:pPr>
              <a:defRPr/>
            </a:pPr>
            <a:endParaRPr lang="en-US"/>
          </a:p>
        </p:txBody>
      </p:sp>
      <p:sp>
        <p:nvSpPr>
          <p:cNvPr id="16" name="Rectangle 9">
            <a:extLst>
              <a:ext uri="{FF2B5EF4-FFF2-40B4-BE49-F238E27FC236}">
                <a16:creationId xmlns:a16="http://schemas.microsoft.com/office/drawing/2014/main" id="{6DF0298B-2399-41BF-9B47-F08AEA1E31B3}"/>
              </a:ext>
            </a:extLst>
          </p:cNvPr>
          <p:cNvSpPr>
            <a:spLocks noGrp="1" noChangeArrowheads="1"/>
          </p:cNvSpPr>
          <p:nvPr>
            <p:ph type="sldNum" sz="quarter" idx="12"/>
          </p:nvPr>
        </p:nvSpPr>
        <p:spPr/>
        <p:txBody>
          <a:bodyPr/>
          <a:lstStyle>
            <a:lvl1pPr>
              <a:defRPr/>
            </a:lvl1pPr>
          </a:lstStyle>
          <a:p>
            <a:fld id="{115E23A0-614F-4E93-9287-A15CEBB34426}" type="slidenum">
              <a:rPr lang="en-US" altLang="en-US"/>
              <a:pPr/>
              <a:t>‹#›</a:t>
            </a:fld>
            <a:endParaRPr lang="en-US" altLang="en-US"/>
          </a:p>
        </p:txBody>
      </p:sp>
    </p:spTree>
    <p:extLst>
      <p:ext uri="{BB962C8B-B14F-4D97-AF65-F5344CB8AC3E}">
        <p14:creationId xmlns:p14="http://schemas.microsoft.com/office/powerpoint/2010/main" val="2210678156"/>
      </p:ext>
    </p:extLst>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CA7E9014-0567-4D1A-B0E4-CD5D768A8121}"/>
              </a:ext>
            </a:extLst>
          </p:cNvPr>
          <p:cNvSpPr>
            <a:spLocks/>
          </p:cNvSpPr>
          <p:nvPr/>
        </p:nvSpPr>
        <p:spPr bwMode="gray">
          <a:xfrm>
            <a:off x="0" y="5445125"/>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algn="ctr">
              <a:lnSpc>
                <a:spcPct val="80000"/>
              </a:lnSpc>
              <a:defRPr/>
            </a:pPr>
            <a:endParaRPr lang="en-US">
              <a:latin typeface="Verdana Ref" pitchFamily="34" charset="0"/>
            </a:endParaRPr>
          </a:p>
        </p:txBody>
      </p:sp>
      <p:graphicFrame>
        <p:nvGraphicFramePr>
          <p:cNvPr id="5" name="Object 3">
            <a:extLst>
              <a:ext uri="{FF2B5EF4-FFF2-40B4-BE49-F238E27FC236}">
                <a16:creationId xmlns:a16="http://schemas.microsoft.com/office/drawing/2014/main" id="{346314A4-DDB6-469C-8156-18CFA3EA522C}"/>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12918" name="Image" r:id="rId3" imgW="7390476" imgH="913963" progId="">
                  <p:embed/>
                </p:oleObj>
              </mc:Choice>
              <mc:Fallback>
                <p:oleObj name="Image" r:id="rId3" imgW="7390476" imgH="913963" progId="">
                  <p:embed/>
                  <p:pic>
                    <p:nvPicPr>
                      <p:cNvPr id="12291" name="Object 3">
                        <a:extLst>
                          <a:ext uri="{FF2B5EF4-FFF2-40B4-BE49-F238E27FC236}">
                            <a16:creationId xmlns:a16="http://schemas.microsoft.com/office/drawing/2014/main" id="{AFEA967D-E4B0-49BF-86F1-4EC08A53D6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rgbClr val="48BDEC"/>
                            </a:solidFill>
                          </a14:hiddenFill>
                        </a:ext>
                        <a:ext uri="{91240B29-F687-4F45-9708-019B960494DF}">
                          <a14:hiddenLine xmlns:a14="http://schemas.microsoft.com/office/drawing/2010/main" w="9525">
                            <a:solidFill>
                              <a:srgbClr val="2B166E"/>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pic>
                </p:oleObj>
              </mc:Fallback>
            </mc:AlternateContent>
          </a:graphicData>
        </a:graphic>
      </p:graphicFrame>
      <p:sp>
        <p:nvSpPr>
          <p:cNvPr id="6" name="Rectangle 4">
            <a:extLst>
              <a:ext uri="{FF2B5EF4-FFF2-40B4-BE49-F238E27FC236}">
                <a16:creationId xmlns:a16="http://schemas.microsoft.com/office/drawing/2014/main" id="{04FBF298-1C41-4EC2-8761-0BE824FE8F55}"/>
              </a:ext>
            </a:extLst>
          </p:cNvPr>
          <p:cNvSpPr>
            <a:spLocks noChangeArrowheads="1"/>
          </p:cNvSpPr>
          <p:nvPr/>
        </p:nvSpPr>
        <p:spPr bwMode="gray">
          <a:xfrm>
            <a:off x="0" y="6538913"/>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algn="ctr">
              <a:lnSpc>
                <a:spcPct val="80000"/>
              </a:lnSpc>
            </a:pPr>
            <a:endParaRPr lang="en-US" altLang="en-US"/>
          </a:p>
        </p:txBody>
      </p:sp>
      <p:sp>
        <p:nvSpPr>
          <p:cNvPr id="7" name="Rectangle 5">
            <a:extLst>
              <a:ext uri="{FF2B5EF4-FFF2-40B4-BE49-F238E27FC236}">
                <a16:creationId xmlns:a16="http://schemas.microsoft.com/office/drawing/2014/main" id="{F9505479-504B-4C63-9B8C-C8116526AC7F}"/>
              </a:ext>
            </a:extLst>
          </p:cNvPr>
          <p:cNvSpPr>
            <a:spLocks noChangeArrowheads="1"/>
          </p:cNvSpPr>
          <p:nvPr/>
        </p:nvSpPr>
        <p:spPr bwMode="gray">
          <a:xfrm>
            <a:off x="0" y="838200"/>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algn="ctr">
              <a:lnSpc>
                <a:spcPct val="80000"/>
              </a:lnSpc>
              <a:defRPr/>
            </a:pPr>
            <a:endParaRPr lang="en-US">
              <a:latin typeface="Verdana Ref" pitchFamily="34" charset="0"/>
            </a:endParaRPr>
          </a:p>
        </p:txBody>
      </p:sp>
      <p:pic>
        <p:nvPicPr>
          <p:cNvPr id="8" name="Picture 11" descr="logo">
            <a:extLst>
              <a:ext uri="{FF2B5EF4-FFF2-40B4-BE49-F238E27FC236}">
                <a16:creationId xmlns:a16="http://schemas.microsoft.com/office/drawing/2014/main" id="{FEEDF899-6866-42C3-A7D0-24AB88374F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reeform 2">
            <a:extLst>
              <a:ext uri="{FF2B5EF4-FFF2-40B4-BE49-F238E27FC236}">
                <a16:creationId xmlns:a16="http://schemas.microsoft.com/office/drawing/2014/main" id="{3683D7CA-914B-41C7-8135-3DDD3019DF27}"/>
              </a:ext>
            </a:extLst>
          </p:cNvPr>
          <p:cNvSpPr>
            <a:spLocks/>
          </p:cNvSpPr>
          <p:nvPr/>
        </p:nvSpPr>
        <p:spPr bwMode="gray">
          <a:xfrm>
            <a:off x="0" y="5445125"/>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algn="ctr">
              <a:lnSpc>
                <a:spcPct val="80000"/>
              </a:lnSpc>
              <a:defRPr/>
            </a:pPr>
            <a:endParaRPr lang="en-US">
              <a:latin typeface="Verdana Ref" pitchFamily="34" charset="0"/>
            </a:endParaRPr>
          </a:p>
        </p:txBody>
      </p:sp>
      <p:graphicFrame>
        <p:nvGraphicFramePr>
          <p:cNvPr id="10" name="Object 3">
            <a:extLst>
              <a:ext uri="{FF2B5EF4-FFF2-40B4-BE49-F238E27FC236}">
                <a16:creationId xmlns:a16="http://schemas.microsoft.com/office/drawing/2014/main" id="{1EF310A4-52A3-42D6-8A6F-482E1E5BB3DC}"/>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12919" name="Image" r:id="rId6" imgW="7390476" imgH="913963" progId="">
                  <p:embed/>
                </p:oleObj>
              </mc:Choice>
              <mc:Fallback>
                <p:oleObj name="Image" r:id="rId6" imgW="7390476" imgH="913963" progId="">
                  <p:embed/>
                  <p:pic>
                    <p:nvPicPr>
                      <p:cNvPr id="12296" name="Object 3">
                        <a:extLst>
                          <a:ext uri="{FF2B5EF4-FFF2-40B4-BE49-F238E27FC236}">
                            <a16:creationId xmlns:a16="http://schemas.microsoft.com/office/drawing/2014/main" id="{40FDEE30-CE44-4848-A2D0-B70980B665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Rectangle 4">
            <a:extLst>
              <a:ext uri="{FF2B5EF4-FFF2-40B4-BE49-F238E27FC236}">
                <a16:creationId xmlns:a16="http://schemas.microsoft.com/office/drawing/2014/main" id="{DF9FC8A7-2451-4085-B11C-6E59D603E1E5}"/>
              </a:ext>
            </a:extLst>
          </p:cNvPr>
          <p:cNvSpPr>
            <a:spLocks noChangeArrowheads="1"/>
          </p:cNvSpPr>
          <p:nvPr/>
        </p:nvSpPr>
        <p:spPr bwMode="gray">
          <a:xfrm>
            <a:off x="0" y="6538913"/>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algn="ctr">
              <a:lnSpc>
                <a:spcPct val="80000"/>
              </a:lnSpc>
            </a:pPr>
            <a:endParaRPr lang="en-US" altLang="en-US"/>
          </a:p>
        </p:txBody>
      </p:sp>
      <p:sp>
        <p:nvSpPr>
          <p:cNvPr id="12" name="Rectangle 5">
            <a:extLst>
              <a:ext uri="{FF2B5EF4-FFF2-40B4-BE49-F238E27FC236}">
                <a16:creationId xmlns:a16="http://schemas.microsoft.com/office/drawing/2014/main" id="{DFCF6112-1780-4EA2-824D-AE4958696B20}"/>
              </a:ext>
            </a:extLst>
          </p:cNvPr>
          <p:cNvSpPr>
            <a:spLocks noChangeArrowheads="1"/>
          </p:cNvSpPr>
          <p:nvPr/>
        </p:nvSpPr>
        <p:spPr bwMode="gray">
          <a:xfrm>
            <a:off x="0" y="838200"/>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algn="ctr">
              <a:lnSpc>
                <a:spcPct val="80000"/>
              </a:lnSpc>
              <a:defRPr/>
            </a:pPr>
            <a:endParaRPr lang="en-US">
              <a:latin typeface="Verdana Ref" pitchFamily="34" charset="0"/>
            </a:endParaRPr>
          </a:p>
        </p:txBody>
      </p:sp>
      <p:pic>
        <p:nvPicPr>
          <p:cNvPr id="13" name="Picture 11" descr="logo">
            <a:extLst>
              <a:ext uri="{FF2B5EF4-FFF2-40B4-BE49-F238E27FC236}">
                <a16:creationId xmlns:a16="http://schemas.microsoft.com/office/drawing/2014/main" id="{468C7F5F-6A8A-4AFC-A3C0-80A0546DAB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6953250" y="150813"/>
            <a:ext cx="2190750" cy="62499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1000" y="150813"/>
            <a:ext cx="6419850" cy="62499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Rectangle 7">
            <a:extLst>
              <a:ext uri="{FF2B5EF4-FFF2-40B4-BE49-F238E27FC236}">
                <a16:creationId xmlns:a16="http://schemas.microsoft.com/office/drawing/2014/main" id="{6FEE54FE-C876-4077-A507-7CDC9AF2930E}"/>
              </a:ext>
            </a:extLst>
          </p:cNvPr>
          <p:cNvSpPr>
            <a:spLocks noGrp="1" noChangeArrowheads="1"/>
          </p:cNvSpPr>
          <p:nvPr>
            <p:ph type="dt" sz="half" idx="10"/>
          </p:nvPr>
        </p:nvSpPr>
        <p:spPr/>
        <p:txBody>
          <a:bodyPr/>
          <a:lstStyle>
            <a:lvl1pPr>
              <a:defRPr/>
            </a:lvl1pPr>
          </a:lstStyle>
          <a:p>
            <a:pPr>
              <a:defRPr/>
            </a:pPr>
            <a:r>
              <a:rPr lang="en-US"/>
              <a:t>Phòng Kê khai &amp;KTT </a:t>
            </a:r>
          </a:p>
        </p:txBody>
      </p:sp>
      <p:sp>
        <p:nvSpPr>
          <p:cNvPr id="15" name="Rectangle 8">
            <a:extLst>
              <a:ext uri="{FF2B5EF4-FFF2-40B4-BE49-F238E27FC236}">
                <a16:creationId xmlns:a16="http://schemas.microsoft.com/office/drawing/2014/main" id="{D1F6CFCF-326D-4EB7-803F-B8ACCC93CB81}"/>
              </a:ext>
            </a:extLst>
          </p:cNvPr>
          <p:cNvSpPr>
            <a:spLocks noGrp="1" noChangeArrowheads="1"/>
          </p:cNvSpPr>
          <p:nvPr>
            <p:ph type="ftr" sz="quarter" idx="11"/>
          </p:nvPr>
        </p:nvSpPr>
        <p:spPr/>
        <p:txBody>
          <a:bodyPr/>
          <a:lstStyle>
            <a:lvl1pPr>
              <a:defRPr/>
            </a:lvl1pPr>
          </a:lstStyle>
          <a:p>
            <a:pPr>
              <a:defRPr/>
            </a:pPr>
            <a:endParaRPr lang="en-US"/>
          </a:p>
        </p:txBody>
      </p:sp>
      <p:sp>
        <p:nvSpPr>
          <p:cNvPr id="16" name="Rectangle 9">
            <a:extLst>
              <a:ext uri="{FF2B5EF4-FFF2-40B4-BE49-F238E27FC236}">
                <a16:creationId xmlns:a16="http://schemas.microsoft.com/office/drawing/2014/main" id="{D569F807-C73E-43C6-9793-E843B9C06027}"/>
              </a:ext>
            </a:extLst>
          </p:cNvPr>
          <p:cNvSpPr>
            <a:spLocks noGrp="1" noChangeArrowheads="1"/>
          </p:cNvSpPr>
          <p:nvPr>
            <p:ph type="sldNum" sz="quarter" idx="12"/>
          </p:nvPr>
        </p:nvSpPr>
        <p:spPr/>
        <p:txBody>
          <a:bodyPr/>
          <a:lstStyle>
            <a:lvl1pPr>
              <a:defRPr/>
            </a:lvl1pPr>
          </a:lstStyle>
          <a:p>
            <a:fld id="{E882BDE1-6687-4ED1-B0DA-EACBA4556DE2}" type="slidenum">
              <a:rPr lang="en-US" altLang="en-US"/>
              <a:pPr/>
              <a:t>‹#›</a:t>
            </a:fld>
            <a:endParaRPr lang="en-US" altLang="en-US"/>
          </a:p>
        </p:txBody>
      </p:sp>
    </p:spTree>
    <p:extLst>
      <p:ext uri="{BB962C8B-B14F-4D97-AF65-F5344CB8AC3E}">
        <p14:creationId xmlns:p14="http://schemas.microsoft.com/office/powerpoint/2010/main" val="377777095"/>
      </p:ext>
    </p:extLst>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bl" preserve="1">
  <p:cSld name="Title and Table">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3EAE702A-DB61-4A59-9D84-B20DED8FA39D}"/>
              </a:ext>
            </a:extLst>
          </p:cNvPr>
          <p:cNvSpPr>
            <a:spLocks/>
          </p:cNvSpPr>
          <p:nvPr/>
        </p:nvSpPr>
        <p:spPr bwMode="gray">
          <a:xfrm>
            <a:off x="0" y="5445125"/>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algn="ctr">
              <a:lnSpc>
                <a:spcPct val="80000"/>
              </a:lnSpc>
              <a:defRPr/>
            </a:pPr>
            <a:endParaRPr lang="en-US">
              <a:latin typeface="Verdana Ref" pitchFamily="34" charset="0"/>
            </a:endParaRPr>
          </a:p>
        </p:txBody>
      </p:sp>
      <p:graphicFrame>
        <p:nvGraphicFramePr>
          <p:cNvPr id="5" name="Object 3">
            <a:extLst>
              <a:ext uri="{FF2B5EF4-FFF2-40B4-BE49-F238E27FC236}">
                <a16:creationId xmlns:a16="http://schemas.microsoft.com/office/drawing/2014/main" id="{07614D5C-9557-4C28-A4AC-BB0580714F2D}"/>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13942" name="Image" r:id="rId3" imgW="7390476" imgH="913963" progId="">
                  <p:embed/>
                </p:oleObj>
              </mc:Choice>
              <mc:Fallback>
                <p:oleObj name="Image" r:id="rId3" imgW="7390476" imgH="913963" progId="">
                  <p:embed/>
                  <p:pic>
                    <p:nvPicPr>
                      <p:cNvPr id="13315" name="Object 3">
                        <a:extLst>
                          <a:ext uri="{FF2B5EF4-FFF2-40B4-BE49-F238E27FC236}">
                            <a16:creationId xmlns:a16="http://schemas.microsoft.com/office/drawing/2014/main" id="{FE2D1BE8-C5BF-4C00-8241-4E07D34A29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rgbClr val="48BDEC"/>
                            </a:solidFill>
                          </a14:hiddenFill>
                        </a:ext>
                        <a:ext uri="{91240B29-F687-4F45-9708-019B960494DF}">
                          <a14:hiddenLine xmlns:a14="http://schemas.microsoft.com/office/drawing/2010/main" w="9525">
                            <a:solidFill>
                              <a:srgbClr val="2B166E"/>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pic>
                </p:oleObj>
              </mc:Fallback>
            </mc:AlternateContent>
          </a:graphicData>
        </a:graphic>
      </p:graphicFrame>
      <p:sp>
        <p:nvSpPr>
          <p:cNvPr id="6" name="Rectangle 4">
            <a:extLst>
              <a:ext uri="{FF2B5EF4-FFF2-40B4-BE49-F238E27FC236}">
                <a16:creationId xmlns:a16="http://schemas.microsoft.com/office/drawing/2014/main" id="{24819526-269C-47E9-814A-5A1702825D0D}"/>
              </a:ext>
            </a:extLst>
          </p:cNvPr>
          <p:cNvSpPr>
            <a:spLocks noChangeArrowheads="1"/>
          </p:cNvSpPr>
          <p:nvPr/>
        </p:nvSpPr>
        <p:spPr bwMode="gray">
          <a:xfrm>
            <a:off x="0" y="6538913"/>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algn="ctr">
              <a:lnSpc>
                <a:spcPct val="80000"/>
              </a:lnSpc>
            </a:pPr>
            <a:endParaRPr lang="en-US" altLang="en-US"/>
          </a:p>
        </p:txBody>
      </p:sp>
      <p:sp>
        <p:nvSpPr>
          <p:cNvPr id="7" name="Rectangle 5">
            <a:extLst>
              <a:ext uri="{FF2B5EF4-FFF2-40B4-BE49-F238E27FC236}">
                <a16:creationId xmlns:a16="http://schemas.microsoft.com/office/drawing/2014/main" id="{55F61E9B-2280-4622-991F-31C207B72535}"/>
              </a:ext>
            </a:extLst>
          </p:cNvPr>
          <p:cNvSpPr>
            <a:spLocks noChangeArrowheads="1"/>
          </p:cNvSpPr>
          <p:nvPr/>
        </p:nvSpPr>
        <p:spPr bwMode="gray">
          <a:xfrm>
            <a:off x="0" y="838200"/>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algn="ctr">
              <a:lnSpc>
                <a:spcPct val="80000"/>
              </a:lnSpc>
              <a:defRPr/>
            </a:pPr>
            <a:endParaRPr lang="en-US">
              <a:latin typeface="Verdana Ref" pitchFamily="34" charset="0"/>
            </a:endParaRPr>
          </a:p>
        </p:txBody>
      </p:sp>
      <p:pic>
        <p:nvPicPr>
          <p:cNvPr id="8" name="Picture 11" descr="logo">
            <a:extLst>
              <a:ext uri="{FF2B5EF4-FFF2-40B4-BE49-F238E27FC236}">
                <a16:creationId xmlns:a16="http://schemas.microsoft.com/office/drawing/2014/main" id="{34AF9F64-6390-457D-B772-477E026D3AC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reeform 2">
            <a:extLst>
              <a:ext uri="{FF2B5EF4-FFF2-40B4-BE49-F238E27FC236}">
                <a16:creationId xmlns:a16="http://schemas.microsoft.com/office/drawing/2014/main" id="{20EA59EB-172A-43C8-85F8-E2C0115F641C}"/>
              </a:ext>
            </a:extLst>
          </p:cNvPr>
          <p:cNvSpPr>
            <a:spLocks/>
          </p:cNvSpPr>
          <p:nvPr/>
        </p:nvSpPr>
        <p:spPr bwMode="gray">
          <a:xfrm>
            <a:off x="0" y="5445125"/>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algn="ctr">
              <a:lnSpc>
                <a:spcPct val="80000"/>
              </a:lnSpc>
              <a:defRPr/>
            </a:pPr>
            <a:endParaRPr lang="en-US">
              <a:latin typeface="Verdana Ref" pitchFamily="34" charset="0"/>
            </a:endParaRPr>
          </a:p>
        </p:txBody>
      </p:sp>
      <p:graphicFrame>
        <p:nvGraphicFramePr>
          <p:cNvPr id="10" name="Object 3">
            <a:extLst>
              <a:ext uri="{FF2B5EF4-FFF2-40B4-BE49-F238E27FC236}">
                <a16:creationId xmlns:a16="http://schemas.microsoft.com/office/drawing/2014/main" id="{540E56E5-54F9-48B6-A0E0-0720DAFA57F6}"/>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13943" name="Image" r:id="rId6" imgW="7390476" imgH="913963" progId="">
                  <p:embed/>
                </p:oleObj>
              </mc:Choice>
              <mc:Fallback>
                <p:oleObj name="Image" r:id="rId6" imgW="7390476" imgH="913963" progId="">
                  <p:embed/>
                  <p:pic>
                    <p:nvPicPr>
                      <p:cNvPr id="13320" name="Object 3">
                        <a:extLst>
                          <a:ext uri="{FF2B5EF4-FFF2-40B4-BE49-F238E27FC236}">
                            <a16:creationId xmlns:a16="http://schemas.microsoft.com/office/drawing/2014/main" id="{A35A1C38-C4D8-4429-AD20-15EE9B9387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Rectangle 4">
            <a:extLst>
              <a:ext uri="{FF2B5EF4-FFF2-40B4-BE49-F238E27FC236}">
                <a16:creationId xmlns:a16="http://schemas.microsoft.com/office/drawing/2014/main" id="{AB5E78C1-62DB-4DE0-B5C8-9D540C44FC5B}"/>
              </a:ext>
            </a:extLst>
          </p:cNvPr>
          <p:cNvSpPr>
            <a:spLocks noChangeArrowheads="1"/>
          </p:cNvSpPr>
          <p:nvPr/>
        </p:nvSpPr>
        <p:spPr bwMode="gray">
          <a:xfrm>
            <a:off x="0" y="6538913"/>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algn="ctr">
              <a:lnSpc>
                <a:spcPct val="80000"/>
              </a:lnSpc>
            </a:pPr>
            <a:endParaRPr lang="en-US" altLang="en-US"/>
          </a:p>
        </p:txBody>
      </p:sp>
      <p:sp>
        <p:nvSpPr>
          <p:cNvPr id="12" name="Rectangle 5">
            <a:extLst>
              <a:ext uri="{FF2B5EF4-FFF2-40B4-BE49-F238E27FC236}">
                <a16:creationId xmlns:a16="http://schemas.microsoft.com/office/drawing/2014/main" id="{E9833DBE-9EAD-4F94-AB86-4C6A1110830D}"/>
              </a:ext>
            </a:extLst>
          </p:cNvPr>
          <p:cNvSpPr>
            <a:spLocks noChangeArrowheads="1"/>
          </p:cNvSpPr>
          <p:nvPr/>
        </p:nvSpPr>
        <p:spPr bwMode="gray">
          <a:xfrm>
            <a:off x="0" y="838200"/>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algn="ctr">
              <a:lnSpc>
                <a:spcPct val="80000"/>
              </a:lnSpc>
              <a:defRPr/>
            </a:pPr>
            <a:endParaRPr lang="en-US">
              <a:latin typeface="Verdana Ref" pitchFamily="34" charset="0"/>
            </a:endParaRPr>
          </a:p>
        </p:txBody>
      </p:sp>
      <p:pic>
        <p:nvPicPr>
          <p:cNvPr id="13" name="Picture 11" descr="logo">
            <a:extLst>
              <a:ext uri="{FF2B5EF4-FFF2-40B4-BE49-F238E27FC236}">
                <a16:creationId xmlns:a16="http://schemas.microsoft.com/office/drawing/2014/main" id="{FE66FA7C-29BA-4CF2-92D9-5F66EE8E68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62000" y="150813"/>
            <a:ext cx="8382000" cy="563562"/>
          </a:xfrm>
        </p:spPr>
        <p:txBody>
          <a:bodyPr/>
          <a:lstStyle/>
          <a:p>
            <a:r>
              <a:rPr lang="en-US"/>
              <a:t>Click to edit Master title style</a:t>
            </a:r>
          </a:p>
        </p:txBody>
      </p:sp>
      <p:sp>
        <p:nvSpPr>
          <p:cNvPr id="3" name="Table Placeholder 2"/>
          <p:cNvSpPr>
            <a:spLocks noGrp="1"/>
          </p:cNvSpPr>
          <p:nvPr>
            <p:ph type="tbl" idx="1"/>
          </p:nvPr>
        </p:nvSpPr>
        <p:spPr>
          <a:xfrm>
            <a:off x="381000" y="1219200"/>
            <a:ext cx="8229600" cy="5181600"/>
          </a:xfrm>
        </p:spPr>
        <p:txBody>
          <a:bodyPr/>
          <a:lstStyle/>
          <a:p>
            <a:pPr lvl="0"/>
            <a:endParaRPr lang="en-US" noProof="0"/>
          </a:p>
        </p:txBody>
      </p:sp>
      <p:sp>
        <p:nvSpPr>
          <p:cNvPr id="14" name="Rectangle 7">
            <a:extLst>
              <a:ext uri="{FF2B5EF4-FFF2-40B4-BE49-F238E27FC236}">
                <a16:creationId xmlns:a16="http://schemas.microsoft.com/office/drawing/2014/main" id="{BE173219-70C5-4C4A-85AF-6EE053DDFD1E}"/>
              </a:ext>
            </a:extLst>
          </p:cNvPr>
          <p:cNvSpPr>
            <a:spLocks noGrp="1" noChangeArrowheads="1"/>
          </p:cNvSpPr>
          <p:nvPr>
            <p:ph type="dt" sz="half" idx="10"/>
          </p:nvPr>
        </p:nvSpPr>
        <p:spPr/>
        <p:txBody>
          <a:bodyPr/>
          <a:lstStyle>
            <a:lvl1pPr>
              <a:defRPr/>
            </a:lvl1pPr>
          </a:lstStyle>
          <a:p>
            <a:pPr>
              <a:defRPr/>
            </a:pPr>
            <a:r>
              <a:rPr lang="en-US"/>
              <a:t>Phòng Kê khai &amp;KTT </a:t>
            </a:r>
          </a:p>
        </p:txBody>
      </p:sp>
      <p:sp>
        <p:nvSpPr>
          <p:cNvPr id="15" name="Rectangle 8">
            <a:extLst>
              <a:ext uri="{FF2B5EF4-FFF2-40B4-BE49-F238E27FC236}">
                <a16:creationId xmlns:a16="http://schemas.microsoft.com/office/drawing/2014/main" id="{8E325E43-321E-45C6-B15F-D760F4677593}"/>
              </a:ext>
            </a:extLst>
          </p:cNvPr>
          <p:cNvSpPr>
            <a:spLocks noGrp="1" noChangeArrowheads="1"/>
          </p:cNvSpPr>
          <p:nvPr>
            <p:ph type="ftr" sz="quarter" idx="11"/>
          </p:nvPr>
        </p:nvSpPr>
        <p:spPr/>
        <p:txBody>
          <a:bodyPr/>
          <a:lstStyle>
            <a:lvl1pPr>
              <a:defRPr/>
            </a:lvl1pPr>
          </a:lstStyle>
          <a:p>
            <a:pPr>
              <a:defRPr/>
            </a:pPr>
            <a:endParaRPr lang="en-US"/>
          </a:p>
        </p:txBody>
      </p:sp>
      <p:sp>
        <p:nvSpPr>
          <p:cNvPr id="16" name="Rectangle 9">
            <a:extLst>
              <a:ext uri="{FF2B5EF4-FFF2-40B4-BE49-F238E27FC236}">
                <a16:creationId xmlns:a16="http://schemas.microsoft.com/office/drawing/2014/main" id="{C57248B5-7728-42A3-A532-57C84B599265}"/>
              </a:ext>
            </a:extLst>
          </p:cNvPr>
          <p:cNvSpPr>
            <a:spLocks noGrp="1" noChangeArrowheads="1"/>
          </p:cNvSpPr>
          <p:nvPr>
            <p:ph type="sldNum" sz="quarter" idx="12"/>
          </p:nvPr>
        </p:nvSpPr>
        <p:spPr/>
        <p:txBody>
          <a:bodyPr/>
          <a:lstStyle>
            <a:lvl1pPr>
              <a:defRPr/>
            </a:lvl1pPr>
          </a:lstStyle>
          <a:p>
            <a:fld id="{0429A8E9-C85B-40AF-A339-2D1FBB8B4A99}" type="slidenum">
              <a:rPr lang="en-US" altLang="en-US"/>
              <a:pPr/>
              <a:t>‹#›</a:t>
            </a:fld>
            <a:endParaRPr lang="en-US" altLang="en-US"/>
          </a:p>
        </p:txBody>
      </p:sp>
    </p:spTree>
    <p:extLst>
      <p:ext uri="{BB962C8B-B14F-4D97-AF65-F5344CB8AC3E}">
        <p14:creationId xmlns:p14="http://schemas.microsoft.com/office/powerpoint/2010/main" val="2850993014"/>
      </p:ext>
    </p:extLst>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5" name="Freeform 2">
            <a:extLst>
              <a:ext uri="{FF2B5EF4-FFF2-40B4-BE49-F238E27FC236}">
                <a16:creationId xmlns:a16="http://schemas.microsoft.com/office/drawing/2014/main" id="{BCDAEA44-CF15-4C37-8DCA-1BFBA6BF0594}"/>
              </a:ext>
            </a:extLst>
          </p:cNvPr>
          <p:cNvSpPr>
            <a:spLocks/>
          </p:cNvSpPr>
          <p:nvPr/>
        </p:nvSpPr>
        <p:spPr bwMode="gray">
          <a:xfrm>
            <a:off x="0" y="5445125"/>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algn="ctr">
              <a:lnSpc>
                <a:spcPct val="80000"/>
              </a:lnSpc>
              <a:defRPr/>
            </a:pPr>
            <a:endParaRPr lang="en-US">
              <a:latin typeface="Verdana Ref" pitchFamily="34" charset="0"/>
            </a:endParaRPr>
          </a:p>
        </p:txBody>
      </p:sp>
      <p:graphicFrame>
        <p:nvGraphicFramePr>
          <p:cNvPr id="6" name="Object 3">
            <a:extLst>
              <a:ext uri="{FF2B5EF4-FFF2-40B4-BE49-F238E27FC236}">
                <a16:creationId xmlns:a16="http://schemas.microsoft.com/office/drawing/2014/main" id="{697C6790-DE2E-41C3-A175-0A073478A650}"/>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14966" name="Image" r:id="rId3" imgW="7390476" imgH="913963" progId="">
                  <p:embed/>
                </p:oleObj>
              </mc:Choice>
              <mc:Fallback>
                <p:oleObj name="Image" r:id="rId3" imgW="7390476" imgH="913963" progId="">
                  <p:embed/>
                  <p:pic>
                    <p:nvPicPr>
                      <p:cNvPr id="14339" name="Object 3">
                        <a:extLst>
                          <a:ext uri="{FF2B5EF4-FFF2-40B4-BE49-F238E27FC236}">
                            <a16:creationId xmlns:a16="http://schemas.microsoft.com/office/drawing/2014/main" id="{AF2DBAF8-6C95-42DC-BA2C-5EA2A229F9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rgbClr val="48BDEC"/>
                            </a:solidFill>
                          </a14:hiddenFill>
                        </a:ext>
                        <a:ext uri="{91240B29-F687-4F45-9708-019B960494DF}">
                          <a14:hiddenLine xmlns:a14="http://schemas.microsoft.com/office/drawing/2010/main" w="9525">
                            <a:solidFill>
                              <a:srgbClr val="2B166E"/>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pic>
                </p:oleObj>
              </mc:Fallback>
            </mc:AlternateContent>
          </a:graphicData>
        </a:graphic>
      </p:graphicFrame>
      <p:sp>
        <p:nvSpPr>
          <p:cNvPr id="7" name="Rectangle 4">
            <a:extLst>
              <a:ext uri="{FF2B5EF4-FFF2-40B4-BE49-F238E27FC236}">
                <a16:creationId xmlns:a16="http://schemas.microsoft.com/office/drawing/2014/main" id="{083B04CB-50E5-4425-9E55-18E942887EA8}"/>
              </a:ext>
            </a:extLst>
          </p:cNvPr>
          <p:cNvSpPr>
            <a:spLocks noChangeArrowheads="1"/>
          </p:cNvSpPr>
          <p:nvPr/>
        </p:nvSpPr>
        <p:spPr bwMode="gray">
          <a:xfrm>
            <a:off x="0" y="6538913"/>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algn="ctr">
              <a:lnSpc>
                <a:spcPct val="80000"/>
              </a:lnSpc>
            </a:pPr>
            <a:endParaRPr lang="en-US" altLang="en-US"/>
          </a:p>
        </p:txBody>
      </p:sp>
      <p:sp>
        <p:nvSpPr>
          <p:cNvPr id="8" name="Rectangle 5">
            <a:extLst>
              <a:ext uri="{FF2B5EF4-FFF2-40B4-BE49-F238E27FC236}">
                <a16:creationId xmlns:a16="http://schemas.microsoft.com/office/drawing/2014/main" id="{BCBEDA75-51F2-4A01-93B4-7EB7C39BC34D}"/>
              </a:ext>
            </a:extLst>
          </p:cNvPr>
          <p:cNvSpPr>
            <a:spLocks noChangeArrowheads="1"/>
          </p:cNvSpPr>
          <p:nvPr/>
        </p:nvSpPr>
        <p:spPr bwMode="gray">
          <a:xfrm>
            <a:off x="0" y="838200"/>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algn="ctr">
              <a:lnSpc>
                <a:spcPct val="80000"/>
              </a:lnSpc>
              <a:defRPr/>
            </a:pPr>
            <a:endParaRPr lang="en-US">
              <a:latin typeface="Verdana Ref" pitchFamily="34" charset="0"/>
            </a:endParaRPr>
          </a:p>
        </p:txBody>
      </p:sp>
      <p:pic>
        <p:nvPicPr>
          <p:cNvPr id="9" name="Picture 11" descr="logo">
            <a:extLst>
              <a:ext uri="{FF2B5EF4-FFF2-40B4-BE49-F238E27FC236}">
                <a16:creationId xmlns:a16="http://schemas.microsoft.com/office/drawing/2014/main" id="{B05D7140-C276-46F2-9B9D-937DE8FF011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Freeform 2">
            <a:extLst>
              <a:ext uri="{FF2B5EF4-FFF2-40B4-BE49-F238E27FC236}">
                <a16:creationId xmlns:a16="http://schemas.microsoft.com/office/drawing/2014/main" id="{C0FF790B-85FF-4946-9581-3EBB14623A34}"/>
              </a:ext>
            </a:extLst>
          </p:cNvPr>
          <p:cNvSpPr>
            <a:spLocks/>
          </p:cNvSpPr>
          <p:nvPr/>
        </p:nvSpPr>
        <p:spPr bwMode="gray">
          <a:xfrm>
            <a:off x="0" y="5445125"/>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algn="ctr">
              <a:lnSpc>
                <a:spcPct val="80000"/>
              </a:lnSpc>
              <a:defRPr/>
            </a:pPr>
            <a:endParaRPr lang="en-US">
              <a:latin typeface="Verdana Ref" pitchFamily="34" charset="0"/>
            </a:endParaRPr>
          </a:p>
        </p:txBody>
      </p:sp>
      <p:graphicFrame>
        <p:nvGraphicFramePr>
          <p:cNvPr id="11" name="Object 3">
            <a:extLst>
              <a:ext uri="{FF2B5EF4-FFF2-40B4-BE49-F238E27FC236}">
                <a16:creationId xmlns:a16="http://schemas.microsoft.com/office/drawing/2014/main" id="{980A893E-6435-4592-8D61-BAB79CEAD6FE}"/>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14967" name="Image" r:id="rId6" imgW="7390476" imgH="913963" progId="">
                  <p:embed/>
                </p:oleObj>
              </mc:Choice>
              <mc:Fallback>
                <p:oleObj name="Image" r:id="rId6" imgW="7390476" imgH="913963" progId="">
                  <p:embed/>
                  <p:pic>
                    <p:nvPicPr>
                      <p:cNvPr id="14344" name="Object 3">
                        <a:extLst>
                          <a:ext uri="{FF2B5EF4-FFF2-40B4-BE49-F238E27FC236}">
                            <a16:creationId xmlns:a16="http://schemas.microsoft.com/office/drawing/2014/main" id="{066E8882-E88E-470A-9127-C3F868ACBC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 name="Rectangle 4">
            <a:extLst>
              <a:ext uri="{FF2B5EF4-FFF2-40B4-BE49-F238E27FC236}">
                <a16:creationId xmlns:a16="http://schemas.microsoft.com/office/drawing/2014/main" id="{CBB977CB-80D9-4699-9E1D-DFFE3A8A5BE8}"/>
              </a:ext>
            </a:extLst>
          </p:cNvPr>
          <p:cNvSpPr>
            <a:spLocks noChangeArrowheads="1"/>
          </p:cNvSpPr>
          <p:nvPr/>
        </p:nvSpPr>
        <p:spPr bwMode="gray">
          <a:xfrm>
            <a:off x="0" y="6538913"/>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algn="ctr">
              <a:lnSpc>
                <a:spcPct val="80000"/>
              </a:lnSpc>
            </a:pPr>
            <a:endParaRPr lang="en-US" altLang="en-US"/>
          </a:p>
        </p:txBody>
      </p:sp>
      <p:sp>
        <p:nvSpPr>
          <p:cNvPr id="13" name="Rectangle 5">
            <a:extLst>
              <a:ext uri="{FF2B5EF4-FFF2-40B4-BE49-F238E27FC236}">
                <a16:creationId xmlns:a16="http://schemas.microsoft.com/office/drawing/2014/main" id="{CA73FFB8-7FE7-4316-A13D-0D76B727A334}"/>
              </a:ext>
            </a:extLst>
          </p:cNvPr>
          <p:cNvSpPr>
            <a:spLocks noChangeArrowheads="1"/>
          </p:cNvSpPr>
          <p:nvPr/>
        </p:nvSpPr>
        <p:spPr bwMode="gray">
          <a:xfrm>
            <a:off x="0" y="838200"/>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algn="ctr">
              <a:lnSpc>
                <a:spcPct val="80000"/>
              </a:lnSpc>
              <a:defRPr/>
            </a:pPr>
            <a:endParaRPr lang="en-US">
              <a:latin typeface="Verdana Ref" pitchFamily="34" charset="0"/>
            </a:endParaRPr>
          </a:p>
        </p:txBody>
      </p:sp>
      <p:pic>
        <p:nvPicPr>
          <p:cNvPr id="14" name="Picture 11" descr="logo">
            <a:extLst>
              <a:ext uri="{FF2B5EF4-FFF2-40B4-BE49-F238E27FC236}">
                <a16:creationId xmlns:a16="http://schemas.microsoft.com/office/drawing/2014/main" id="{03B1C198-3660-45F6-AC00-B3F478EBEB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62000" y="150813"/>
            <a:ext cx="8382000" cy="563562"/>
          </a:xfrm>
        </p:spPr>
        <p:txBody>
          <a:bodyPr/>
          <a:lstStyle/>
          <a:p>
            <a:r>
              <a:rPr lang="en-US"/>
              <a:t>Click to edit Master title style</a:t>
            </a:r>
          </a:p>
        </p:txBody>
      </p:sp>
      <p:sp>
        <p:nvSpPr>
          <p:cNvPr id="3" name="Text Placeholder 2"/>
          <p:cNvSpPr>
            <a:spLocks noGrp="1"/>
          </p:cNvSpPr>
          <p:nvPr>
            <p:ph type="body" sz="half" idx="1"/>
          </p:nvPr>
        </p:nvSpPr>
        <p:spPr>
          <a:xfrm>
            <a:off x="381000" y="1219200"/>
            <a:ext cx="40386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72000" y="1219200"/>
            <a:ext cx="40386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Rectangle 7">
            <a:extLst>
              <a:ext uri="{FF2B5EF4-FFF2-40B4-BE49-F238E27FC236}">
                <a16:creationId xmlns:a16="http://schemas.microsoft.com/office/drawing/2014/main" id="{6B178BE2-4B95-4F4F-8336-9735251BEFF2}"/>
              </a:ext>
            </a:extLst>
          </p:cNvPr>
          <p:cNvSpPr>
            <a:spLocks noGrp="1" noChangeArrowheads="1"/>
          </p:cNvSpPr>
          <p:nvPr>
            <p:ph type="dt" sz="half" idx="10"/>
          </p:nvPr>
        </p:nvSpPr>
        <p:spPr/>
        <p:txBody>
          <a:bodyPr/>
          <a:lstStyle>
            <a:lvl1pPr>
              <a:defRPr/>
            </a:lvl1pPr>
          </a:lstStyle>
          <a:p>
            <a:pPr>
              <a:defRPr/>
            </a:pPr>
            <a:r>
              <a:rPr lang="en-US"/>
              <a:t>Phòng Kê khai &amp;KTT </a:t>
            </a:r>
          </a:p>
        </p:txBody>
      </p:sp>
      <p:sp>
        <p:nvSpPr>
          <p:cNvPr id="16" name="Rectangle 8">
            <a:extLst>
              <a:ext uri="{FF2B5EF4-FFF2-40B4-BE49-F238E27FC236}">
                <a16:creationId xmlns:a16="http://schemas.microsoft.com/office/drawing/2014/main" id="{A11B9AD8-45C9-4448-A693-4068E63059A2}"/>
              </a:ext>
            </a:extLst>
          </p:cNvPr>
          <p:cNvSpPr>
            <a:spLocks noGrp="1" noChangeArrowheads="1"/>
          </p:cNvSpPr>
          <p:nvPr>
            <p:ph type="ftr" sz="quarter" idx="11"/>
          </p:nvPr>
        </p:nvSpPr>
        <p:spPr/>
        <p:txBody>
          <a:bodyPr/>
          <a:lstStyle>
            <a:lvl1pPr>
              <a:defRPr/>
            </a:lvl1pPr>
          </a:lstStyle>
          <a:p>
            <a:pPr>
              <a:defRPr/>
            </a:pPr>
            <a:endParaRPr lang="en-US"/>
          </a:p>
        </p:txBody>
      </p:sp>
      <p:sp>
        <p:nvSpPr>
          <p:cNvPr id="17" name="Rectangle 9">
            <a:extLst>
              <a:ext uri="{FF2B5EF4-FFF2-40B4-BE49-F238E27FC236}">
                <a16:creationId xmlns:a16="http://schemas.microsoft.com/office/drawing/2014/main" id="{CCBC3D16-D44E-4D58-BC84-516F3D516722}"/>
              </a:ext>
            </a:extLst>
          </p:cNvPr>
          <p:cNvSpPr>
            <a:spLocks noGrp="1" noChangeArrowheads="1"/>
          </p:cNvSpPr>
          <p:nvPr>
            <p:ph type="sldNum" sz="quarter" idx="12"/>
          </p:nvPr>
        </p:nvSpPr>
        <p:spPr/>
        <p:txBody>
          <a:bodyPr/>
          <a:lstStyle>
            <a:lvl1pPr>
              <a:defRPr/>
            </a:lvl1pPr>
          </a:lstStyle>
          <a:p>
            <a:fld id="{6FA9E00A-A4CC-4AFC-B9BA-065B3FD5E6C1}" type="slidenum">
              <a:rPr lang="en-US" altLang="en-US"/>
              <a:pPr/>
              <a:t>‹#›</a:t>
            </a:fld>
            <a:endParaRPr lang="en-US" altLang="en-US"/>
          </a:p>
        </p:txBody>
      </p:sp>
    </p:spTree>
    <p:extLst>
      <p:ext uri="{BB962C8B-B14F-4D97-AF65-F5344CB8AC3E}">
        <p14:creationId xmlns:p14="http://schemas.microsoft.com/office/powerpoint/2010/main" val="1310432417"/>
      </p:ext>
    </p:extLst>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6F604B0F-0C44-4011-A5DD-09B5089928CC}"/>
              </a:ext>
            </a:extLst>
          </p:cNvPr>
          <p:cNvSpPr>
            <a:spLocks/>
          </p:cNvSpPr>
          <p:nvPr/>
        </p:nvSpPr>
        <p:spPr bwMode="gray">
          <a:xfrm>
            <a:off x="0" y="5445127"/>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graphicFrame>
        <p:nvGraphicFramePr>
          <p:cNvPr id="5" name="Object 3">
            <a:extLst>
              <a:ext uri="{FF2B5EF4-FFF2-40B4-BE49-F238E27FC236}">
                <a16:creationId xmlns:a16="http://schemas.microsoft.com/office/drawing/2014/main" id="{AB411274-C8B1-43D6-94B2-786E3BDE88B3}"/>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16964" name="Image" r:id="rId3" imgW="7390476" imgH="913963" progId="">
                  <p:embed/>
                </p:oleObj>
              </mc:Choice>
              <mc:Fallback>
                <p:oleObj name="Image" r:id="rId3" imgW="7390476" imgH="913963" progId="">
                  <p:embed/>
                  <p:pic>
                    <p:nvPicPr>
                      <p:cNvPr id="5" name="Object 3">
                        <a:extLst>
                          <a:ext uri="{FF2B5EF4-FFF2-40B4-BE49-F238E27FC236}">
                            <a16:creationId xmlns:a16="http://schemas.microsoft.com/office/drawing/2014/main" id="{AB411274-C8B1-43D6-94B2-786E3BDE88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rgbClr val="48BDEC"/>
                            </a:solidFill>
                          </a14:hiddenFill>
                        </a:ext>
                        <a:ext uri="{91240B29-F687-4F45-9708-019B960494DF}">
                          <a14:hiddenLine xmlns:a14="http://schemas.microsoft.com/office/drawing/2010/main" w="9525">
                            <a:solidFill>
                              <a:srgbClr val="2B166E"/>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pic>
                </p:oleObj>
              </mc:Fallback>
            </mc:AlternateContent>
          </a:graphicData>
        </a:graphic>
      </p:graphicFrame>
      <p:sp>
        <p:nvSpPr>
          <p:cNvPr id="6" name="Rectangle 4">
            <a:extLst>
              <a:ext uri="{FF2B5EF4-FFF2-40B4-BE49-F238E27FC236}">
                <a16:creationId xmlns:a16="http://schemas.microsoft.com/office/drawing/2014/main" id="{EB3EA6D7-7457-4EB0-8E20-C671402DB001}"/>
              </a:ext>
            </a:extLst>
          </p:cNvPr>
          <p:cNvSpPr>
            <a:spLocks noChangeArrowheads="1"/>
          </p:cNvSpPr>
          <p:nvPr/>
        </p:nvSpPr>
        <p:spPr bwMode="gray">
          <a:xfrm>
            <a:off x="0" y="6538915"/>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altLang="en-US" sz="1350" b="1" i="0" u="none" strike="noStrike" kern="1200" cap="none" spc="0" normalizeH="0" baseline="0" noProof="0">
              <a:ln>
                <a:noFill/>
              </a:ln>
              <a:solidFill>
                <a:srgbClr val="2B166E"/>
              </a:solidFill>
              <a:effectLst/>
              <a:uLnTx/>
              <a:uFillTx/>
              <a:latin typeface="Verdana Ref"/>
              <a:ea typeface="+mn-ea"/>
              <a:cs typeface="Arial" panose="020B0604020202020204" pitchFamily="34" charset="0"/>
            </a:endParaRPr>
          </a:p>
        </p:txBody>
      </p:sp>
      <p:sp>
        <p:nvSpPr>
          <p:cNvPr id="7" name="Rectangle 5">
            <a:extLst>
              <a:ext uri="{FF2B5EF4-FFF2-40B4-BE49-F238E27FC236}">
                <a16:creationId xmlns:a16="http://schemas.microsoft.com/office/drawing/2014/main" id="{EA5DBB9B-536B-4442-9409-0C9679C81055}"/>
              </a:ext>
            </a:extLst>
          </p:cNvPr>
          <p:cNvSpPr>
            <a:spLocks noChangeArrowheads="1"/>
          </p:cNvSpPr>
          <p:nvPr/>
        </p:nvSpPr>
        <p:spPr bwMode="gray">
          <a:xfrm>
            <a:off x="0" y="838202"/>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pic>
        <p:nvPicPr>
          <p:cNvPr id="8" name="Picture 11" descr="logo">
            <a:extLst>
              <a:ext uri="{FF2B5EF4-FFF2-40B4-BE49-F238E27FC236}">
                <a16:creationId xmlns:a16="http://schemas.microsoft.com/office/drawing/2014/main" id="{97CD41CD-9CF8-47B2-9401-FCD795CCDE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Object 2">
            <a:extLst>
              <a:ext uri="{FF2B5EF4-FFF2-40B4-BE49-F238E27FC236}">
                <a16:creationId xmlns:a16="http://schemas.microsoft.com/office/drawing/2014/main" id="{78752A5D-8C9F-44A4-AF16-6942D9BA8A56}"/>
              </a:ext>
            </a:extLst>
          </p:cNvPr>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16965" name="Image" r:id="rId6" imgW="7606349" imgH="6095238" progId="">
                  <p:embed/>
                </p:oleObj>
              </mc:Choice>
              <mc:Fallback>
                <p:oleObj name="Image" r:id="rId6" imgW="7606349" imgH="6095238" progId="">
                  <p:embed/>
                  <p:pic>
                    <p:nvPicPr>
                      <p:cNvPr id="9" name="Object 2">
                        <a:extLst>
                          <a:ext uri="{FF2B5EF4-FFF2-40B4-BE49-F238E27FC236}">
                            <a16:creationId xmlns:a16="http://schemas.microsoft.com/office/drawing/2014/main" id="{78752A5D-8C9F-44A4-AF16-6942D9BA8A5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ltGray">
                      <a:xfrm>
                        <a:off x="0" y="0"/>
                        <a:ext cx="9144000" cy="6858000"/>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Freeform 3">
            <a:extLst>
              <a:ext uri="{FF2B5EF4-FFF2-40B4-BE49-F238E27FC236}">
                <a16:creationId xmlns:a16="http://schemas.microsoft.com/office/drawing/2014/main" id="{FE51F3DA-5F60-450C-8FF7-07C1D93101A2}"/>
              </a:ext>
            </a:extLst>
          </p:cNvPr>
          <p:cNvSpPr>
            <a:spLocks/>
          </p:cNvSpPr>
          <p:nvPr/>
        </p:nvSpPr>
        <p:spPr bwMode="gray">
          <a:xfrm>
            <a:off x="25401" y="3784600"/>
            <a:ext cx="9118600" cy="2928938"/>
          </a:xfrm>
          <a:custGeom>
            <a:avLst/>
            <a:gdLst>
              <a:gd name="T0" fmla="*/ 0 w 5776"/>
              <a:gd name="T1" fmla="*/ 2928938 h 1845"/>
              <a:gd name="T2" fmla="*/ 0 w 5776"/>
              <a:gd name="T3" fmla="*/ 2120900 h 1845"/>
              <a:gd name="T4" fmla="*/ 5784375 w 5776"/>
              <a:gd name="T5" fmla="*/ 2311400 h 1845"/>
              <a:gd name="T6" fmla="*/ 9118600 w 5776"/>
              <a:gd name="T7" fmla="*/ 0 h 1845"/>
              <a:gd name="T8" fmla="*/ 9080711 w 5776"/>
              <a:gd name="T9" fmla="*/ 2928938 h 1845"/>
              <a:gd name="T10" fmla="*/ 0 w 5776"/>
              <a:gd name="T11" fmla="*/ 2928938 h 18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76" h="1845">
                <a:moveTo>
                  <a:pt x="0" y="1845"/>
                </a:moveTo>
                <a:lnTo>
                  <a:pt x="0" y="1336"/>
                </a:lnTo>
                <a:cubicBezTo>
                  <a:pt x="1039" y="1531"/>
                  <a:pt x="2448" y="1744"/>
                  <a:pt x="3664" y="1456"/>
                </a:cubicBezTo>
                <a:cubicBezTo>
                  <a:pt x="4880" y="1168"/>
                  <a:pt x="5624" y="520"/>
                  <a:pt x="5776" y="0"/>
                </a:cubicBezTo>
                <a:lnTo>
                  <a:pt x="5752" y="1845"/>
                </a:lnTo>
                <a:lnTo>
                  <a:pt x="0" y="1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a:ea typeface="+mn-ea"/>
              <a:cs typeface="Arial" panose="020B0604020202020204" pitchFamily="34" charset="0"/>
            </a:endParaRPr>
          </a:p>
        </p:txBody>
      </p:sp>
      <p:sp>
        <p:nvSpPr>
          <p:cNvPr id="11" name="Freeform 4">
            <a:extLst>
              <a:ext uri="{FF2B5EF4-FFF2-40B4-BE49-F238E27FC236}">
                <a16:creationId xmlns:a16="http://schemas.microsoft.com/office/drawing/2014/main" id="{D2B15A7C-A6A8-43E2-B902-DAC452BDC340}"/>
              </a:ext>
            </a:extLst>
          </p:cNvPr>
          <p:cNvSpPr>
            <a:spLocks/>
          </p:cNvSpPr>
          <p:nvPr/>
        </p:nvSpPr>
        <p:spPr bwMode="gray">
          <a:xfrm>
            <a:off x="1" y="4076700"/>
            <a:ext cx="5435600" cy="2349500"/>
          </a:xfrm>
          <a:custGeom>
            <a:avLst/>
            <a:gdLst>
              <a:gd name="T0" fmla="*/ 5435600 w 3048"/>
              <a:gd name="T1" fmla="*/ 2202656 h 1424"/>
              <a:gd name="T2" fmla="*/ 2568000 w 3048"/>
              <a:gd name="T3" fmla="*/ 1813273 h 1424"/>
              <a:gd name="T4" fmla="*/ 0 w 3048"/>
              <a:gd name="T5" fmla="*/ 0 h 1424"/>
              <a:gd name="T6" fmla="*/ 0 w 3048"/>
              <a:gd name="T7" fmla="*/ 2349500 h 1424"/>
              <a:gd name="T8" fmla="*/ 5435600 w 3048"/>
              <a:gd name="T9" fmla="*/ 2202656 h 14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48" h="1424">
                <a:moveTo>
                  <a:pt x="3048" y="1335"/>
                </a:moveTo>
                <a:cubicBezTo>
                  <a:pt x="3048" y="1335"/>
                  <a:pt x="2352" y="1424"/>
                  <a:pt x="1440" y="1099"/>
                </a:cubicBezTo>
                <a:cubicBezTo>
                  <a:pt x="528" y="773"/>
                  <a:pt x="8" y="41"/>
                  <a:pt x="0" y="0"/>
                </a:cubicBezTo>
                <a:lnTo>
                  <a:pt x="0" y="1424"/>
                </a:lnTo>
                <a:lnTo>
                  <a:pt x="3048" y="13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a:ea typeface="+mn-ea"/>
              <a:cs typeface="Arial" panose="020B0604020202020204" pitchFamily="34" charset="0"/>
            </a:endParaRPr>
          </a:p>
        </p:txBody>
      </p:sp>
      <p:sp>
        <p:nvSpPr>
          <p:cNvPr id="12" name="Freeform 5">
            <a:extLst>
              <a:ext uri="{FF2B5EF4-FFF2-40B4-BE49-F238E27FC236}">
                <a16:creationId xmlns:a16="http://schemas.microsoft.com/office/drawing/2014/main" id="{37AC0EC3-603E-4F56-9DE0-2C6562975C62}"/>
              </a:ext>
            </a:extLst>
          </p:cNvPr>
          <p:cNvSpPr>
            <a:spLocks/>
          </p:cNvSpPr>
          <p:nvPr/>
        </p:nvSpPr>
        <p:spPr bwMode="gray">
          <a:xfrm>
            <a:off x="1" y="4395788"/>
            <a:ext cx="9169400" cy="2476500"/>
          </a:xfrm>
          <a:custGeom>
            <a:avLst/>
            <a:gdLst>
              <a:gd name="T0" fmla="*/ 0 w 5776"/>
              <a:gd name="T1" fmla="*/ 2476500 h 1560"/>
              <a:gd name="T2" fmla="*/ 0 w 5776"/>
              <a:gd name="T3" fmla="*/ 1473200 h 1560"/>
              <a:gd name="T4" fmla="*/ 6667500 w 5776"/>
              <a:gd name="T5" fmla="*/ 1562100 h 1560"/>
              <a:gd name="T6" fmla="*/ 9156700 w 5776"/>
              <a:gd name="T7" fmla="*/ 0 h 1560"/>
              <a:gd name="T8" fmla="*/ 9144000 w 5776"/>
              <a:gd name="T9" fmla="*/ 2476500 h 1560"/>
              <a:gd name="T10" fmla="*/ 0 w 5776"/>
              <a:gd name="T11" fmla="*/ 2476500 h 15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76" h="1560">
                <a:moveTo>
                  <a:pt x="0" y="1560"/>
                </a:moveTo>
                <a:lnTo>
                  <a:pt x="0" y="928"/>
                </a:lnTo>
                <a:cubicBezTo>
                  <a:pt x="1040" y="1114"/>
                  <a:pt x="3064" y="1370"/>
                  <a:pt x="4200" y="984"/>
                </a:cubicBezTo>
                <a:cubicBezTo>
                  <a:pt x="5336" y="599"/>
                  <a:pt x="5776" y="24"/>
                  <a:pt x="5768" y="0"/>
                </a:cubicBezTo>
                <a:lnTo>
                  <a:pt x="5760" y="1560"/>
                </a:lnTo>
                <a:lnTo>
                  <a:pt x="0" y="1560"/>
                </a:lnTo>
                <a:close/>
              </a:path>
            </a:pathLst>
          </a:custGeom>
          <a:gradFill rotWithShape="1">
            <a:gsLst>
              <a:gs pos="0">
                <a:schemeClr val="accent1"/>
              </a:gs>
              <a:gs pos="100000">
                <a:schemeClr val="tx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a:ea typeface="+mn-ea"/>
              <a:cs typeface="Arial" panose="020B0604020202020204" pitchFamily="34" charset="0"/>
            </a:endParaRPr>
          </a:p>
        </p:txBody>
      </p:sp>
      <p:pic>
        <p:nvPicPr>
          <p:cNvPr id="13" name="Picture 10" descr="009">
            <a:extLst>
              <a:ext uri="{FF2B5EF4-FFF2-40B4-BE49-F238E27FC236}">
                <a16:creationId xmlns:a16="http://schemas.microsoft.com/office/drawing/2014/main" id="{83975E4B-16E7-46C1-B123-BB5B31FEEC5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6400802"/>
            <a:ext cx="9144000"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10" name="Rectangle 6"/>
          <p:cNvSpPr>
            <a:spLocks noGrp="1" noChangeArrowheads="1"/>
          </p:cNvSpPr>
          <p:nvPr>
            <p:ph type="subTitle" idx="1"/>
          </p:nvPr>
        </p:nvSpPr>
        <p:spPr bwMode="black">
          <a:xfrm>
            <a:off x="1600200" y="4724400"/>
            <a:ext cx="6172200" cy="381000"/>
          </a:xfrm>
        </p:spPr>
        <p:txBody>
          <a:bodyPr/>
          <a:lstStyle>
            <a:lvl1pPr marL="0" indent="0" algn="ctr">
              <a:buFont typeface="Wingdings" pitchFamily="2" charset="2"/>
              <a:buNone/>
              <a:defRPr sz="1800" b="0">
                <a:solidFill>
                  <a:srgbClr val="2B166E"/>
                </a:solidFill>
              </a:defRPr>
            </a:lvl1pPr>
          </a:lstStyle>
          <a:p>
            <a:r>
              <a:rPr lang="en-US"/>
              <a:t>Click to edit Master subtitle style</a:t>
            </a:r>
          </a:p>
        </p:txBody>
      </p:sp>
      <p:sp>
        <p:nvSpPr>
          <p:cNvPr id="98311" name="Rectangle 7"/>
          <p:cNvSpPr>
            <a:spLocks noGrp="1" noChangeArrowheads="1"/>
          </p:cNvSpPr>
          <p:nvPr>
            <p:ph type="ctrTitle" sz="quarter"/>
          </p:nvPr>
        </p:nvSpPr>
        <p:spPr bwMode="gray">
          <a:xfrm>
            <a:off x="1331914" y="1905000"/>
            <a:ext cx="6707187" cy="1074738"/>
          </a:xfrm>
        </p:spPr>
        <p:txBody>
          <a:bodyPr/>
          <a:lstStyle>
            <a:lvl1pPr>
              <a:defRPr sz="2700">
                <a:solidFill>
                  <a:schemeClr val="tx1"/>
                </a:solidFill>
                <a:effectLst>
                  <a:outerShdw blurRad="38100" dist="38100" dir="2700000" algn="tl">
                    <a:srgbClr val="C0C0C0"/>
                  </a:outerShdw>
                </a:effectLst>
              </a:defRPr>
            </a:lvl1pPr>
          </a:lstStyle>
          <a:p>
            <a:r>
              <a:rPr lang="en-US" altLang="ko-KR"/>
              <a:t>Click to edit Master title style</a:t>
            </a:r>
          </a:p>
        </p:txBody>
      </p:sp>
      <p:sp>
        <p:nvSpPr>
          <p:cNvPr id="14" name="Date Placeholder 13">
            <a:extLst>
              <a:ext uri="{FF2B5EF4-FFF2-40B4-BE49-F238E27FC236}">
                <a16:creationId xmlns:a16="http://schemas.microsoft.com/office/drawing/2014/main" id="{DCC0431C-6D87-4B35-B76E-54BD6633FB27}"/>
              </a:ext>
            </a:extLst>
          </p:cNvPr>
          <p:cNvSpPr>
            <a:spLocks noGrp="1" noChangeArrowheads="1"/>
          </p:cNvSpPr>
          <p:nvPr>
            <p:ph type="dt" sz="half" idx="10"/>
          </p:nvPr>
        </p:nvSpPr>
        <p:spPr>
          <a:xfrm>
            <a:off x="457200" y="6523040"/>
            <a:ext cx="2133600" cy="320675"/>
          </a:xfrm>
        </p:spPr>
        <p:txBody>
          <a:bodyPr/>
          <a:lstStyle>
            <a:lvl1pPr>
              <a:defRPr b="0"/>
            </a:lvl1pPr>
          </a:lstStyle>
          <a:p>
            <a:pPr defTabSz="685800">
              <a:defRPr/>
            </a:pPr>
            <a:r>
              <a:rPr lang="en-US">
                <a:solidFill>
                  <a:srgbClr val="FFFFFF"/>
                </a:solidFill>
              </a:rPr>
              <a:t>Phòng Kê khai &amp;KTT </a:t>
            </a:r>
          </a:p>
        </p:txBody>
      </p:sp>
      <p:sp>
        <p:nvSpPr>
          <p:cNvPr id="15" name="Footer Placeholder 14">
            <a:extLst>
              <a:ext uri="{FF2B5EF4-FFF2-40B4-BE49-F238E27FC236}">
                <a16:creationId xmlns:a16="http://schemas.microsoft.com/office/drawing/2014/main" id="{A5B4BBA2-D467-4C84-B509-5B86C6C7DD93}"/>
              </a:ext>
            </a:extLst>
          </p:cNvPr>
          <p:cNvSpPr>
            <a:spLocks noGrp="1" noChangeArrowheads="1"/>
          </p:cNvSpPr>
          <p:nvPr>
            <p:ph type="ftr" sz="quarter" idx="11"/>
          </p:nvPr>
        </p:nvSpPr>
        <p:spPr/>
        <p:txBody>
          <a:bodyPr/>
          <a:lstStyle>
            <a:lvl1pPr>
              <a:defRPr sz="750"/>
            </a:lvl1pPr>
          </a:lstStyle>
          <a:p>
            <a:pPr defTabSz="685800">
              <a:defRPr/>
            </a:pPr>
            <a:endParaRPr lang="en-US">
              <a:solidFill>
                <a:srgbClr val="FFFFFF"/>
              </a:solidFill>
            </a:endParaRPr>
          </a:p>
        </p:txBody>
      </p:sp>
    </p:spTree>
    <p:extLst>
      <p:ext uri="{BB962C8B-B14F-4D97-AF65-F5344CB8AC3E}">
        <p14:creationId xmlns:p14="http://schemas.microsoft.com/office/powerpoint/2010/main" val="24865614"/>
      </p:ext>
    </p:extLst>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2F820FE8-1AC9-43D5-9A55-E82F13CBF7F1}"/>
              </a:ext>
            </a:extLst>
          </p:cNvPr>
          <p:cNvSpPr>
            <a:spLocks/>
          </p:cNvSpPr>
          <p:nvPr/>
        </p:nvSpPr>
        <p:spPr bwMode="gray">
          <a:xfrm>
            <a:off x="0" y="5445127"/>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graphicFrame>
        <p:nvGraphicFramePr>
          <p:cNvPr id="5" name="Object 3">
            <a:extLst>
              <a:ext uri="{FF2B5EF4-FFF2-40B4-BE49-F238E27FC236}">
                <a16:creationId xmlns:a16="http://schemas.microsoft.com/office/drawing/2014/main" id="{2269A134-4EA5-42CE-AA92-825490124AB3}"/>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17988" name="Image" r:id="rId3" imgW="7390476" imgH="913963" progId="">
                  <p:embed/>
                </p:oleObj>
              </mc:Choice>
              <mc:Fallback>
                <p:oleObj name="Image" r:id="rId3" imgW="7390476" imgH="913963" progId="">
                  <p:embed/>
                  <p:pic>
                    <p:nvPicPr>
                      <p:cNvPr id="5" name="Object 3">
                        <a:extLst>
                          <a:ext uri="{FF2B5EF4-FFF2-40B4-BE49-F238E27FC236}">
                            <a16:creationId xmlns:a16="http://schemas.microsoft.com/office/drawing/2014/main" id="{2269A134-4EA5-42CE-AA92-825490124A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rgbClr val="48BDEC"/>
                            </a:solidFill>
                          </a14:hiddenFill>
                        </a:ext>
                        <a:ext uri="{91240B29-F687-4F45-9708-019B960494DF}">
                          <a14:hiddenLine xmlns:a14="http://schemas.microsoft.com/office/drawing/2010/main" w="9525">
                            <a:solidFill>
                              <a:srgbClr val="2B166E"/>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pic>
                </p:oleObj>
              </mc:Fallback>
            </mc:AlternateContent>
          </a:graphicData>
        </a:graphic>
      </p:graphicFrame>
      <p:sp>
        <p:nvSpPr>
          <p:cNvPr id="6" name="Rectangle 4">
            <a:extLst>
              <a:ext uri="{FF2B5EF4-FFF2-40B4-BE49-F238E27FC236}">
                <a16:creationId xmlns:a16="http://schemas.microsoft.com/office/drawing/2014/main" id="{740C2B34-17F0-486A-B84B-A0E2AE2D6234}"/>
              </a:ext>
            </a:extLst>
          </p:cNvPr>
          <p:cNvSpPr>
            <a:spLocks noChangeArrowheads="1"/>
          </p:cNvSpPr>
          <p:nvPr/>
        </p:nvSpPr>
        <p:spPr bwMode="gray">
          <a:xfrm>
            <a:off x="0" y="6538915"/>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altLang="en-US" sz="1350" b="1" i="0" u="none" strike="noStrike" kern="1200" cap="none" spc="0" normalizeH="0" baseline="0" noProof="0">
              <a:ln>
                <a:noFill/>
              </a:ln>
              <a:solidFill>
                <a:srgbClr val="2B166E"/>
              </a:solidFill>
              <a:effectLst/>
              <a:uLnTx/>
              <a:uFillTx/>
              <a:latin typeface="Verdana Ref"/>
              <a:ea typeface="+mn-ea"/>
              <a:cs typeface="Arial" panose="020B0604020202020204" pitchFamily="34" charset="0"/>
            </a:endParaRPr>
          </a:p>
        </p:txBody>
      </p:sp>
      <p:sp>
        <p:nvSpPr>
          <p:cNvPr id="7" name="Rectangle 5">
            <a:extLst>
              <a:ext uri="{FF2B5EF4-FFF2-40B4-BE49-F238E27FC236}">
                <a16:creationId xmlns:a16="http://schemas.microsoft.com/office/drawing/2014/main" id="{41AB7726-FA65-455A-9E57-6BD07304344E}"/>
              </a:ext>
            </a:extLst>
          </p:cNvPr>
          <p:cNvSpPr>
            <a:spLocks noChangeArrowheads="1"/>
          </p:cNvSpPr>
          <p:nvPr/>
        </p:nvSpPr>
        <p:spPr bwMode="gray">
          <a:xfrm>
            <a:off x="0" y="838202"/>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pic>
        <p:nvPicPr>
          <p:cNvPr id="8" name="Picture 11" descr="logo">
            <a:extLst>
              <a:ext uri="{FF2B5EF4-FFF2-40B4-BE49-F238E27FC236}">
                <a16:creationId xmlns:a16="http://schemas.microsoft.com/office/drawing/2014/main" id="{0C5C831C-A1A8-47AC-B409-5DBC412806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reeform 2">
            <a:extLst>
              <a:ext uri="{FF2B5EF4-FFF2-40B4-BE49-F238E27FC236}">
                <a16:creationId xmlns:a16="http://schemas.microsoft.com/office/drawing/2014/main" id="{D97015F0-49EA-4661-94FA-CAA387E8CAF0}"/>
              </a:ext>
            </a:extLst>
          </p:cNvPr>
          <p:cNvSpPr>
            <a:spLocks/>
          </p:cNvSpPr>
          <p:nvPr/>
        </p:nvSpPr>
        <p:spPr bwMode="gray">
          <a:xfrm>
            <a:off x="0" y="5445127"/>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graphicFrame>
        <p:nvGraphicFramePr>
          <p:cNvPr id="10" name="Object 3">
            <a:extLst>
              <a:ext uri="{FF2B5EF4-FFF2-40B4-BE49-F238E27FC236}">
                <a16:creationId xmlns:a16="http://schemas.microsoft.com/office/drawing/2014/main" id="{DEC6EBA4-71C3-4443-9B90-B6E377F76667}"/>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17989" name="Image" r:id="rId6" imgW="7390476" imgH="913963" progId="">
                  <p:embed/>
                </p:oleObj>
              </mc:Choice>
              <mc:Fallback>
                <p:oleObj name="Image" r:id="rId6" imgW="7390476" imgH="913963" progId="">
                  <p:embed/>
                  <p:pic>
                    <p:nvPicPr>
                      <p:cNvPr id="10" name="Object 3">
                        <a:extLst>
                          <a:ext uri="{FF2B5EF4-FFF2-40B4-BE49-F238E27FC236}">
                            <a16:creationId xmlns:a16="http://schemas.microsoft.com/office/drawing/2014/main" id="{DEC6EBA4-71C3-4443-9B90-B6E377F766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Rectangle 4">
            <a:extLst>
              <a:ext uri="{FF2B5EF4-FFF2-40B4-BE49-F238E27FC236}">
                <a16:creationId xmlns:a16="http://schemas.microsoft.com/office/drawing/2014/main" id="{2F8091DD-79E6-4379-93C4-B3A94CCF5E1C}"/>
              </a:ext>
            </a:extLst>
          </p:cNvPr>
          <p:cNvSpPr>
            <a:spLocks noChangeArrowheads="1"/>
          </p:cNvSpPr>
          <p:nvPr/>
        </p:nvSpPr>
        <p:spPr bwMode="gray">
          <a:xfrm>
            <a:off x="0" y="6538915"/>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altLang="en-US" sz="1350" b="1" i="0" u="none" strike="noStrike" kern="1200" cap="none" spc="0" normalizeH="0" baseline="0" noProof="0">
              <a:ln>
                <a:noFill/>
              </a:ln>
              <a:solidFill>
                <a:srgbClr val="2B166E"/>
              </a:solidFill>
              <a:effectLst/>
              <a:uLnTx/>
              <a:uFillTx/>
              <a:latin typeface="Verdana Ref"/>
              <a:ea typeface="+mn-ea"/>
              <a:cs typeface="Arial" panose="020B0604020202020204" pitchFamily="34" charset="0"/>
            </a:endParaRPr>
          </a:p>
        </p:txBody>
      </p:sp>
      <p:sp>
        <p:nvSpPr>
          <p:cNvPr id="12" name="Rectangle 5">
            <a:extLst>
              <a:ext uri="{FF2B5EF4-FFF2-40B4-BE49-F238E27FC236}">
                <a16:creationId xmlns:a16="http://schemas.microsoft.com/office/drawing/2014/main" id="{8EF97226-A050-40B1-8F66-30710BB455EC}"/>
              </a:ext>
            </a:extLst>
          </p:cNvPr>
          <p:cNvSpPr>
            <a:spLocks noChangeArrowheads="1"/>
          </p:cNvSpPr>
          <p:nvPr/>
        </p:nvSpPr>
        <p:spPr bwMode="gray">
          <a:xfrm>
            <a:off x="0" y="838202"/>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pic>
        <p:nvPicPr>
          <p:cNvPr id="13" name="Picture 11" descr="logo">
            <a:extLst>
              <a:ext uri="{FF2B5EF4-FFF2-40B4-BE49-F238E27FC236}">
                <a16:creationId xmlns:a16="http://schemas.microsoft.com/office/drawing/2014/main" id="{A987D99D-3255-4E20-8068-2804D1FE21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Rectangle 7">
            <a:extLst>
              <a:ext uri="{FF2B5EF4-FFF2-40B4-BE49-F238E27FC236}">
                <a16:creationId xmlns:a16="http://schemas.microsoft.com/office/drawing/2014/main" id="{F84FC869-9A23-4013-A2DC-C0571BA3498E}"/>
              </a:ext>
            </a:extLst>
          </p:cNvPr>
          <p:cNvSpPr>
            <a:spLocks noGrp="1" noChangeArrowheads="1"/>
          </p:cNvSpPr>
          <p:nvPr>
            <p:ph type="dt" sz="half" idx="10"/>
          </p:nvPr>
        </p:nvSpPr>
        <p:spPr/>
        <p:txBody>
          <a:bodyPr/>
          <a:lstStyle>
            <a:lvl1pPr>
              <a:defRPr/>
            </a:lvl1pPr>
          </a:lstStyle>
          <a:p>
            <a:pPr defTabSz="685800">
              <a:defRPr/>
            </a:pPr>
            <a:r>
              <a:rPr lang="en-US">
                <a:solidFill>
                  <a:srgbClr val="FFFFFF"/>
                </a:solidFill>
              </a:rPr>
              <a:t>Phòng Kê khai &amp;KTT </a:t>
            </a:r>
          </a:p>
        </p:txBody>
      </p:sp>
      <p:sp>
        <p:nvSpPr>
          <p:cNvPr id="15" name="Rectangle 8">
            <a:extLst>
              <a:ext uri="{FF2B5EF4-FFF2-40B4-BE49-F238E27FC236}">
                <a16:creationId xmlns:a16="http://schemas.microsoft.com/office/drawing/2014/main" id="{2A97673A-CA2E-4933-8A85-8954C198D2A6}"/>
              </a:ext>
            </a:extLst>
          </p:cNvPr>
          <p:cNvSpPr>
            <a:spLocks noGrp="1" noChangeArrowheads="1"/>
          </p:cNvSpPr>
          <p:nvPr>
            <p:ph type="ftr" sz="quarter" idx="11"/>
          </p:nvPr>
        </p:nvSpPr>
        <p:spPr/>
        <p:txBody>
          <a:bodyPr/>
          <a:lstStyle>
            <a:lvl1pPr>
              <a:defRPr/>
            </a:lvl1pPr>
          </a:lstStyle>
          <a:p>
            <a:pPr defTabSz="685800">
              <a:defRPr/>
            </a:pPr>
            <a:endParaRPr lang="en-US">
              <a:solidFill>
                <a:srgbClr val="FFFFFF"/>
              </a:solidFill>
            </a:endParaRPr>
          </a:p>
        </p:txBody>
      </p:sp>
      <p:sp>
        <p:nvSpPr>
          <p:cNvPr id="16" name="Rectangle 9">
            <a:extLst>
              <a:ext uri="{FF2B5EF4-FFF2-40B4-BE49-F238E27FC236}">
                <a16:creationId xmlns:a16="http://schemas.microsoft.com/office/drawing/2014/main" id="{A4AA192A-A06D-4981-BE60-927EEAB87309}"/>
              </a:ext>
            </a:extLst>
          </p:cNvPr>
          <p:cNvSpPr>
            <a:spLocks noGrp="1" noChangeArrowheads="1"/>
          </p:cNvSpPr>
          <p:nvPr>
            <p:ph type="sldNum" sz="quarter" idx="12"/>
          </p:nvPr>
        </p:nvSpPr>
        <p:spPr/>
        <p:txBody>
          <a:bodyPr/>
          <a:lstStyle>
            <a:lvl1pPr>
              <a:defRPr/>
            </a:lvl1pPr>
          </a:lstStyle>
          <a:p>
            <a:pPr defTabSz="685800"/>
            <a:fld id="{0A1F1EBE-613C-43FD-9E1C-84ED4945BDA2}" type="slidenum">
              <a:rPr lang="en-US" altLang="en-US" smtClean="0">
                <a:solidFill>
                  <a:srgbClr val="FFFFFF"/>
                </a:solidFill>
              </a:rPr>
              <a:pPr defTabSz="685800"/>
              <a:t>‹#›</a:t>
            </a:fld>
            <a:endParaRPr lang="en-US" altLang="en-US">
              <a:solidFill>
                <a:srgbClr val="FFFFFF"/>
              </a:solidFill>
            </a:endParaRPr>
          </a:p>
        </p:txBody>
      </p:sp>
    </p:spTree>
    <p:extLst>
      <p:ext uri="{BB962C8B-B14F-4D97-AF65-F5344CB8AC3E}">
        <p14:creationId xmlns:p14="http://schemas.microsoft.com/office/powerpoint/2010/main" val="1392182606"/>
      </p:ext>
    </p:extLst>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9617063C-8913-466F-B589-35ED052484BA}"/>
              </a:ext>
            </a:extLst>
          </p:cNvPr>
          <p:cNvSpPr>
            <a:spLocks/>
          </p:cNvSpPr>
          <p:nvPr/>
        </p:nvSpPr>
        <p:spPr bwMode="gray">
          <a:xfrm>
            <a:off x="0" y="5445127"/>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graphicFrame>
        <p:nvGraphicFramePr>
          <p:cNvPr id="5" name="Object 3">
            <a:extLst>
              <a:ext uri="{FF2B5EF4-FFF2-40B4-BE49-F238E27FC236}">
                <a16:creationId xmlns:a16="http://schemas.microsoft.com/office/drawing/2014/main" id="{B1975C4A-AD3E-4A8A-8016-A21D56082440}"/>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19012" name="Image" r:id="rId3" imgW="7390476" imgH="913963" progId="">
                  <p:embed/>
                </p:oleObj>
              </mc:Choice>
              <mc:Fallback>
                <p:oleObj name="Image" r:id="rId3" imgW="7390476" imgH="913963" progId="">
                  <p:embed/>
                  <p:pic>
                    <p:nvPicPr>
                      <p:cNvPr id="5" name="Object 3">
                        <a:extLst>
                          <a:ext uri="{FF2B5EF4-FFF2-40B4-BE49-F238E27FC236}">
                            <a16:creationId xmlns:a16="http://schemas.microsoft.com/office/drawing/2014/main" id="{B1975C4A-AD3E-4A8A-8016-A21D560824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rgbClr val="48BDEC"/>
                            </a:solidFill>
                          </a14:hiddenFill>
                        </a:ext>
                        <a:ext uri="{91240B29-F687-4F45-9708-019B960494DF}">
                          <a14:hiddenLine xmlns:a14="http://schemas.microsoft.com/office/drawing/2010/main" w="9525">
                            <a:solidFill>
                              <a:srgbClr val="2B166E"/>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pic>
                </p:oleObj>
              </mc:Fallback>
            </mc:AlternateContent>
          </a:graphicData>
        </a:graphic>
      </p:graphicFrame>
      <p:sp>
        <p:nvSpPr>
          <p:cNvPr id="6" name="Rectangle 4">
            <a:extLst>
              <a:ext uri="{FF2B5EF4-FFF2-40B4-BE49-F238E27FC236}">
                <a16:creationId xmlns:a16="http://schemas.microsoft.com/office/drawing/2014/main" id="{63A94D80-3258-49BF-8293-94EA1ADB6502}"/>
              </a:ext>
            </a:extLst>
          </p:cNvPr>
          <p:cNvSpPr>
            <a:spLocks noChangeArrowheads="1"/>
          </p:cNvSpPr>
          <p:nvPr/>
        </p:nvSpPr>
        <p:spPr bwMode="gray">
          <a:xfrm>
            <a:off x="0" y="6538915"/>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altLang="en-US" sz="1350" b="1" i="0" u="none" strike="noStrike" kern="1200" cap="none" spc="0" normalizeH="0" baseline="0" noProof="0">
              <a:ln>
                <a:noFill/>
              </a:ln>
              <a:solidFill>
                <a:srgbClr val="2B166E"/>
              </a:solidFill>
              <a:effectLst/>
              <a:uLnTx/>
              <a:uFillTx/>
              <a:latin typeface="Verdana Ref"/>
              <a:ea typeface="+mn-ea"/>
              <a:cs typeface="Arial" panose="020B0604020202020204" pitchFamily="34" charset="0"/>
            </a:endParaRPr>
          </a:p>
        </p:txBody>
      </p:sp>
      <p:sp>
        <p:nvSpPr>
          <p:cNvPr id="7" name="Rectangle 5">
            <a:extLst>
              <a:ext uri="{FF2B5EF4-FFF2-40B4-BE49-F238E27FC236}">
                <a16:creationId xmlns:a16="http://schemas.microsoft.com/office/drawing/2014/main" id="{37AB1C79-3294-4791-A374-98B23180B153}"/>
              </a:ext>
            </a:extLst>
          </p:cNvPr>
          <p:cNvSpPr>
            <a:spLocks noChangeArrowheads="1"/>
          </p:cNvSpPr>
          <p:nvPr/>
        </p:nvSpPr>
        <p:spPr bwMode="gray">
          <a:xfrm>
            <a:off x="0" y="838202"/>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pic>
        <p:nvPicPr>
          <p:cNvPr id="8" name="Picture 11" descr="logo">
            <a:extLst>
              <a:ext uri="{FF2B5EF4-FFF2-40B4-BE49-F238E27FC236}">
                <a16:creationId xmlns:a16="http://schemas.microsoft.com/office/drawing/2014/main" id="{E3B53504-38C1-4FB4-82FD-C35742EE9A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reeform 2">
            <a:extLst>
              <a:ext uri="{FF2B5EF4-FFF2-40B4-BE49-F238E27FC236}">
                <a16:creationId xmlns:a16="http://schemas.microsoft.com/office/drawing/2014/main" id="{0C4F6DA6-0487-41CE-8460-5BA8D98D3362}"/>
              </a:ext>
            </a:extLst>
          </p:cNvPr>
          <p:cNvSpPr>
            <a:spLocks/>
          </p:cNvSpPr>
          <p:nvPr/>
        </p:nvSpPr>
        <p:spPr bwMode="gray">
          <a:xfrm>
            <a:off x="0" y="5445127"/>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graphicFrame>
        <p:nvGraphicFramePr>
          <p:cNvPr id="10" name="Object 3">
            <a:extLst>
              <a:ext uri="{FF2B5EF4-FFF2-40B4-BE49-F238E27FC236}">
                <a16:creationId xmlns:a16="http://schemas.microsoft.com/office/drawing/2014/main" id="{99BA8619-6DE7-43F5-A828-C57211B9B4A3}"/>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19013" name="Image" r:id="rId6" imgW="7390476" imgH="913963" progId="">
                  <p:embed/>
                </p:oleObj>
              </mc:Choice>
              <mc:Fallback>
                <p:oleObj name="Image" r:id="rId6" imgW="7390476" imgH="913963" progId="">
                  <p:embed/>
                  <p:pic>
                    <p:nvPicPr>
                      <p:cNvPr id="10" name="Object 3">
                        <a:extLst>
                          <a:ext uri="{FF2B5EF4-FFF2-40B4-BE49-F238E27FC236}">
                            <a16:creationId xmlns:a16="http://schemas.microsoft.com/office/drawing/2014/main" id="{99BA8619-6DE7-43F5-A828-C57211B9B4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Rectangle 4">
            <a:extLst>
              <a:ext uri="{FF2B5EF4-FFF2-40B4-BE49-F238E27FC236}">
                <a16:creationId xmlns:a16="http://schemas.microsoft.com/office/drawing/2014/main" id="{4A61E7A6-55F1-483D-B1AA-18236B203BBE}"/>
              </a:ext>
            </a:extLst>
          </p:cNvPr>
          <p:cNvSpPr>
            <a:spLocks noChangeArrowheads="1"/>
          </p:cNvSpPr>
          <p:nvPr/>
        </p:nvSpPr>
        <p:spPr bwMode="gray">
          <a:xfrm>
            <a:off x="0" y="6538915"/>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altLang="en-US" sz="1350" b="1" i="0" u="none" strike="noStrike" kern="1200" cap="none" spc="0" normalizeH="0" baseline="0" noProof="0">
              <a:ln>
                <a:noFill/>
              </a:ln>
              <a:solidFill>
                <a:srgbClr val="2B166E"/>
              </a:solidFill>
              <a:effectLst/>
              <a:uLnTx/>
              <a:uFillTx/>
              <a:latin typeface="Verdana Ref"/>
              <a:ea typeface="+mn-ea"/>
              <a:cs typeface="Arial" panose="020B0604020202020204" pitchFamily="34" charset="0"/>
            </a:endParaRPr>
          </a:p>
        </p:txBody>
      </p:sp>
      <p:sp>
        <p:nvSpPr>
          <p:cNvPr id="12" name="Rectangle 5">
            <a:extLst>
              <a:ext uri="{FF2B5EF4-FFF2-40B4-BE49-F238E27FC236}">
                <a16:creationId xmlns:a16="http://schemas.microsoft.com/office/drawing/2014/main" id="{B7B0565C-6ADD-40A9-B9C6-2929793FA22C}"/>
              </a:ext>
            </a:extLst>
          </p:cNvPr>
          <p:cNvSpPr>
            <a:spLocks noChangeArrowheads="1"/>
          </p:cNvSpPr>
          <p:nvPr/>
        </p:nvSpPr>
        <p:spPr bwMode="gray">
          <a:xfrm>
            <a:off x="0" y="838202"/>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pic>
        <p:nvPicPr>
          <p:cNvPr id="13" name="Picture 11" descr="logo">
            <a:extLst>
              <a:ext uri="{FF2B5EF4-FFF2-40B4-BE49-F238E27FC236}">
                <a16:creationId xmlns:a16="http://schemas.microsoft.com/office/drawing/2014/main" id="{A29B12AA-B6C0-4DCD-825F-312C7BAB5A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14" name="Rectangle 7">
            <a:extLst>
              <a:ext uri="{FF2B5EF4-FFF2-40B4-BE49-F238E27FC236}">
                <a16:creationId xmlns:a16="http://schemas.microsoft.com/office/drawing/2014/main" id="{8083051A-291C-4794-9BF2-F3ED898F0788}"/>
              </a:ext>
            </a:extLst>
          </p:cNvPr>
          <p:cNvSpPr>
            <a:spLocks noGrp="1" noChangeArrowheads="1"/>
          </p:cNvSpPr>
          <p:nvPr>
            <p:ph type="dt" sz="half" idx="10"/>
          </p:nvPr>
        </p:nvSpPr>
        <p:spPr/>
        <p:txBody>
          <a:bodyPr/>
          <a:lstStyle>
            <a:lvl1pPr>
              <a:defRPr/>
            </a:lvl1pPr>
          </a:lstStyle>
          <a:p>
            <a:pPr defTabSz="685800">
              <a:defRPr/>
            </a:pPr>
            <a:r>
              <a:rPr lang="en-US">
                <a:solidFill>
                  <a:srgbClr val="FFFFFF"/>
                </a:solidFill>
              </a:rPr>
              <a:t>Phòng Kê khai &amp;KTT </a:t>
            </a:r>
          </a:p>
        </p:txBody>
      </p:sp>
      <p:sp>
        <p:nvSpPr>
          <p:cNvPr id="15" name="Rectangle 8">
            <a:extLst>
              <a:ext uri="{FF2B5EF4-FFF2-40B4-BE49-F238E27FC236}">
                <a16:creationId xmlns:a16="http://schemas.microsoft.com/office/drawing/2014/main" id="{19AB3C24-B4D2-4858-8FC7-C620F3C5FDC9}"/>
              </a:ext>
            </a:extLst>
          </p:cNvPr>
          <p:cNvSpPr>
            <a:spLocks noGrp="1" noChangeArrowheads="1"/>
          </p:cNvSpPr>
          <p:nvPr>
            <p:ph type="ftr" sz="quarter" idx="11"/>
          </p:nvPr>
        </p:nvSpPr>
        <p:spPr/>
        <p:txBody>
          <a:bodyPr/>
          <a:lstStyle>
            <a:lvl1pPr>
              <a:defRPr/>
            </a:lvl1pPr>
          </a:lstStyle>
          <a:p>
            <a:pPr defTabSz="685800">
              <a:defRPr/>
            </a:pPr>
            <a:endParaRPr lang="en-US">
              <a:solidFill>
                <a:srgbClr val="FFFFFF"/>
              </a:solidFill>
            </a:endParaRPr>
          </a:p>
        </p:txBody>
      </p:sp>
      <p:sp>
        <p:nvSpPr>
          <p:cNvPr id="16" name="Rectangle 9">
            <a:extLst>
              <a:ext uri="{FF2B5EF4-FFF2-40B4-BE49-F238E27FC236}">
                <a16:creationId xmlns:a16="http://schemas.microsoft.com/office/drawing/2014/main" id="{AD6779D5-4D92-432E-A68F-2CCA64BB0E2C}"/>
              </a:ext>
            </a:extLst>
          </p:cNvPr>
          <p:cNvSpPr>
            <a:spLocks noGrp="1" noChangeArrowheads="1"/>
          </p:cNvSpPr>
          <p:nvPr>
            <p:ph type="sldNum" sz="quarter" idx="12"/>
          </p:nvPr>
        </p:nvSpPr>
        <p:spPr/>
        <p:txBody>
          <a:bodyPr/>
          <a:lstStyle>
            <a:lvl1pPr>
              <a:defRPr/>
            </a:lvl1pPr>
          </a:lstStyle>
          <a:p>
            <a:pPr defTabSz="685800"/>
            <a:fld id="{50E52903-9A79-4A68-AA58-FA98D2EC7D6D}" type="slidenum">
              <a:rPr lang="en-US" altLang="en-US" smtClean="0">
                <a:solidFill>
                  <a:srgbClr val="FFFFFF"/>
                </a:solidFill>
              </a:rPr>
              <a:pPr defTabSz="685800"/>
              <a:t>‹#›</a:t>
            </a:fld>
            <a:endParaRPr lang="en-US" altLang="en-US">
              <a:solidFill>
                <a:srgbClr val="FFFFFF"/>
              </a:solidFill>
            </a:endParaRPr>
          </a:p>
        </p:txBody>
      </p:sp>
    </p:spTree>
    <p:extLst>
      <p:ext uri="{BB962C8B-B14F-4D97-AF65-F5344CB8AC3E}">
        <p14:creationId xmlns:p14="http://schemas.microsoft.com/office/powerpoint/2010/main" val="2954088346"/>
      </p:ext>
    </p:extLst>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5" name="Freeform 2">
            <a:extLst>
              <a:ext uri="{FF2B5EF4-FFF2-40B4-BE49-F238E27FC236}">
                <a16:creationId xmlns:a16="http://schemas.microsoft.com/office/drawing/2014/main" id="{8649309A-F0EC-46C6-B815-CBC2356C952F}"/>
              </a:ext>
            </a:extLst>
          </p:cNvPr>
          <p:cNvSpPr>
            <a:spLocks/>
          </p:cNvSpPr>
          <p:nvPr/>
        </p:nvSpPr>
        <p:spPr bwMode="gray">
          <a:xfrm>
            <a:off x="0" y="5445127"/>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graphicFrame>
        <p:nvGraphicFramePr>
          <p:cNvPr id="6" name="Object 3">
            <a:extLst>
              <a:ext uri="{FF2B5EF4-FFF2-40B4-BE49-F238E27FC236}">
                <a16:creationId xmlns:a16="http://schemas.microsoft.com/office/drawing/2014/main" id="{9AB19F0C-EA9B-4297-90A3-BD659564B068}"/>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20036" name="Image" r:id="rId3" imgW="7390476" imgH="913963" progId="">
                  <p:embed/>
                </p:oleObj>
              </mc:Choice>
              <mc:Fallback>
                <p:oleObj name="Image" r:id="rId3" imgW="7390476" imgH="913963" progId="">
                  <p:embed/>
                  <p:pic>
                    <p:nvPicPr>
                      <p:cNvPr id="6" name="Object 3">
                        <a:extLst>
                          <a:ext uri="{FF2B5EF4-FFF2-40B4-BE49-F238E27FC236}">
                            <a16:creationId xmlns:a16="http://schemas.microsoft.com/office/drawing/2014/main" id="{9AB19F0C-EA9B-4297-90A3-BD659564B0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rgbClr val="48BDEC"/>
                            </a:solidFill>
                          </a14:hiddenFill>
                        </a:ext>
                        <a:ext uri="{91240B29-F687-4F45-9708-019B960494DF}">
                          <a14:hiddenLine xmlns:a14="http://schemas.microsoft.com/office/drawing/2010/main" w="9525">
                            <a:solidFill>
                              <a:srgbClr val="2B166E"/>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pic>
                </p:oleObj>
              </mc:Fallback>
            </mc:AlternateContent>
          </a:graphicData>
        </a:graphic>
      </p:graphicFrame>
      <p:sp>
        <p:nvSpPr>
          <p:cNvPr id="7" name="Rectangle 4">
            <a:extLst>
              <a:ext uri="{FF2B5EF4-FFF2-40B4-BE49-F238E27FC236}">
                <a16:creationId xmlns:a16="http://schemas.microsoft.com/office/drawing/2014/main" id="{3D50AA1F-E907-4C03-95F5-7D739C399EC7}"/>
              </a:ext>
            </a:extLst>
          </p:cNvPr>
          <p:cNvSpPr>
            <a:spLocks noChangeArrowheads="1"/>
          </p:cNvSpPr>
          <p:nvPr/>
        </p:nvSpPr>
        <p:spPr bwMode="gray">
          <a:xfrm>
            <a:off x="0" y="6538915"/>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altLang="en-US" sz="1350" b="1" i="0" u="none" strike="noStrike" kern="1200" cap="none" spc="0" normalizeH="0" baseline="0" noProof="0">
              <a:ln>
                <a:noFill/>
              </a:ln>
              <a:solidFill>
                <a:srgbClr val="2B166E"/>
              </a:solidFill>
              <a:effectLst/>
              <a:uLnTx/>
              <a:uFillTx/>
              <a:latin typeface="Verdana Ref"/>
              <a:ea typeface="+mn-ea"/>
              <a:cs typeface="Arial" panose="020B0604020202020204" pitchFamily="34" charset="0"/>
            </a:endParaRPr>
          </a:p>
        </p:txBody>
      </p:sp>
      <p:sp>
        <p:nvSpPr>
          <p:cNvPr id="8" name="Rectangle 5">
            <a:extLst>
              <a:ext uri="{FF2B5EF4-FFF2-40B4-BE49-F238E27FC236}">
                <a16:creationId xmlns:a16="http://schemas.microsoft.com/office/drawing/2014/main" id="{302DC41F-9B1B-474F-A03A-DDEEA972FC7B}"/>
              </a:ext>
            </a:extLst>
          </p:cNvPr>
          <p:cNvSpPr>
            <a:spLocks noChangeArrowheads="1"/>
          </p:cNvSpPr>
          <p:nvPr/>
        </p:nvSpPr>
        <p:spPr bwMode="gray">
          <a:xfrm>
            <a:off x="0" y="838202"/>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pic>
        <p:nvPicPr>
          <p:cNvPr id="9" name="Picture 11" descr="logo">
            <a:extLst>
              <a:ext uri="{FF2B5EF4-FFF2-40B4-BE49-F238E27FC236}">
                <a16:creationId xmlns:a16="http://schemas.microsoft.com/office/drawing/2014/main" id="{A44E872C-97F5-4691-9138-FCF3F605CF8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Freeform 2">
            <a:extLst>
              <a:ext uri="{FF2B5EF4-FFF2-40B4-BE49-F238E27FC236}">
                <a16:creationId xmlns:a16="http://schemas.microsoft.com/office/drawing/2014/main" id="{F5FDC70E-404A-43E5-8FF8-360E4E0AE46C}"/>
              </a:ext>
            </a:extLst>
          </p:cNvPr>
          <p:cNvSpPr>
            <a:spLocks/>
          </p:cNvSpPr>
          <p:nvPr/>
        </p:nvSpPr>
        <p:spPr bwMode="gray">
          <a:xfrm>
            <a:off x="0" y="5445127"/>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graphicFrame>
        <p:nvGraphicFramePr>
          <p:cNvPr id="11" name="Object 3">
            <a:extLst>
              <a:ext uri="{FF2B5EF4-FFF2-40B4-BE49-F238E27FC236}">
                <a16:creationId xmlns:a16="http://schemas.microsoft.com/office/drawing/2014/main" id="{32C1CFD9-1257-4474-BFAA-4E78EC87D094}"/>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20037" name="Image" r:id="rId6" imgW="7390476" imgH="913963" progId="">
                  <p:embed/>
                </p:oleObj>
              </mc:Choice>
              <mc:Fallback>
                <p:oleObj name="Image" r:id="rId6" imgW="7390476" imgH="913963" progId="">
                  <p:embed/>
                  <p:pic>
                    <p:nvPicPr>
                      <p:cNvPr id="11" name="Object 3">
                        <a:extLst>
                          <a:ext uri="{FF2B5EF4-FFF2-40B4-BE49-F238E27FC236}">
                            <a16:creationId xmlns:a16="http://schemas.microsoft.com/office/drawing/2014/main" id="{32C1CFD9-1257-4474-BFAA-4E78EC87D0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 name="Rectangle 4">
            <a:extLst>
              <a:ext uri="{FF2B5EF4-FFF2-40B4-BE49-F238E27FC236}">
                <a16:creationId xmlns:a16="http://schemas.microsoft.com/office/drawing/2014/main" id="{3B05218C-20CB-47BB-8450-E71CC9B32DAE}"/>
              </a:ext>
            </a:extLst>
          </p:cNvPr>
          <p:cNvSpPr>
            <a:spLocks noChangeArrowheads="1"/>
          </p:cNvSpPr>
          <p:nvPr/>
        </p:nvSpPr>
        <p:spPr bwMode="gray">
          <a:xfrm>
            <a:off x="0" y="6538915"/>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altLang="en-US" sz="1350" b="1" i="0" u="none" strike="noStrike" kern="1200" cap="none" spc="0" normalizeH="0" baseline="0" noProof="0">
              <a:ln>
                <a:noFill/>
              </a:ln>
              <a:solidFill>
                <a:srgbClr val="2B166E"/>
              </a:solidFill>
              <a:effectLst/>
              <a:uLnTx/>
              <a:uFillTx/>
              <a:latin typeface="Verdana Ref"/>
              <a:ea typeface="+mn-ea"/>
              <a:cs typeface="Arial" panose="020B0604020202020204" pitchFamily="34" charset="0"/>
            </a:endParaRPr>
          </a:p>
        </p:txBody>
      </p:sp>
      <p:sp>
        <p:nvSpPr>
          <p:cNvPr id="13" name="Rectangle 5">
            <a:extLst>
              <a:ext uri="{FF2B5EF4-FFF2-40B4-BE49-F238E27FC236}">
                <a16:creationId xmlns:a16="http://schemas.microsoft.com/office/drawing/2014/main" id="{9E82C3F4-39AD-4A88-95AA-4B598A3D57CA}"/>
              </a:ext>
            </a:extLst>
          </p:cNvPr>
          <p:cNvSpPr>
            <a:spLocks noChangeArrowheads="1"/>
          </p:cNvSpPr>
          <p:nvPr/>
        </p:nvSpPr>
        <p:spPr bwMode="gray">
          <a:xfrm>
            <a:off x="0" y="838202"/>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pic>
        <p:nvPicPr>
          <p:cNvPr id="14" name="Picture 11" descr="logo">
            <a:extLst>
              <a:ext uri="{FF2B5EF4-FFF2-40B4-BE49-F238E27FC236}">
                <a16:creationId xmlns:a16="http://schemas.microsoft.com/office/drawing/2014/main" id="{1E231A84-C4EE-47C7-BF4E-ACBCBDE762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219200"/>
            <a:ext cx="4038600" cy="51816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72000" y="1219200"/>
            <a:ext cx="4038600" cy="51816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Rectangle 7">
            <a:extLst>
              <a:ext uri="{FF2B5EF4-FFF2-40B4-BE49-F238E27FC236}">
                <a16:creationId xmlns:a16="http://schemas.microsoft.com/office/drawing/2014/main" id="{9D1F586C-D2E3-4012-9A24-CC0710533549}"/>
              </a:ext>
            </a:extLst>
          </p:cNvPr>
          <p:cNvSpPr>
            <a:spLocks noGrp="1" noChangeArrowheads="1"/>
          </p:cNvSpPr>
          <p:nvPr>
            <p:ph type="dt" sz="half" idx="10"/>
          </p:nvPr>
        </p:nvSpPr>
        <p:spPr/>
        <p:txBody>
          <a:bodyPr/>
          <a:lstStyle>
            <a:lvl1pPr>
              <a:defRPr/>
            </a:lvl1pPr>
          </a:lstStyle>
          <a:p>
            <a:pPr defTabSz="685800">
              <a:defRPr/>
            </a:pPr>
            <a:r>
              <a:rPr lang="en-US">
                <a:solidFill>
                  <a:srgbClr val="FFFFFF"/>
                </a:solidFill>
              </a:rPr>
              <a:t>Phòng Kê khai &amp;KTT </a:t>
            </a:r>
          </a:p>
        </p:txBody>
      </p:sp>
      <p:sp>
        <p:nvSpPr>
          <p:cNvPr id="16" name="Rectangle 8">
            <a:extLst>
              <a:ext uri="{FF2B5EF4-FFF2-40B4-BE49-F238E27FC236}">
                <a16:creationId xmlns:a16="http://schemas.microsoft.com/office/drawing/2014/main" id="{FD18530D-CCA3-4CDC-B5FF-F701EDBF0CB5}"/>
              </a:ext>
            </a:extLst>
          </p:cNvPr>
          <p:cNvSpPr>
            <a:spLocks noGrp="1" noChangeArrowheads="1"/>
          </p:cNvSpPr>
          <p:nvPr>
            <p:ph type="ftr" sz="quarter" idx="11"/>
          </p:nvPr>
        </p:nvSpPr>
        <p:spPr/>
        <p:txBody>
          <a:bodyPr/>
          <a:lstStyle>
            <a:lvl1pPr>
              <a:defRPr/>
            </a:lvl1pPr>
          </a:lstStyle>
          <a:p>
            <a:pPr defTabSz="685800">
              <a:defRPr/>
            </a:pPr>
            <a:endParaRPr lang="en-US">
              <a:solidFill>
                <a:srgbClr val="FFFFFF"/>
              </a:solidFill>
            </a:endParaRPr>
          </a:p>
        </p:txBody>
      </p:sp>
      <p:sp>
        <p:nvSpPr>
          <p:cNvPr id="17" name="Rectangle 9">
            <a:extLst>
              <a:ext uri="{FF2B5EF4-FFF2-40B4-BE49-F238E27FC236}">
                <a16:creationId xmlns:a16="http://schemas.microsoft.com/office/drawing/2014/main" id="{ADD41E4C-B79A-4BB6-B05D-88967DFD8208}"/>
              </a:ext>
            </a:extLst>
          </p:cNvPr>
          <p:cNvSpPr>
            <a:spLocks noGrp="1" noChangeArrowheads="1"/>
          </p:cNvSpPr>
          <p:nvPr>
            <p:ph type="sldNum" sz="quarter" idx="12"/>
          </p:nvPr>
        </p:nvSpPr>
        <p:spPr/>
        <p:txBody>
          <a:bodyPr/>
          <a:lstStyle>
            <a:lvl1pPr>
              <a:defRPr/>
            </a:lvl1pPr>
          </a:lstStyle>
          <a:p>
            <a:pPr defTabSz="685800"/>
            <a:fld id="{2FF4F84E-AD17-4D74-8253-05AC265636EA}" type="slidenum">
              <a:rPr lang="en-US" altLang="en-US" smtClean="0">
                <a:solidFill>
                  <a:srgbClr val="FFFFFF"/>
                </a:solidFill>
              </a:rPr>
              <a:pPr defTabSz="685800"/>
              <a:t>‹#›</a:t>
            </a:fld>
            <a:endParaRPr lang="en-US" altLang="en-US">
              <a:solidFill>
                <a:srgbClr val="FFFFFF"/>
              </a:solidFill>
            </a:endParaRPr>
          </a:p>
        </p:txBody>
      </p:sp>
    </p:spTree>
    <p:extLst>
      <p:ext uri="{BB962C8B-B14F-4D97-AF65-F5344CB8AC3E}">
        <p14:creationId xmlns:p14="http://schemas.microsoft.com/office/powerpoint/2010/main" val="439711406"/>
      </p:ext>
    </p:extLst>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Freeform 2">
            <a:extLst>
              <a:ext uri="{FF2B5EF4-FFF2-40B4-BE49-F238E27FC236}">
                <a16:creationId xmlns:a16="http://schemas.microsoft.com/office/drawing/2014/main" id="{DB91E427-90A0-4C86-A7A1-9928C3BA9284}"/>
              </a:ext>
            </a:extLst>
          </p:cNvPr>
          <p:cNvSpPr>
            <a:spLocks/>
          </p:cNvSpPr>
          <p:nvPr/>
        </p:nvSpPr>
        <p:spPr bwMode="gray">
          <a:xfrm>
            <a:off x="0" y="5445127"/>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graphicFrame>
        <p:nvGraphicFramePr>
          <p:cNvPr id="8" name="Object 3">
            <a:extLst>
              <a:ext uri="{FF2B5EF4-FFF2-40B4-BE49-F238E27FC236}">
                <a16:creationId xmlns:a16="http://schemas.microsoft.com/office/drawing/2014/main" id="{7A8CE283-34C7-4F3A-B331-F581DF1608D9}"/>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21060" name="Image" r:id="rId3" imgW="7390476" imgH="913963" progId="">
                  <p:embed/>
                </p:oleObj>
              </mc:Choice>
              <mc:Fallback>
                <p:oleObj name="Image" r:id="rId3" imgW="7390476" imgH="913963" progId="">
                  <p:embed/>
                  <p:pic>
                    <p:nvPicPr>
                      <p:cNvPr id="8" name="Object 3">
                        <a:extLst>
                          <a:ext uri="{FF2B5EF4-FFF2-40B4-BE49-F238E27FC236}">
                            <a16:creationId xmlns:a16="http://schemas.microsoft.com/office/drawing/2014/main" id="{7A8CE283-34C7-4F3A-B331-F581DF1608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rgbClr val="48BDEC"/>
                            </a:solidFill>
                          </a14:hiddenFill>
                        </a:ext>
                        <a:ext uri="{91240B29-F687-4F45-9708-019B960494DF}">
                          <a14:hiddenLine xmlns:a14="http://schemas.microsoft.com/office/drawing/2010/main" w="9525">
                            <a:solidFill>
                              <a:srgbClr val="2B166E"/>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pic>
                </p:oleObj>
              </mc:Fallback>
            </mc:AlternateContent>
          </a:graphicData>
        </a:graphic>
      </p:graphicFrame>
      <p:sp>
        <p:nvSpPr>
          <p:cNvPr id="9" name="Rectangle 4">
            <a:extLst>
              <a:ext uri="{FF2B5EF4-FFF2-40B4-BE49-F238E27FC236}">
                <a16:creationId xmlns:a16="http://schemas.microsoft.com/office/drawing/2014/main" id="{75F51915-8C9E-47A6-BE34-5AD6D7CC9BCB}"/>
              </a:ext>
            </a:extLst>
          </p:cNvPr>
          <p:cNvSpPr>
            <a:spLocks noChangeArrowheads="1"/>
          </p:cNvSpPr>
          <p:nvPr/>
        </p:nvSpPr>
        <p:spPr bwMode="gray">
          <a:xfrm>
            <a:off x="0" y="6538915"/>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altLang="en-US" sz="1350" b="1" i="0" u="none" strike="noStrike" kern="1200" cap="none" spc="0" normalizeH="0" baseline="0" noProof="0">
              <a:ln>
                <a:noFill/>
              </a:ln>
              <a:solidFill>
                <a:srgbClr val="2B166E"/>
              </a:solidFill>
              <a:effectLst/>
              <a:uLnTx/>
              <a:uFillTx/>
              <a:latin typeface="Verdana Ref"/>
              <a:ea typeface="+mn-ea"/>
              <a:cs typeface="Arial" panose="020B0604020202020204" pitchFamily="34" charset="0"/>
            </a:endParaRPr>
          </a:p>
        </p:txBody>
      </p:sp>
      <p:sp>
        <p:nvSpPr>
          <p:cNvPr id="10" name="Rectangle 5">
            <a:extLst>
              <a:ext uri="{FF2B5EF4-FFF2-40B4-BE49-F238E27FC236}">
                <a16:creationId xmlns:a16="http://schemas.microsoft.com/office/drawing/2014/main" id="{E299F919-CB3D-445B-84A3-7102CF216D4D}"/>
              </a:ext>
            </a:extLst>
          </p:cNvPr>
          <p:cNvSpPr>
            <a:spLocks noChangeArrowheads="1"/>
          </p:cNvSpPr>
          <p:nvPr/>
        </p:nvSpPr>
        <p:spPr bwMode="gray">
          <a:xfrm>
            <a:off x="0" y="838202"/>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pic>
        <p:nvPicPr>
          <p:cNvPr id="11" name="Picture 11" descr="logo">
            <a:extLst>
              <a:ext uri="{FF2B5EF4-FFF2-40B4-BE49-F238E27FC236}">
                <a16:creationId xmlns:a16="http://schemas.microsoft.com/office/drawing/2014/main" id="{22F66B78-D316-430C-BB80-A53C86C8E41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Freeform 2">
            <a:extLst>
              <a:ext uri="{FF2B5EF4-FFF2-40B4-BE49-F238E27FC236}">
                <a16:creationId xmlns:a16="http://schemas.microsoft.com/office/drawing/2014/main" id="{9FDCCCB5-7CC4-4FC3-A3E0-01C3DD621256}"/>
              </a:ext>
            </a:extLst>
          </p:cNvPr>
          <p:cNvSpPr>
            <a:spLocks/>
          </p:cNvSpPr>
          <p:nvPr/>
        </p:nvSpPr>
        <p:spPr bwMode="gray">
          <a:xfrm>
            <a:off x="0" y="5445127"/>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graphicFrame>
        <p:nvGraphicFramePr>
          <p:cNvPr id="13" name="Object 3">
            <a:extLst>
              <a:ext uri="{FF2B5EF4-FFF2-40B4-BE49-F238E27FC236}">
                <a16:creationId xmlns:a16="http://schemas.microsoft.com/office/drawing/2014/main" id="{63AD8CAC-4839-4C7B-A445-9251EDA95182}"/>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21061" name="Image" r:id="rId6" imgW="7390476" imgH="913963" progId="">
                  <p:embed/>
                </p:oleObj>
              </mc:Choice>
              <mc:Fallback>
                <p:oleObj name="Image" r:id="rId6" imgW="7390476" imgH="913963" progId="">
                  <p:embed/>
                  <p:pic>
                    <p:nvPicPr>
                      <p:cNvPr id="13" name="Object 3">
                        <a:extLst>
                          <a:ext uri="{FF2B5EF4-FFF2-40B4-BE49-F238E27FC236}">
                            <a16:creationId xmlns:a16="http://schemas.microsoft.com/office/drawing/2014/main" id="{63AD8CAC-4839-4C7B-A445-9251EDA951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 name="Rectangle 4">
            <a:extLst>
              <a:ext uri="{FF2B5EF4-FFF2-40B4-BE49-F238E27FC236}">
                <a16:creationId xmlns:a16="http://schemas.microsoft.com/office/drawing/2014/main" id="{7FD5D2D0-900E-471E-A017-F896BDED2AC1}"/>
              </a:ext>
            </a:extLst>
          </p:cNvPr>
          <p:cNvSpPr>
            <a:spLocks noChangeArrowheads="1"/>
          </p:cNvSpPr>
          <p:nvPr/>
        </p:nvSpPr>
        <p:spPr bwMode="gray">
          <a:xfrm>
            <a:off x="0" y="6538915"/>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altLang="en-US" sz="1350" b="1" i="0" u="none" strike="noStrike" kern="1200" cap="none" spc="0" normalizeH="0" baseline="0" noProof="0">
              <a:ln>
                <a:noFill/>
              </a:ln>
              <a:solidFill>
                <a:srgbClr val="2B166E"/>
              </a:solidFill>
              <a:effectLst/>
              <a:uLnTx/>
              <a:uFillTx/>
              <a:latin typeface="Verdana Ref"/>
              <a:ea typeface="+mn-ea"/>
              <a:cs typeface="Arial" panose="020B0604020202020204" pitchFamily="34" charset="0"/>
            </a:endParaRPr>
          </a:p>
        </p:txBody>
      </p:sp>
      <p:sp>
        <p:nvSpPr>
          <p:cNvPr id="15" name="Rectangle 5">
            <a:extLst>
              <a:ext uri="{FF2B5EF4-FFF2-40B4-BE49-F238E27FC236}">
                <a16:creationId xmlns:a16="http://schemas.microsoft.com/office/drawing/2014/main" id="{5CDDF989-8234-4AB6-9AA0-C41B74DBCA3F}"/>
              </a:ext>
            </a:extLst>
          </p:cNvPr>
          <p:cNvSpPr>
            <a:spLocks noChangeArrowheads="1"/>
          </p:cNvSpPr>
          <p:nvPr/>
        </p:nvSpPr>
        <p:spPr bwMode="gray">
          <a:xfrm>
            <a:off x="0" y="838202"/>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pic>
        <p:nvPicPr>
          <p:cNvPr id="16" name="Picture 11" descr="logo">
            <a:extLst>
              <a:ext uri="{FF2B5EF4-FFF2-40B4-BE49-F238E27FC236}">
                <a16:creationId xmlns:a16="http://schemas.microsoft.com/office/drawing/2014/main" id="{7E6C64D2-6364-4DD7-ABB8-6102728E04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Rectangle 7">
            <a:extLst>
              <a:ext uri="{FF2B5EF4-FFF2-40B4-BE49-F238E27FC236}">
                <a16:creationId xmlns:a16="http://schemas.microsoft.com/office/drawing/2014/main" id="{290F1DEC-0444-4584-B7A2-2B4F4BF2DE7E}"/>
              </a:ext>
            </a:extLst>
          </p:cNvPr>
          <p:cNvSpPr>
            <a:spLocks noGrp="1" noChangeArrowheads="1"/>
          </p:cNvSpPr>
          <p:nvPr>
            <p:ph type="dt" sz="half" idx="10"/>
          </p:nvPr>
        </p:nvSpPr>
        <p:spPr/>
        <p:txBody>
          <a:bodyPr/>
          <a:lstStyle>
            <a:lvl1pPr>
              <a:defRPr/>
            </a:lvl1pPr>
          </a:lstStyle>
          <a:p>
            <a:pPr defTabSz="685800">
              <a:defRPr/>
            </a:pPr>
            <a:r>
              <a:rPr lang="en-US">
                <a:solidFill>
                  <a:srgbClr val="FFFFFF"/>
                </a:solidFill>
              </a:rPr>
              <a:t>Phòng Kê khai &amp;KTT </a:t>
            </a:r>
          </a:p>
        </p:txBody>
      </p:sp>
      <p:sp>
        <p:nvSpPr>
          <p:cNvPr id="18" name="Rectangle 8">
            <a:extLst>
              <a:ext uri="{FF2B5EF4-FFF2-40B4-BE49-F238E27FC236}">
                <a16:creationId xmlns:a16="http://schemas.microsoft.com/office/drawing/2014/main" id="{D59BA986-449B-49D5-BA73-49C94565F5C5}"/>
              </a:ext>
            </a:extLst>
          </p:cNvPr>
          <p:cNvSpPr>
            <a:spLocks noGrp="1" noChangeArrowheads="1"/>
          </p:cNvSpPr>
          <p:nvPr>
            <p:ph type="ftr" sz="quarter" idx="11"/>
          </p:nvPr>
        </p:nvSpPr>
        <p:spPr/>
        <p:txBody>
          <a:bodyPr/>
          <a:lstStyle>
            <a:lvl1pPr>
              <a:defRPr/>
            </a:lvl1pPr>
          </a:lstStyle>
          <a:p>
            <a:pPr defTabSz="685800">
              <a:defRPr/>
            </a:pPr>
            <a:endParaRPr lang="en-US">
              <a:solidFill>
                <a:srgbClr val="FFFFFF"/>
              </a:solidFill>
            </a:endParaRPr>
          </a:p>
        </p:txBody>
      </p:sp>
      <p:sp>
        <p:nvSpPr>
          <p:cNvPr id="19" name="Rectangle 9">
            <a:extLst>
              <a:ext uri="{FF2B5EF4-FFF2-40B4-BE49-F238E27FC236}">
                <a16:creationId xmlns:a16="http://schemas.microsoft.com/office/drawing/2014/main" id="{3A5DAE2C-6975-4CC7-AD9B-84AEC0400435}"/>
              </a:ext>
            </a:extLst>
          </p:cNvPr>
          <p:cNvSpPr>
            <a:spLocks noGrp="1" noChangeArrowheads="1"/>
          </p:cNvSpPr>
          <p:nvPr>
            <p:ph type="sldNum" sz="quarter" idx="12"/>
          </p:nvPr>
        </p:nvSpPr>
        <p:spPr/>
        <p:txBody>
          <a:bodyPr/>
          <a:lstStyle>
            <a:lvl1pPr>
              <a:defRPr/>
            </a:lvl1pPr>
          </a:lstStyle>
          <a:p>
            <a:pPr defTabSz="685800"/>
            <a:fld id="{98718D24-7554-427D-B5A3-9D9A9721DAF3}" type="slidenum">
              <a:rPr lang="en-US" altLang="en-US" smtClean="0">
                <a:solidFill>
                  <a:srgbClr val="FFFFFF"/>
                </a:solidFill>
              </a:rPr>
              <a:pPr defTabSz="685800"/>
              <a:t>‹#›</a:t>
            </a:fld>
            <a:endParaRPr lang="en-US" altLang="en-US">
              <a:solidFill>
                <a:srgbClr val="FFFFFF"/>
              </a:solidFill>
            </a:endParaRPr>
          </a:p>
        </p:txBody>
      </p:sp>
    </p:spTree>
    <p:extLst>
      <p:ext uri="{BB962C8B-B14F-4D97-AF65-F5344CB8AC3E}">
        <p14:creationId xmlns:p14="http://schemas.microsoft.com/office/powerpoint/2010/main" val="68519171"/>
      </p:ext>
    </p:extLst>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3" name="Freeform 11">
            <a:extLst>
              <a:ext uri="{FF2B5EF4-FFF2-40B4-BE49-F238E27FC236}">
                <a16:creationId xmlns:a16="http://schemas.microsoft.com/office/drawing/2014/main" id="{F7492C55-6522-46FA-81B7-843A86D83FC4}"/>
              </a:ext>
            </a:extLst>
          </p:cNvPr>
          <p:cNvSpPr>
            <a:spLocks/>
          </p:cNvSpPr>
          <p:nvPr/>
        </p:nvSpPr>
        <p:spPr bwMode="gray">
          <a:xfrm>
            <a:off x="0" y="5445127"/>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graphicFrame>
        <p:nvGraphicFramePr>
          <p:cNvPr id="4" name="Object 12">
            <a:extLst>
              <a:ext uri="{FF2B5EF4-FFF2-40B4-BE49-F238E27FC236}">
                <a16:creationId xmlns:a16="http://schemas.microsoft.com/office/drawing/2014/main" id="{E9BF7AAA-20F8-4309-AEBB-F4240C4B9B68}"/>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22084" name="Image" r:id="rId3" imgW="7390476" imgH="913963" progId="">
                  <p:embed/>
                </p:oleObj>
              </mc:Choice>
              <mc:Fallback>
                <p:oleObj name="Image" r:id="rId3" imgW="7390476" imgH="913963" progId="">
                  <p:embed/>
                  <p:pic>
                    <p:nvPicPr>
                      <p:cNvPr id="4" name="Object 12">
                        <a:extLst>
                          <a:ext uri="{FF2B5EF4-FFF2-40B4-BE49-F238E27FC236}">
                            <a16:creationId xmlns:a16="http://schemas.microsoft.com/office/drawing/2014/main" id="{E9BF7AAA-20F8-4309-AEBB-F4240C4B9B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rgbClr val="48BDEC"/>
                            </a:solidFill>
                          </a14:hiddenFill>
                        </a:ext>
                        <a:ext uri="{91240B29-F687-4F45-9708-019B960494DF}">
                          <a14:hiddenLine xmlns:a14="http://schemas.microsoft.com/office/drawing/2010/main" w="9525">
                            <a:solidFill>
                              <a:srgbClr val="2B166E"/>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pic>
                </p:oleObj>
              </mc:Fallback>
            </mc:AlternateContent>
          </a:graphicData>
        </a:graphic>
      </p:graphicFrame>
      <p:sp>
        <p:nvSpPr>
          <p:cNvPr id="5" name="Rectangle 13">
            <a:extLst>
              <a:ext uri="{FF2B5EF4-FFF2-40B4-BE49-F238E27FC236}">
                <a16:creationId xmlns:a16="http://schemas.microsoft.com/office/drawing/2014/main" id="{5154051F-C971-41E1-9B9E-999DAABF0FF6}"/>
              </a:ext>
            </a:extLst>
          </p:cNvPr>
          <p:cNvSpPr>
            <a:spLocks noChangeArrowheads="1"/>
          </p:cNvSpPr>
          <p:nvPr/>
        </p:nvSpPr>
        <p:spPr bwMode="gray">
          <a:xfrm>
            <a:off x="0" y="6538915"/>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altLang="en-US" sz="1350" b="1" i="0" u="none" strike="noStrike" kern="1200" cap="none" spc="0" normalizeH="0" baseline="0" noProof="0">
              <a:ln>
                <a:noFill/>
              </a:ln>
              <a:solidFill>
                <a:srgbClr val="2B166E"/>
              </a:solidFill>
              <a:effectLst/>
              <a:uLnTx/>
              <a:uFillTx/>
              <a:latin typeface="Verdana Ref"/>
              <a:ea typeface="+mn-ea"/>
              <a:cs typeface="Arial" panose="020B0604020202020204" pitchFamily="34" charset="0"/>
            </a:endParaRPr>
          </a:p>
        </p:txBody>
      </p:sp>
      <p:sp>
        <p:nvSpPr>
          <p:cNvPr id="6" name="Rectangle 5">
            <a:extLst>
              <a:ext uri="{FF2B5EF4-FFF2-40B4-BE49-F238E27FC236}">
                <a16:creationId xmlns:a16="http://schemas.microsoft.com/office/drawing/2014/main" id="{DFDD7AF0-65AC-49E1-899D-BDC8DD884421}"/>
              </a:ext>
            </a:extLst>
          </p:cNvPr>
          <p:cNvSpPr>
            <a:spLocks noChangeArrowheads="1"/>
          </p:cNvSpPr>
          <p:nvPr/>
        </p:nvSpPr>
        <p:spPr bwMode="gray">
          <a:xfrm>
            <a:off x="0" y="838202"/>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pic>
        <p:nvPicPr>
          <p:cNvPr id="7" name="Picture 11" descr="logo">
            <a:extLst>
              <a:ext uri="{FF2B5EF4-FFF2-40B4-BE49-F238E27FC236}">
                <a16:creationId xmlns:a16="http://schemas.microsoft.com/office/drawing/2014/main" id="{DE5EED5D-FCC3-474D-8DCC-D2B2590E9A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6">
            <a:extLst>
              <a:ext uri="{FF2B5EF4-FFF2-40B4-BE49-F238E27FC236}">
                <a16:creationId xmlns:a16="http://schemas.microsoft.com/office/drawing/2014/main" id="{BF1A9D8E-C6E8-44FC-BEA8-232D8D5311A1}"/>
              </a:ext>
            </a:extLst>
          </p:cNvPr>
          <p:cNvSpPr>
            <a:spLocks/>
          </p:cNvSpPr>
          <p:nvPr/>
        </p:nvSpPr>
        <p:spPr bwMode="gray">
          <a:xfrm>
            <a:off x="0" y="5445127"/>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graphicFrame>
        <p:nvGraphicFramePr>
          <p:cNvPr id="9" name="Object 3">
            <a:extLst>
              <a:ext uri="{FF2B5EF4-FFF2-40B4-BE49-F238E27FC236}">
                <a16:creationId xmlns:a16="http://schemas.microsoft.com/office/drawing/2014/main" id="{F4533FC3-142B-43BB-B840-451739967AE6}"/>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22085" name="Image" r:id="rId6" imgW="7390476" imgH="913963" progId="">
                  <p:embed/>
                </p:oleObj>
              </mc:Choice>
              <mc:Fallback>
                <p:oleObj name="Image" r:id="rId6" imgW="7390476" imgH="913963" progId="">
                  <p:embed/>
                  <p:pic>
                    <p:nvPicPr>
                      <p:cNvPr id="9" name="Object 3">
                        <a:extLst>
                          <a:ext uri="{FF2B5EF4-FFF2-40B4-BE49-F238E27FC236}">
                            <a16:creationId xmlns:a16="http://schemas.microsoft.com/office/drawing/2014/main" id="{F4533FC3-142B-43BB-B840-451739967A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Rectangle 18">
            <a:extLst>
              <a:ext uri="{FF2B5EF4-FFF2-40B4-BE49-F238E27FC236}">
                <a16:creationId xmlns:a16="http://schemas.microsoft.com/office/drawing/2014/main" id="{98496FB0-ED01-493B-AEFE-D39AACB2F0E4}"/>
              </a:ext>
            </a:extLst>
          </p:cNvPr>
          <p:cNvSpPr>
            <a:spLocks noChangeArrowheads="1"/>
          </p:cNvSpPr>
          <p:nvPr/>
        </p:nvSpPr>
        <p:spPr bwMode="gray">
          <a:xfrm>
            <a:off x="0" y="6538915"/>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altLang="en-US" sz="1350" b="1" i="0" u="none" strike="noStrike" kern="1200" cap="none" spc="0" normalizeH="0" baseline="0" noProof="0">
              <a:ln>
                <a:noFill/>
              </a:ln>
              <a:solidFill>
                <a:srgbClr val="2B166E"/>
              </a:solidFill>
              <a:effectLst/>
              <a:uLnTx/>
              <a:uFillTx/>
              <a:latin typeface="Verdana Ref"/>
              <a:ea typeface="+mn-ea"/>
              <a:cs typeface="Arial" panose="020B0604020202020204" pitchFamily="34" charset="0"/>
            </a:endParaRPr>
          </a:p>
        </p:txBody>
      </p:sp>
      <p:sp>
        <p:nvSpPr>
          <p:cNvPr id="11" name="Rectangle 10">
            <a:extLst>
              <a:ext uri="{FF2B5EF4-FFF2-40B4-BE49-F238E27FC236}">
                <a16:creationId xmlns:a16="http://schemas.microsoft.com/office/drawing/2014/main" id="{DE1721A0-8230-4193-A826-627503B6E1E2}"/>
              </a:ext>
            </a:extLst>
          </p:cNvPr>
          <p:cNvSpPr>
            <a:spLocks noChangeArrowheads="1"/>
          </p:cNvSpPr>
          <p:nvPr/>
        </p:nvSpPr>
        <p:spPr bwMode="gray">
          <a:xfrm>
            <a:off x="0" y="838202"/>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pic>
        <p:nvPicPr>
          <p:cNvPr id="12" name="Picture 20" descr="logo">
            <a:extLst>
              <a:ext uri="{FF2B5EF4-FFF2-40B4-BE49-F238E27FC236}">
                <a16:creationId xmlns:a16="http://schemas.microsoft.com/office/drawing/2014/main" id="{52600928-8888-475F-9061-81CD3B9E1F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13" name="Date Placeholder 12">
            <a:extLst>
              <a:ext uri="{FF2B5EF4-FFF2-40B4-BE49-F238E27FC236}">
                <a16:creationId xmlns:a16="http://schemas.microsoft.com/office/drawing/2014/main" id="{F20EC9D1-44E5-45AC-80B1-7ED2FB9AA057}"/>
              </a:ext>
            </a:extLst>
          </p:cNvPr>
          <p:cNvSpPr>
            <a:spLocks noGrp="1" noChangeArrowheads="1"/>
          </p:cNvSpPr>
          <p:nvPr>
            <p:ph type="dt" sz="half" idx="10"/>
          </p:nvPr>
        </p:nvSpPr>
        <p:spPr/>
        <p:txBody>
          <a:bodyPr/>
          <a:lstStyle>
            <a:lvl1pPr>
              <a:defRPr/>
            </a:lvl1pPr>
          </a:lstStyle>
          <a:p>
            <a:pPr defTabSz="685800">
              <a:defRPr/>
            </a:pPr>
            <a:r>
              <a:rPr lang="en-US">
                <a:solidFill>
                  <a:srgbClr val="FFFFFF"/>
                </a:solidFill>
              </a:rPr>
              <a:t>Phòng Kê khai &amp;KTT </a:t>
            </a:r>
          </a:p>
        </p:txBody>
      </p:sp>
      <p:sp>
        <p:nvSpPr>
          <p:cNvPr id="14" name="Footer Placeholder 13">
            <a:extLst>
              <a:ext uri="{FF2B5EF4-FFF2-40B4-BE49-F238E27FC236}">
                <a16:creationId xmlns:a16="http://schemas.microsoft.com/office/drawing/2014/main" id="{44A50C65-1F09-4236-9167-4E33185838BE}"/>
              </a:ext>
            </a:extLst>
          </p:cNvPr>
          <p:cNvSpPr>
            <a:spLocks noGrp="1" noChangeArrowheads="1"/>
          </p:cNvSpPr>
          <p:nvPr>
            <p:ph type="ftr" sz="quarter" idx="11"/>
          </p:nvPr>
        </p:nvSpPr>
        <p:spPr/>
        <p:txBody>
          <a:bodyPr/>
          <a:lstStyle>
            <a:lvl1pPr>
              <a:defRPr/>
            </a:lvl1pPr>
          </a:lstStyle>
          <a:p>
            <a:pPr defTabSz="685800">
              <a:defRPr/>
            </a:pPr>
            <a:endParaRPr lang="en-US">
              <a:solidFill>
                <a:srgbClr val="FFFFFF"/>
              </a:solidFill>
            </a:endParaRPr>
          </a:p>
        </p:txBody>
      </p:sp>
      <p:sp>
        <p:nvSpPr>
          <p:cNvPr id="15" name="Slide Number Placeholder 14">
            <a:extLst>
              <a:ext uri="{FF2B5EF4-FFF2-40B4-BE49-F238E27FC236}">
                <a16:creationId xmlns:a16="http://schemas.microsoft.com/office/drawing/2014/main" id="{23B03D43-D4AA-4537-A002-FAE613162E11}"/>
              </a:ext>
            </a:extLst>
          </p:cNvPr>
          <p:cNvSpPr>
            <a:spLocks noGrp="1" noChangeArrowheads="1"/>
          </p:cNvSpPr>
          <p:nvPr>
            <p:ph type="sldNum" sz="quarter" idx="12"/>
          </p:nvPr>
        </p:nvSpPr>
        <p:spPr/>
        <p:txBody>
          <a:bodyPr/>
          <a:lstStyle>
            <a:lvl1pPr>
              <a:defRPr/>
            </a:lvl1pPr>
          </a:lstStyle>
          <a:p>
            <a:pPr defTabSz="685800"/>
            <a:fld id="{A9114994-AF6A-4BE5-ACB5-5756DBC2D59B}" type="slidenum">
              <a:rPr lang="en-US" altLang="en-US" smtClean="0">
                <a:solidFill>
                  <a:srgbClr val="FFFFFF"/>
                </a:solidFill>
              </a:rPr>
              <a:pPr defTabSz="685800"/>
              <a:t>‹#›</a:t>
            </a:fld>
            <a:endParaRPr lang="en-US" altLang="en-US">
              <a:solidFill>
                <a:srgbClr val="FFFFFF"/>
              </a:solidFill>
            </a:endParaRPr>
          </a:p>
        </p:txBody>
      </p:sp>
    </p:spTree>
    <p:extLst>
      <p:ext uri="{BB962C8B-B14F-4D97-AF65-F5344CB8AC3E}">
        <p14:creationId xmlns:p14="http://schemas.microsoft.com/office/powerpoint/2010/main" val="4144262780"/>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2F820FE8-1AC9-43D5-9A55-E82F13CBF7F1}"/>
              </a:ext>
            </a:extLst>
          </p:cNvPr>
          <p:cNvSpPr>
            <a:spLocks/>
          </p:cNvSpPr>
          <p:nvPr/>
        </p:nvSpPr>
        <p:spPr bwMode="gray">
          <a:xfrm>
            <a:off x="0" y="5445125"/>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algn="ctr">
              <a:lnSpc>
                <a:spcPct val="80000"/>
              </a:lnSpc>
              <a:defRPr/>
            </a:pPr>
            <a:endParaRPr lang="en-US">
              <a:latin typeface="Verdana Ref" pitchFamily="34" charset="0"/>
            </a:endParaRPr>
          </a:p>
        </p:txBody>
      </p:sp>
      <p:graphicFrame>
        <p:nvGraphicFramePr>
          <p:cNvPr id="5" name="Object 3">
            <a:extLst>
              <a:ext uri="{FF2B5EF4-FFF2-40B4-BE49-F238E27FC236}">
                <a16:creationId xmlns:a16="http://schemas.microsoft.com/office/drawing/2014/main" id="{2269A134-4EA5-42CE-AA92-825490124AB3}"/>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3702" name="Image" r:id="rId3" imgW="7390476" imgH="913963" progId="">
                  <p:embed/>
                </p:oleObj>
              </mc:Choice>
              <mc:Fallback>
                <p:oleObj name="Image" r:id="rId3" imgW="7390476" imgH="913963" progId="">
                  <p:embed/>
                  <p:pic>
                    <p:nvPicPr>
                      <p:cNvPr id="3075" name="Object 3">
                        <a:extLst>
                          <a:ext uri="{FF2B5EF4-FFF2-40B4-BE49-F238E27FC236}">
                            <a16:creationId xmlns:a16="http://schemas.microsoft.com/office/drawing/2014/main" id="{7E7A6AD4-B838-4936-8F40-FF3239D1C2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rgbClr val="48BDEC"/>
                            </a:solidFill>
                          </a14:hiddenFill>
                        </a:ext>
                        <a:ext uri="{91240B29-F687-4F45-9708-019B960494DF}">
                          <a14:hiddenLine xmlns:a14="http://schemas.microsoft.com/office/drawing/2010/main" w="9525">
                            <a:solidFill>
                              <a:srgbClr val="2B166E"/>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pic>
                </p:oleObj>
              </mc:Fallback>
            </mc:AlternateContent>
          </a:graphicData>
        </a:graphic>
      </p:graphicFrame>
      <p:sp>
        <p:nvSpPr>
          <p:cNvPr id="6" name="Rectangle 4">
            <a:extLst>
              <a:ext uri="{FF2B5EF4-FFF2-40B4-BE49-F238E27FC236}">
                <a16:creationId xmlns:a16="http://schemas.microsoft.com/office/drawing/2014/main" id="{740C2B34-17F0-486A-B84B-A0E2AE2D6234}"/>
              </a:ext>
            </a:extLst>
          </p:cNvPr>
          <p:cNvSpPr>
            <a:spLocks noChangeArrowheads="1"/>
          </p:cNvSpPr>
          <p:nvPr/>
        </p:nvSpPr>
        <p:spPr bwMode="gray">
          <a:xfrm>
            <a:off x="0" y="6538913"/>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algn="ctr">
              <a:lnSpc>
                <a:spcPct val="80000"/>
              </a:lnSpc>
            </a:pPr>
            <a:endParaRPr lang="en-US" altLang="en-US"/>
          </a:p>
        </p:txBody>
      </p:sp>
      <p:sp>
        <p:nvSpPr>
          <p:cNvPr id="7" name="Rectangle 5">
            <a:extLst>
              <a:ext uri="{FF2B5EF4-FFF2-40B4-BE49-F238E27FC236}">
                <a16:creationId xmlns:a16="http://schemas.microsoft.com/office/drawing/2014/main" id="{41AB7726-FA65-455A-9E57-6BD07304344E}"/>
              </a:ext>
            </a:extLst>
          </p:cNvPr>
          <p:cNvSpPr>
            <a:spLocks noChangeArrowheads="1"/>
          </p:cNvSpPr>
          <p:nvPr/>
        </p:nvSpPr>
        <p:spPr bwMode="gray">
          <a:xfrm>
            <a:off x="0" y="838200"/>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algn="ctr">
              <a:lnSpc>
                <a:spcPct val="80000"/>
              </a:lnSpc>
              <a:defRPr/>
            </a:pPr>
            <a:endParaRPr lang="en-US">
              <a:latin typeface="Verdana Ref" pitchFamily="34" charset="0"/>
            </a:endParaRPr>
          </a:p>
        </p:txBody>
      </p:sp>
      <p:pic>
        <p:nvPicPr>
          <p:cNvPr id="8" name="Picture 11" descr="logo">
            <a:extLst>
              <a:ext uri="{FF2B5EF4-FFF2-40B4-BE49-F238E27FC236}">
                <a16:creationId xmlns:a16="http://schemas.microsoft.com/office/drawing/2014/main" id="{0C5C831C-A1A8-47AC-B409-5DBC412806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reeform 2">
            <a:extLst>
              <a:ext uri="{FF2B5EF4-FFF2-40B4-BE49-F238E27FC236}">
                <a16:creationId xmlns:a16="http://schemas.microsoft.com/office/drawing/2014/main" id="{D97015F0-49EA-4661-94FA-CAA387E8CAF0}"/>
              </a:ext>
            </a:extLst>
          </p:cNvPr>
          <p:cNvSpPr>
            <a:spLocks/>
          </p:cNvSpPr>
          <p:nvPr/>
        </p:nvSpPr>
        <p:spPr bwMode="gray">
          <a:xfrm>
            <a:off x="0" y="5445125"/>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algn="ctr">
              <a:lnSpc>
                <a:spcPct val="80000"/>
              </a:lnSpc>
              <a:defRPr/>
            </a:pPr>
            <a:endParaRPr lang="en-US">
              <a:latin typeface="Verdana Ref" pitchFamily="34" charset="0"/>
            </a:endParaRPr>
          </a:p>
        </p:txBody>
      </p:sp>
      <p:graphicFrame>
        <p:nvGraphicFramePr>
          <p:cNvPr id="10" name="Object 3">
            <a:extLst>
              <a:ext uri="{FF2B5EF4-FFF2-40B4-BE49-F238E27FC236}">
                <a16:creationId xmlns:a16="http://schemas.microsoft.com/office/drawing/2014/main" id="{DEC6EBA4-71C3-4443-9B90-B6E377F76667}"/>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3703" name="Image" r:id="rId6" imgW="7390476" imgH="913963" progId="">
                  <p:embed/>
                </p:oleObj>
              </mc:Choice>
              <mc:Fallback>
                <p:oleObj name="Image" r:id="rId6" imgW="7390476" imgH="913963" progId="">
                  <p:embed/>
                  <p:pic>
                    <p:nvPicPr>
                      <p:cNvPr id="3080" name="Object 3">
                        <a:extLst>
                          <a:ext uri="{FF2B5EF4-FFF2-40B4-BE49-F238E27FC236}">
                            <a16:creationId xmlns:a16="http://schemas.microsoft.com/office/drawing/2014/main" id="{FA27312F-4964-4230-A655-70F44DF790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Rectangle 4">
            <a:extLst>
              <a:ext uri="{FF2B5EF4-FFF2-40B4-BE49-F238E27FC236}">
                <a16:creationId xmlns:a16="http://schemas.microsoft.com/office/drawing/2014/main" id="{2F8091DD-79E6-4379-93C4-B3A94CCF5E1C}"/>
              </a:ext>
            </a:extLst>
          </p:cNvPr>
          <p:cNvSpPr>
            <a:spLocks noChangeArrowheads="1"/>
          </p:cNvSpPr>
          <p:nvPr/>
        </p:nvSpPr>
        <p:spPr bwMode="gray">
          <a:xfrm>
            <a:off x="0" y="6538913"/>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algn="ctr">
              <a:lnSpc>
                <a:spcPct val="80000"/>
              </a:lnSpc>
            </a:pPr>
            <a:endParaRPr lang="en-US" altLang="en-US"/>
          </a:p>
        </p:txBody>
      </p:sp>
      <p:sp>
        <p:nvSpPr>
          <p:cNvPr id="12" name="Rectangle 5">
            <a:extLst>
              <a:ext uri="{FF2B5EF4-FFF2-40B4-BE49-F238E27FC236}">
                <a16:creationId xmlns:a16="http://schemas.microsoft.com/office/drawing/2014/main" id="{8EF97226-A050-40B1-8F66-30710BB455EC}"/>
              </a:ext>
            </a:extLst>
          </p:cNvPr>
          <p:cNvSpPr>
            <a:spLocks noChangeArrowheads="1"/>
          </p:cNvSpPr>
          <p:nvPr/>
        </p:nvSpPr>
        <p:spPr bwMode="gray">
          <a:xfrm>
            <a:off x="0" y="838200"/>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algn="ctr">
              <a:lnSpc>
                <a:spcPct val="80000"/>
              </a:lnSpc>
              <a:defRPr/>
            </a:pPr>
            <a:endParaRPr lang="en-US">
              <a:latin typeface="Verdana Ref" pitchFamily="34" charset="0"/>
            </a:endParaRPr>
          </a:p>
        </p:txBody>
      </p:sp>
      <p:pic>
        <p:nvPicPr>
          <p:cNvPr id="13" name="Picture 11" descr="logo">
            <a:extLst>
              <a:ext uri="{FF2B5EF4-FFF2-40B4-BE49-F238E27FC236}">
                <a16:creationId xmlns:a16="http://schemas.microsoft.com/office/drawing/2014/main" id="{A987D99D-3255-4E20-8068-2804D1FE21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Rectangle 7">
            <a:extLst>
              <a:ext uri="{FF2B5EF4-FFF2-40B4-BE49-F238E27FC236}">
                <a16:creationId xmlns:a16="http://schemas.microsoft.com/office/drawing/2014/main" id="{F84FC869-9A23-4013-A2DC-C0571BA3498E}"/>
              </a:ext>
            </a:extLst>
          </p:cNvPr>
          <p:cNvSpPr>
            <a:spLocks noGrp="1" noChangeArrowheads="1"/>
          </p:cNvSpPr>
          <p:nvPr>
            <p:ph type="dt" sz="half" idx="10"/>
          </p:nvPr>
        </p:nvSpPr>
        <p:spPr/>
        <p:txBody>
          <a:bodyPr/>
          <a:lstStyle>
            <a:lvl1pPr>
              <a:defRPr/>
            </a:lvl1pPr>
          </a:lstStyle>
          <a:p>
            <a:pPr>
              <a:defRPr/>
            </a:pPr>
            <a:r>
              <a:rPr lang="en-US"/>
              <a:t>Phòng Kê khai &amp;KTT </a:t>
            </a:r>
          </a:p>
        </p:txBody>
      </p:sp>
      <p:sp>
        <p:nvSpPr>
          <p:cNvPr id="15" name="Rectangle 8">
            <a:extLst>
              <a:ext uri="{FF2B5EF4-FFF2-40B4-BE49-F238E27FC236}">
                <a16:creationId xmlns:a16="http://schemas.microsoft.com/office/drawing/2014/main" id="{2A97673A-CA2E-4933-8A85-8954C198D2A6}"/>
              </a:ext>
            </a:extLst>
          </p:cNvPr>
          <p:cNvSpPr>
            <a:spLocks noGrp="1" noChangeArrowheads="1"/>
          </p:cNvSpPr>
          <p:nvPr>
            <p:ph type="ftr" sz="quarter" idx="11"/>
          </p:nvPr>
        </p:nvSpPr>
        <p:spPr/>
        <p:txBody>
          <a:bodyPr/>
          <a:lstStyle>
            <a:lvl1pPr>
              <a:defRPr/>
            </a:lvl1pPr>
          </a:lstStyle>
          <a:p>
            <a:pPr>
              <a:defRPr/>
            </a:pPr>
            <a:endParaRPr lang="en-US"/>
          </a:p>
        </p:txBody>
      </p:sp>
      <p:sp>
        <p:nvSpPr>
          <p:cNvPr id="16" name="Rectangle 9">
            <a:extLst>
              <a:ext uri="{FF2B5EF4-FFF2-40B4-BE49-F238E27FC236}">
                <a16:creationId xmlns:a16="http://schemas.microsoft.com/office/drawing/2014/main" id="{A4AA192A-A06D-4981-BE60-927EEAB87309}"/>
              </a:ext>
            </a:extLst>
          </p:cNvPr>
          <p:cNvSpPr>
            <a:spLocks noGrp="1" noChangeArrowheads="1"/>
          </p:cNvSpPr>
          <p:nvPr>
            <p:ph type="sldNum" sz="quarter" idx="12"/>
          </p:nvPr>
        </p:nvSpPr>
        <p:spPr/>
        <p:txBody>
          <a:bodyPr/>
          <a:lstStyle>
            <a:lvl1pPr>
              <a:defRPr/>
            </a:lvl1pPr>
          </a:lstStyle>
          <a:p>
            <a:fld id="{0A1F1EBE-613C-43FD-9E1C-84ED4945BDA2}" type="slidenum">
              <a:rPr lang="en-US" altLang="en-US"/>
              <a:pPr/>
              <a:t>‹#›</a:t>
            </a:fld>
            <a:endParaRPr lang="en-US" altLang="en-US"/>
          </a:p>
        </p:txBody>
      </p:sp>
    </p:spTree>
    <p:extLst>
      <p:ext uri="{BB962C8B-B14F-4D97-AF65-F5344CB8AC3E}">
        <p14:creationId xmlns:p14="http://schemas.microsoft.com/office/powerpoint/2010/main" val="2432101290"/>
      </p:ext>
    </p:extLst>
  </p:cSld>
  <p:clrMapOvr>
    <a:masterClrMapping/>
  </p:clrMapOvr>
  <p:transition>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7BEBA89D-28E8-4991-A4C8-7FC8EE8C9111}"/>
              </a:ext>
            </a:extLst>
          </p:cNvPr>
          <p:cNvSpPr>
            <a:spLocks/>
          </p:cNvSpPr>
          <p:nvPr/>
        </p:nvSpPr>
        <p:spPr bwMode="gray">
          <a:xfrm>
            <a:off x="0" y="5445127"/>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graphicFrame>
        <p:nvGraphicFramePr>
          <p:cNvPr id="3" name="Object 3">
            <a:extLst>
              <a:ext uri="{FF2B5EF4-FFF2-40B4-BE49-F238E27FC236}">
                <a16:creationId xmlns:a16="http://schemas.microsoft.com/office/drawing/2014/main" id="{5CC93E15-F358-4D41-BBC0-44C38182D2C8}"/>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23108" name="Image" r:id="rId3" imgW="7390476" imgH="913963" progId="">
                  <p:embed/>
                </p:oleObj>
              </mc:Choice>
              <mc:Fallback>
                <p:oleObj name="Image" r:id="rId3" imgW="7390476" imgH="913963" progId="">
                  <p:embed/>
                  <p:pic>
                    <p:nvPicPr>
                      <p:cNvPr id="3" name="Object 3">
                        <a:extLst>
                          <a:ext uri="{FF2B5EF4-FFF2-40B4-BE49-F238E27FC236}">
                            <a16:creationId xmlns:a16="http://schemas.microsoft.com/office/drawing/2014/main" id="{5CC93E15-F358-4D41-BBC0-44C38182D2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rgbClr val="48BDEC"/>
                            </a:solidFill>
                          </a14:hiddenFill>
                        </a:ext>
                        <a:ext uri="{91240B29-F687-4F45-9708-019B960494DF}">
                          <a14:hiddenLine xmlns:a14="http://schemas.microsoft.com/office/drawing/2010/main" w="9525">
                            <a:solidFill>
                              <a:srgbClr val="2B166E"/>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pic>
                </p:oleObj>
              </mc:Fallback>
            </mc:AlternateContent>
          </a:graphicData>
        </a:graphic>
      </p:graphicFrame>
      <p:sp>
        <p:nvSpPr>
          <p:cNvPr id="4" name="Rectangle 4">
            <a:extLst>
              <a:ext uri="{FF2B5EF4-FFF2-40B4-BE49-F238E27FC236}">
                <a16:creationId xmlns:a16="http://schemas.microsoft.com/office/drawing/2014/main" id="{0E4B819E-0277-417E-9DDC-469DCF9444A8}"/>
              </a:ext>
            </a:extLst>
          </p:cNvPr>
          <p:cNvSpPr>
            <a:spLocks noChangeArrowheads="1"/>
          </p:cNvSpPr>
          <p:nvPr/>
        </p:nvSpPr>
        <p:spPr bwMode="gray">
          <a:xfrm>
            <a:off x="0" y="6538915"/>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altLang="en-US" sz="1350" b="1" i="0" u="none" strike="noStrike" kern="1200" cap="none" spc="0" normalizeH="0" baseline="0" noProof="0">
              <a:ln>
                <a:noFill/>
              </a:ln>
              <a:solidFill>
                <a:srgbClr val="2B166E"/>
              </a:solidFill>
              <a:effectLst/>
              <a:uLnTx/>
              <a:uFillTx/>
              <a:latin typeface="Verdana Ref"/>
              <a:ea typeface="+mn-ea"/>
              <a:cs typeface="Arial" panose="020B0604020202020204" pitchFamily="34" charset="0"/>
            </a:endParaRPr>
          </a:p>
        </p:txBody>
      </p:sp>
      <p:sp>
        <p:nvSpPr>
          <p:cNvPr id="5" name="Rectangle 5">
            <a:extLst>
              <a:ext uri="{FF2B5EF4-FFF2-40B4-BE49-F238E27FC236}">
                <a16:creationId xmlns:a16="http://schemas.microsoft.com/office/drawing/2014/main" id="{EBB84D02-0E96-40E4-AE1B-E10C3D5BEDFF}"/>
              </a:ext>
            </a:extLst>
          </p:cNvPr>
          <p:cNvSpPr>
            <a:spLocks noChangeArrowheads="1"/>
          </p:cNvSpPr>
          <p:nvPr/>
        </p:nvSpPr>
        <p:spPr bwMode="gray">
          <a:xfrm>
            <a:off x="0" y="838202"/>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pic>
        <p:nvPicPr>
          <p:cNvPr id="6" name="Picture 11" descr="logo">
            <a:extLst>
              <a:ext uri="{FF2B5EF4-FFF2-40B4-BE49-F238E27FC236}">
                <a16:creationId xmlns:a16="http://schemas.microsoft.com/office/drawing/2014/main" id="{C92ADD08-8B5C-455D-9E29-2E03B527E8E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reeform 2">
            <a:extLst>
              <a:ext uri="{FF2B5EF4-FFF2-40B4-BE49-F238E27FC236}">
                <a16:creationId xmlns:a16="http://schemas.microsoft.com/office/drawing/2014/main" id="{C1A1B2AC-D4B9-4BA5-9635-3184CEE7D3CB}"/>
              </a:ext>
            </a:extLst>
          </p:cNvPr>
          <p:cNvSpPr>
            <a:spLocks/>
          </p:cNvSpPr>
          <p:nvPr/>
        </p:nvSpPr>
        <p:spPr bwMode="gray">
          <a:xfrm>
            <a:off x="0" y="5445127"/>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graphicFrame>
        <p:nvGraphicFramePr>
          <p:cNvPr id="8" name="Object 3">
            <a:extLst>
              <a:ext uri="{FF2B5EF4-FFF2-40B4-BE49-F238E27FC236}">
                <a16:creationId xmlns:a16="http://schemas.microsoft.com/office/drawing/2014/main" id="{3BD89F5A-4B1E-4976-ADF2-C87A59952A9A}"/>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23109" name="Image" r:id="rId6" imgW="7390476" imgH="913963" progId="">
                  <p:embed/>
                </p:oleObj>
              </mc:Choice>
              <mc:Fallback>
                <p:oleObj name="Image" r:id="rId6" imgW="7390476" imgH="913963" progId="">
                  <p:embed/>
                  <p:pic>
                    <p:nvPicPr>
                      <p:cNvPr id="8" name="Object 3">
                        <a:extLst>
                          <a:ext uri="{FF2B5EF4-FFF2-40B4-BE49-F238E27FC236}">
                            <a16:creationId xmlns:a16="http://schemas.microsoft.com/office/drawing/2014/main" id="{3BD89F5A-4B1E-4976-ADF2-C87A59952A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Rectangle 4">
            <a:extLst>
              <a:ext uri="{FF2B5EF4-FFF2-40B4-BE49-F238E27FC236}">
                <a16:creationId xmlns:a16="http://schemas.microsoft.com/office/drawing/2014/main" id="{17F4BC57-7F72-490E-9540-A2242CD070F7}"/>
              </a:ext>
            </a:extLst>
          </p:cNvPr>
          <p:cNvSpPr>
            <a:spLocks noChangeArrowheads="1"/>
          </p:cNvSpPr>
          <p:nvPr/>
        </p:nvSpPr>
        <p:spPr bwMode="gray">
          <a:xfrm>
            <a:off x="0" y="6538915"/>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altLang="en-US" sz="1350" b="1" i="0" u="none" strike="noStrike" kern="1200" cap="none" spc="0" normalizeH="0" baseline="0" noProof="0">
              <a:ln>
                <a:noFill/>
              </a:ln>
              <a:solidFill>
                <a:srgbClr val="2B166E"/>
              </a:solidFill>
              <a:effectLst/>
              <a:uLnTx/>
              <a:uFillTx/>
              <a:latin typeface="Verdana Ref"/>
              <a:ea typeface="+mn-ea"/>
              <a:cs typeface="Arial" panose="020B0604020202020204" pitchFamily="34" charset="0"/>
            </a:endParaRPr>
          </a:p>
        </p:txBody>
      </p:sp>
      <p:sp>
        <p:nvSpPr>
          <p:cNvPr id="10" name="Rectangle 5">
            <a:extLst>
              <a:ext uri="{FF2B5EF4-FFF2-40B4-BE49-F238E27FC236}">
                <a16:creationId xmlns:a16="http://schemas.microsoft.com/office/drawing/2014/main" id="{C0EB285E-D96B-441E-B363-7A27EE0DE83B}"/>
              </a:ext>
            </a:extLst>
          </p:cNvPr>
          <p:cNvSpPr>
            <a:spLocks noChangeArrowheads="1"/>
          </p:cNvSpPr>
          <p:nvPr/>
        </p:nvSpPr>
        <p:spPr bwMode="gray">
          <a:xfrm>
            <a:off x="0" y="838202"/>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pic>
        <p:nvPicPr>
          <p:cNvPr id="11" name="Picture 11" descr="logo">
            <a:extLst>
              <a:ext uri="{FF2B5EF4-FFF2-40B4-BE49-F238E27FC236}">
                <a16:creationId xmlns:a16="http://schemas.microsoft.com/office/drawing/2014/main" id="{B3F74524-F812-4914-864A-09D1D20EC5F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7">
            <a:extLst>
              <a:ext uri="{FF2B5EF4-FFF2-40B4-BE49-F238E27FC236}">
                <a16:creationId xmlns:a16="http://schemas.microsoft.com/office/drawing/2014/main" id="{3A4B7726-0007-437E-8E31-9DEFF6730167}"/>
              </a:ext>
            </a:extLst>
          </p:cNvPr>
          <p:cNvSpPr>
            <a:spLocks noGrp="1" noChangeArrowheads="1"/>
          </p:cNvSpPr>
          <p:nvPr>
            <p:ph type="dt" sz="half" idx="10"/>
          </p:nvPr>
        </p:nvSpPr>
        <p:spPr/>
        <p:txBody>
          <a:bodyPr/>
          <a:lstStyle>
            <a:lvl1pPr>
              <a:defRPr/>
            </a:lvl1pPr>
          </a:lstStyle>
          <a:p>
            <a:pPr defTabSz="685800">
              <a:defRPr/>
            </a:pPr>
            <a:r>
              <a:rPr lang="en-US">
                <a:solidFill>
                  <a:srgbClr val="FFFFFF"/>
                </a:solidFill>
              </a:rPr>
              <a:t>Phòng Kê khai &amp;KTT </a:t>
            </a:r>
          </a:p>
        </p:txBody>
      </p:sp>
      <p:sp>
        <p:nvSpPr>
          <p:cNvPr id="13" name="Rectangle 8">
            <a:extLst>
              <a:ext uri="{FF2B5EF4-FFF2-40B4-BE49-F238E27FC236}">
                <a16:creationId xmlns:a16="http://schemas.microsoft.com/office/drawing/2014/main" id="{5C88DD5C-6EC7-4B52-B637-27034BCB30CE}"/>
              </a:ext>
            </a:extLst>
          </p:cNvPr>
          <p:cNvSpPr>
            <a:spLocks noGrp="1" noChangeArrowheads="1"/>
          </p:cNvSpPr>
          <p:nvPr>
            <p:ph type="ftr" sz="quarter" idx="11"/>
          </p:nvPr>
        </p:nvSpPr>
        <p:spPr/>
        <p:txBody>
          <a:bodyPr/>
          <a:lstStyle>
            <a:lvl1pPr>
              <a:defRPr/>
            </a:lvl1pPr>
          </a:lstStyle>
          <a:p>
            <a:pPr defTabSz="685800">
              <a:defRPr/>
            </a:pPr>
            <a:endParaRPr lang="en-US">
              <a:solidFill>
                <a:srgbClr val="FFFFFF"/>
              </a:solidFill>
            </a:endParaRPr>
          </a:p>
        </p:txBody>
      </p:sp>
      <p:sp>
        <p:nvSpPr>
          <p:cNvPr id="14" name="Rectangle 9">
            <a:extLst>
              <a:ext uri="{FF2B5EF4-FFF2-40B4-BE49-F238E27FC236}">
                <a16:creationId xmlns:a16="http://schemas.microsoft.com/office/drawing/2014/main" id="{1EF2029D-D248-4771-9ADA-7C0D1A516AD3}"/>
              </a:ext>
            </a:extLst>
          </p:cNvPr>
          <p:cNvSpPr>
            <a:spLocks noGrp="1" noChangeArrowheads="1"/>
          </p:cNvSpPr>
          <p:nvPr>
            <p:ph type="sldNum" sz="quarter" idx="12"/>
          </p:nvPr>
        </p:nvSpPr>
        <p:spPr/>
        <p:txBody>
          <a:bodyPr/>
          <a:lstStyle>
            <a:lvl1pPr>
              <a:defRPr/>
            </a:lvl1pPr>
          </a:lstStyle>
          <a:p>
            <a:pPr defTabSz="685800"/>
            <a:fld id="{D17929E6-91EA-4E33-A059-A264D80DD496}" type="slidenum">
              <a:rPr lang="en-US" altLang="en-US" smtClean="0">
                <a:solidFill>
                  <a:srgbClr val="FFFFFF"/>
                </a:solidFill>
              </a:rPr>
              <a:pPr defTabSz="685800"/>
              <a:t>‹#›</a:t>
            </a:fld>
            <a:endParaRPr lang="en-US" altLang="en-US">
              <a:solidFill>
                <a:srgbClr val="FFFFFF"/>
              </a:solidFill>
            </a:endParaRPr>
          </a:p>
        </p:txBody>
      </p:sp>
    </p:spTree>
    <p:extLst>
      <p:ext uri="{BB962C8B-B14F-4D97-AF65-F5344CB8AC3E}">
        <p14:creationId xmlns:p14="http://schemas.microsoft.com/office/powerpoint/2010/main" val="3534879298"/>
      </p:ext>
    </p:extLst>
  </p:cSld>
  <p:clrMapOvr>
    <a:masterClrMapping/>
  </p:clrMapOvr>
  <p:transition>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Freeform 2">
            <a:extLst>
              <a:ext uri="{FF2B5EF4-FFF2-40B4-BE49-F238E27FC236}">
                <a16:creationId xmlns:a16="http://schemas.microsoft.com/office/drawing/2014/main" id="{90D437AD-D08F-41F2-BE60-D7A10735AF92}"/>
              </a:ext>
            </a:extLst>
          </p:cNvPr>
          <p:cNvSpPr>
            <a:spLocks/>
          </p:cNvSpPr>
          <p:nvPr/>
        </p:nvSpPr>
        <p:spPr bwMode="gray">
          <a:xfrm>
            <a:off x="0" y="5445127"/>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graphicFrame>
        <p:nvGraphicFramePr>
          <p:cNvPr id="6" name="Object 3">
            <a:extLst>
              <a:ext uri="{FF2B5EF4-FFF2-40B4-BE49-F238E27FC236}">
                <a16:creationId xmlns:a16="http://schemas.microsoft.com/office/drawing/2014/main" id="{6B13F43E-DC40-406F-AE0A-5BD21189335A}"/>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24132" name="Image" r:id="rId3" imgW="7390476" imgH="913963" progId="">
                  <p:embed/>
                </p:oleObj>
              </mc:Choice>
              <mc:Fallback>
                <p:oleObj name="Image" r:id="rId3" imgW="7390476" imgH="913963" progId="">
                  <p:embed/>
                  <p:pic>
                    <p:nvPicPr>
                      <p:cNvPr id="6" name="Object 3">
                        <a:extLst>
                          <a:ext uri="{FF2B5EF4-FFF2-40B4-BE49-F238E27FC236}">
                            <a16:creationId xmlns:a16="http://schemas.microsoft.com/office/drawing/2014/main" id="{6B13F43E-DC40-406F-AE0A-5BD2118933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rgbClr val="48BDEC"/>
                            </a:solidFill>
                          </a14:hiddenFill>
                        </a:ext>
                        <a:ext uri="{91240B29-F687-4F45-9708-019B960494DF}">
                          <a14:hiddenLine xmlns:a14="http://schemas.microsoft.com/office/drawing/2010/main" w="9525">
                            <a:solidFill>
                              <a:srgbClr val="2B166E"/>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pic>
                </p:oleObj>
              </mc:Fallback>
            </mc:AlternateContent>
          </a:graphicData>
        </a:graphic>
      </p:graphicFrame>
      <p:sp>
        <p:nvSpPr>
          <p:cNvPr id="7" name="Rectangle 4">
            <a:extLst>
              <a:ext uri="{FF2B5EF4-FFF2-40B4-BE49-F238E27FC236}">
                <a16:creationId xmlns:a16="http://schemas.microsoft.com/office/drawing/2014/main" id="{4AC5CA52-FA9F-4765-8EB6-EA3134D1808C}"/>
              </a:ext>
            </a:extLst>
          </p:cNvPr>
          <p:cNvSpPr>
            <a:spLocks noChangeArrowheads="1"/>
          </p:cNvSpPr>
          <p:nvPr/>
        </p:nvSpPr>
        <p:spPr bwMode="gray">
          <a:xfrm>
            <a:off x="0" y="6538915"/>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altLang="en-US" sz="1350" b="1" i="0" u="none" strike="noStrike" kern="1200" cap="none" spc="0" normalizeH="0" baseline="0" noProof="0">
              <a:ln>
                <a:noFill/>
              </a:ln>
              <a:solidFill>
                <a:srgbClr val="2B166E"/>
              </a:solidFill>
              <a:effectLst/>
              <a:uLnTx/>
              <a:uFillTx/>
              <a:latin typeface="Verdana Ref"/>
              <a:ea typeface="+mn-ea"/>
              <a:cs typeface="Arial" panose="020B0604020202020204" pitchFamily="34" charset="0"/>
            </a:endParaRPr>
          </a:p>
        </p:txBody>
      </p:sp>
      <p:sp>
        <p:nvSpPr>
          <p:cNvPr id="8" name="Rectangle 5">
            <a:extLst>
              <a:ext uri="{FF2B5EF4-FFF2-40B4-BE49-F238E27FC236}">
                <a16:creationId xmlns:a16="http://schemas.microsoft.com/office/drawing/2014/main" id="{E86B2E9E-8944-4304-B6CC-8774C108E9A1}"/>
              </a:ext>
            </a:extLst>
          </p:cNvPr>
          <p:cNvSpPr>
            <a:spLocks noChangeArrowheads="1"/>
          </p:cNvSpPr>
          <p:nvPr/>
        </p:nvSpPr>
        <p:spPr bwMode="gray">
          <a:xfrm>
            <a:off x="0" y="838202"/>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pic>
        <p:nvPicPr>
          <p:cNvPr id="9" name="Picture 11" descr="logo">
            <a:extLst>
              <a:ext uri="{FF2B5EF4-FFF2-40B4-BE49-F238E27FC236}">
                <a16:creationId xmlns:a16="http://schemas.microsoft.com/office/drawing/2014/main" id="{59DB32E0-3C4A-4202-9985-F79D4E015F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Freeform 2">
            <a:extLst>
              <a:ext uri="{FF2B5EF4-FFF2-40B4-BE49-F238E27FC236}">
                <a16:creationId xmlns:a16="http://schemas.microsoft.com/office/drawing/2014/main" id="{1ABF7A85-E771-46F1-9F9F-BAFA97385156}"/>
              </a:ext>
            </a:extLst>
          </p:cNvPr>
          <p:cNvSpPr>
            <a:spLocks/>
          </p:cNvSpPr>
          <p:nvPr/>
        </p:nvSpPr>
        <p:spPr bwMode="gray">
          <a:xfrm>
            <a:off x="0" y="5445127"/>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graphicFrame>
        <p:nvGraphicFramePr>
          <p:cNvPr id="11" name="Object 3">
            <a:extLst>
              <a:ext uri="{FF2B5EF4-FFF2-40B4-BE49-F238E27FC236}">
                <a16:creationId xmlns:a16="http://schemas.microsoft.com/office/drawing/2014/main" id="{1AE6BCA4-475C-442C-82E1-4359C7ED1A1D}"/>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24133" name="Image" r:id="rId6" imgW="7390476" imgH="913963" progId="">
                  <p:embed/>
                </p:oleObj>
              </mc:Choice>
              <mc:Fallback>
                <p:oleObj name="Image" r:id="rId6" imgW="7390476" imgH="913963" progId="">
                  <p:embed/>
                  <p:pic>
                    <p:nvPicPr>
                      <p:cNvPr id="11" name="Object 3">
                        <a:extLst>
                          <a:ext uri="{FF2B5EF4-FFF2-40B4-BE49-F238E27FC236}">
                            <a16:creationId xmlns:a16="http://schemas.microsoft.com/office/drawing/2014/main" id="{1AE6BCA4-475C-442C-82E1-4359C7ED1A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 name="Rectangle 4">
            <a:extLst>
              <a:ext uri="{FF2B5EF4-FFF2-40B4-BE49-F238E27FC236}">
                <a16:creationId xmlns:a16="http://schemas.microsoft.com/office/drawing/2014/main" id="{515AC023-00F1-4E22-A458-A891FA271C90}"/>
              </a:ext>
            </a:extLst>
          </p:cNvPr>
          <p:cNvSpPr>
            <a:spLocks noChangeArrowheads="1"/>
          </p:cNvSpPr>
          <p:nvPr/>
        </p:nvSpPr>
        <p:spPr bwMode="gray">
          <a:xfrm>
            <a:off x="0" y="6538915"/>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altLang="en-US" sz="1350" b="1" i="0" u="none" strike="noStrike" kern="1200" cap="none" spc="0" normalizeH="0" baseline="0" noProof="0">
              <a:ln>
                <a:noFill/>
              </a:ln>
              <a:solidFill>
                <a:srgbClr val="2B166E"/>
              </a:solidFill>
              <a:effectLst/>
              <a:uLnTx/>
              <a:uFillTx/>
              <a:latin typeface="Verdana Ref"/>
              <a:ea typeface="+mn-ea"/>
              <a:cs typeface="Arial" panose="020B0604020202020204" pitchFamily="34" charset="0"/>
            </a:endParaRPr>
          </a:p>
        </p:txBody>
      </p:sp>
      <p:sp>
        <p:nvSpPr>
          <p:cNvPr id="13" name="Rectangle 5">
            <a:extLst>
              <a:ext uri="{FF2B5EF4-FFF2-40B4-BE49-F238E27FC236}">
                <a16:creationId xmlns:a16="http://schemas.microsoft.com/office/drawing/2014/main" id="{A6DF2E02-7C16-4383-8A36-77D98E8D7550}"/>
              </a:ext>
            </a:extLst>
          </p:cNvPr>
          <p:cNvSpPr>
            <a:spLocks noChangeArrowheads="1"/>
          </p:cNvSpPr>
          <p:nvPr/>
        </p:nvSpPr>
        <p:spPr bwMode="gray">
          <a:xfrm>
            <a:off x="0" y="838202"/>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pic>
        <p:nvPicPr>
          <p:cNvPr id="14" name="Picture 11" descr="logo">
            <a:extLst>
              <a:ext uri="{FF2B5EF4-FFF2-40B4-BE49-F238E27FC236}">
                <a16:creationId xmlns:a16="http://schemas.microsoft.com/office/drawing/2014/main" id="{27239990-129A-471C-909E-4B0DBE64543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5" name="Rectangle 7">
            <a:extLst>
              <a:ext uri="{FF2B5EF4-FFF2-40B4-BE49-F238E27FC236}">
                <a16:creationId xmlns:a16="http://schemas.microsoft.com/office/drawing/2014/main" id="{8FA9E56F-CEC5-4BF2-9268-996F929D0968}"/>
              </a:ext>
            </a:extLst>
          </p:cNvPr>
          <p:cNvSpPr>
            <a:spLocks noGrp="1" noChangeArrowheads="1"/>
          </p:cNvSpPr>
          <p:nvPr>
            <p:ph type="dt" sz="half" idx="10"/>
          </p:nvPr>
        </p:nvSpPr>
        <p:spPr/>
        <p:txBody>
          <a:bodyPr/>
          <a:lstStyle>
            <a:lvl1pPr>
              <a:defRPr/>
            </a:lvl1pPr>
          </a:lstStyle>
          <a:p>
            <a:pPr defTabSz="685800">
              <a:defRPr/>
            </a:pPr>
            <a:r>
              <a:rPr lang="en-US">
                <a:solidFill>
                  <a:srgbClr val="FFFFFF"/>
                </a:solidFill>
              </a:rPr>
              <a:t>Phòng Kê khai &amp;KTT </a:t>
            </a:r>
          </a:p>
        </p:txBody>
      </p:sp>
      <p:sp>
        <p:nvSpPr>
          <p:cNvPr id="16" name="Rectangle 8">
            <a:extLst>
              <a:ext uri="{FF2B5EF4-FFF2-40B4-BE49-F238E27FC236}">
                <a16:creationId xmlns:a16="http://schemas.microsoft.com/office/drawing/2014/main" id="{1C9E123F-0E35-46D9-A668-90C77A354571}"/>
              </a:ext>
            </a:extLst>
          </p:cNvPr>
          <p:cNvSpPr>
            <a:spLocks noGrp="1" noChangeArrowheads="1"/>
          </p:cNvSpPr>
          <p:nvPr>
            <p:ph type="ftr" sz="quarter" idx="11"/>
          </p:nvPr>
        </p:nvSpPr>
        <p:spPr/>
        <p:txBody>
          <a:bodyPr/>
          <a:lstStyle>
            <a:lvl1pPr>
              <a:defRPr/>
            </a:lvl1pPr>
          </a:lstStyle>
          <a:p>
            <a:pPr defTabSz="685800">
              <a:defRPr/>
            </a:pPr>
            <a:endParaRPr lang="en-US">
              <a:solidFill>
                <a:srgbClr val="FFFFFF"/>
              </a:solidFill>
            </a:endParaRPr>
          </a:p>
        </p:txBody>
      </p:sp>
      <p:sp>
        <p:nvSpPr>
          <p:cNvPr id="17" name="Rectangle 9">
            <a:extLst>
              <a:ext uri="{FF2B5EF4-FFF2-40B4-BE49-F238E27FC236}">
                <a16:creationId xmlns:a16="http://schemas.microsoft.com/office/drawing/2014/main" id="{AA54C847-C42B-4323-9FA4-2EFE67915C0B}"/>
              </a:ext>
            </a:extLst>
          </p:cNvPr>
          <p:cNvSpPr>
            <a:spLocks noGrp="1" noChangeArrowheads="1"/>
          </p:cNvSpPr>
          <p:nvPr>
            <p:ph type="sldNum" sz="quarter" idx="12"/>
          </p:nvPr>
        </p:nvSpPr>
        <p:spPr/>
        <p:txBody>
          <a:bodyPr/>
          <a:lstStyle>
            <a:lvl1pPr>
              <a:defRPr/>
            </a:lvl1pPr>
          </a:lstStyle>
          <a:p>
            <a:pPr defTabSz="685800"/>
            <a:fld id="{6FD7D9BA-3EC0-405D-9D58-D8D110FD46AF}" type="slidenum">
              <a:rPr lang="en-US" altLang="en-US" smtClean="0">
                <a:solidFill>
                  <a:srgbClr val="FFFFFF"/>
                </a:solidFill>
              </a:rPr>
              <a:pPr defTabSz="685800"/>
              <a:t>‹#›</a:t>
            </a:fld>
            <a:endParaRPr lang="en-US" altLang="en-US">
              <a:solidFill>
                <a:srgbClr val="FFFFFF"/>
              </a:solidFill>
            </a:endParaRPr>
          </a:p>
        </p:txBody>
      </p:sp>
    </p:spTree>
    <p:extLst>
      <p:ext uri="{BB962C8B-B14F-4D97-AF65-F5344CB8AC3E}">
        <p14:creationId xmlns:p14="http://schemas.microsoft.com/office/powerpoint/2010/main" val="4241200524"/>
      </p:ext>
    </p:extLst>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Freeform 2">
            <a:extLst>
              <a:ext uri="{FF2B5EF4-FFF2-40B4-BE49-F238E27FC236}">
                <a16:creationId xmlns:a16="http://schemas.microsoft.com/office/drawing/2014/main" id="{34ED6AAA-D2D7-4DE5-8B41-63CDE0CAEFC1}"/>
              </a:ext>
            </a:extLst>
          </p:cNvPr>
          <p:cNvSpPr>
            <a:spLocks/>
          </p:cNvSpPr>
          <p:nvPr/>
        </p:nvSpPr>
        <p:spPr bwMode="gray">
          <a:xfrm>
            <a:off x="0" y="5445127"/>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graphicFrame>
        <p:nvGraphicFramePr>
          <p:cNvPr id="6" name="Object 3">
            <a:extLst>
              <a:ext uri="{FF2B5EF4-FFF2-40B4-BE49-F238E27FC236}">
                <a16:creationId xmlns:a16="http://schemas.microsoft.com/office/drawing/2014/main" id="{BA988061-A141-4D4E-8474-EAB151E62732}"/>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25156" name="Image" r:id="rId3" imgW="7390476" imgH="913963" progId="">
                  <p:embed/>
                </p:oleObj>
              </mc:Choice>
              <mc:Fallback>
                <p:oleObj name="Image" r:id="rId3" imgW="7390476" imgH="913963" progId="">
                  <p:embed/>
                  <p:pic>
                    <p:nvPicPr>
                      <p:cNvPr id="6" name="Object 3">
                        <a:extLst>
                          <a:ext uri="{FF2B5EF4-FFF2-40B4-BE49-F238E27FC236}">
                            <a16:creationId xmlns:a16="http://schemas.microsoft.com/office/drawing/2014/main" id="{BA988061-A141-4D4E-8474-EAB151E627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rgbClr val="48BDEC"/>
                            </a:solidFill>
                          </a14:hiddenFill>
                        </a:ext>
                        <a:ext uri="{91240B29-F687-4F45-9708-019B960494DF}">
                          <a14:hiddenLine xmlns:a14="http://schemas.microsoft.com/office/drawing/2010/main" w="9525">
                            <a:solidFill>
                              <a:srgbClr val="2B166E"/>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pic>
                </p:oleObj>
              </mc:Fallback>
            </mc:AlternateContent>
          </a:graphicData>
        </a:graphic>
      </p:graphicFrame>
      <p:sp>
        <p:nvSpPr>
          <p:cNvPr id="7" name="Rectangle 4">
            <a:extLst>
              <a:ext uri="{FF2B5EF4-FFF2-40B4-BE49-F238E27FC236}">
                <a16:creationId xmlns:a16="http://schemas.microsoft.com/office/drawing/2014/main" id="{ECCE227F-89C3-41BE-A388-7E4658F75C2A}"/>
              </a:ext>
            </a:extLst>
          </p:cNvPr>
          <p:cNvSpPr>
            <a:spLocks noChangeArrowheads="1"/>
          </p:cNvSpPr>
          <p:nvPr/>
        </p:nvSpPr>
        <p:spPr bwMode="gray">
          <a:xfrm>
            <a:off x="0" y="6538915"/>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altLang="en-US" sz="1350" b="1" i="0" u="none" strike="noStrike" kern="1200" cap="none" spc="0" normalizeH="0" baseline="0" noProof="0">
              <a:ln>
                <a:noFill/>
              </a:ln>
              <a:solidFill>
                <a:srgbClr val="2B166E"/>
              </a:solidFill>
              <a:effectLst/>
              <a:uLnTx/>
              <a:uFillTx/>
              <a:latin typeface="Verdana Ref"/>
              <a:ea typeface="+mn-ea"/>
              <a:cs typeface="Arial" panose="020B0604020202020204" pitchFamily="34" charset="0"/>
            </a:endParaRPr>
          </a:p>
        </p:txBody>
      </p:sp>
      <p:sp>
        <p:nvSpPr>
          <p:cNvPr id="8" name="Rectangle 5">
            <a:extLst>
              <a:ext uri="{FF2B5EF4-FFF2-40B4-BE49-F238E27FC236}">
                <a16:creationId xmlns:a16="http://schemas.microsoft.com/office/drawing/2014/main" id="{4E6C1BEF-233D-431E-AB5F-B9A07A131CEF}"/>
              </a:ext>
            </a:extLst>
          </p:cNvPr>
          <p:cNvSpPr>
            <a:spLocks noChangeArrowheads="1"/>
          </p:cNvSpPr>
          <p:nvPr/>
        </p:nvSpPr>
        <p:spPr bwMode="gray">
          <a:xfrm>
            <a:off x="0" y="838202"/>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pic>
        <p:nvPicPr>
          <p:cNvPr id="9" name="Picture 11" descr="logo">
            <a:extLst>
              <a:ext uri="{FF2B5EF4-FFF2-40B4-BE49-F238E27FC236}">
                <a16:creationId xmlns:a16="http://schemas.microsoft.com/office/drawing/2014/main" id="{F65BD196-85BE-4937-AB24-F5F3B6DEC6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Freeform 2">
            <a:extLst>
              <a:ext uri="{FF2B5EF4-FFF2-40B4-BE49-F238E27FC236}">
                <a16:creationId xmlns:a16="http://schemas.microsoft.com/office/drawing/2014/main" id="{FFA86C0A-D941-47D0-BE95-46E6D6F58406}"/>
              </a:ext>
            </a:extLst>
          </p:cNvPr>
          <p:cNvSpPr>
            <a:spLocks/>
          </p:cNvSpPr>
          <p:nvPr/>
        </p:nvSpPr>
        <p:spPr bwMode="gray">
          <a:xfrm>
            <a:off x="0" y="5445127"/>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graphicFrame>
        <p:nvGraphicFramePr>
          <p:cNvPr id="11" name="Object 3">
            <a:extLst>
              <a:ext uri="{FF2B5EF4-FFF2-40B4-BE49-F238E27FC236}">
                <a16:creationId xmlns:a16="http://schemas.microsoft.com/office/drawing/2014/main" id="{6EE90DDE-BDE9-4662-AD0C-1D03F8D7CBDA}"/>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25157" name="Image" r:id="rId6" imgW="7390476" imgH="913963" progId="">
                  <p:embed/>
                </p:oleObj>
              </mc:Choice>
              <mc:Fallback>
                <p:oleObj name="Image" r:id="rId6" imgW="7390476" imgH="913963" progId="">
                  <p:embed/>
                  <p:pic>
                    <p:nvPicPr>
                      <p:cNvPr id="11" name="Object 3">
                        <a:extLst>
                          <a:ext uri="{FF2B5EF4-FFF2-40B4-BE49-F238E27FC236}">
                            <a16:creationId xmlns:a16="http://schemas.microsoft.com/office/drawing/2014/main" id="{6EE90DDE-BDE9-4662-AD0C-1D03F8D7CB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 name="Rectangle 4">
            <a:extLst>
              <a:ext uri="{FF2B5EF4-FFF2-40B4-BE49-F238E27FC236}">
                <a16:creationId xmlns:a16="http://schemas.microsoft.com/office/drawing/2014/main" id="{4264AEE8-7E27-45EB-9C13-ED07EB4A5F1E}"/>
              </a:ext>
            </a:extLst>
          </p:cNvPr>
          <p:cNvSpPr>
            <a:spLocks noChangeArrowheads="1"/>
          </p:cNvSpPr>
          <p:nvPr/>
        </p:nvSpPr>
        <p:spPr bwMode="gray">
          <a:xfrm>
            <a:off x="0" y="6538915"/>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altLang="en-US" sz="1350" b="1" i="0" u="none" strike="noStrike" kern="1200" cap="none" spc="0" normalizeH="0" baseline="0" noProof="0">
              <a:ln>
                <a:noFill/>
              </a:ln>
              <a:solidFill>
                <a:srgbClr val="2B166E"/>
              </a:solidFill>
              <a:effectLst/>
              <a:uLnTx/>
              <a:uFillTx/>
              <a:latin typeface="Verdana Ref"/>
              <a:ea typeface="+mn-ea"/>
              <a:cs typeface="Arial" panose="020B0604020202020204" pitchFamily="34" charset="0"/>
            </a:endParaRPr>
          </a:p>
        </p:txBody>
      </p:sp>
      <p:sp>
        <p:nvSpPr>
          <p:cNvPr id="13" name="Rectangle 5">
            <a:extLst>
              <a:ext uri="{FF2B5EF4-FFF2-40B4-BE49-F238E27FC236}">
                <a16:creationId xmlns:a16="http://schemas.microsoft.com/office/drawing/2014/main" id="{10F2BB27-D3D9-49E6-898E-01E8FFBE7498}"/>
              </a:ext>
            </a:extLst>
          </p:cNvPr>
          <p:cNvSpPr>
            <a:spLocks noChangeArrowheads="1"/>
          </p:cNvSpPr>
          <p:nvPr/>
        </p:nvSpPr>
        <p:spPr bwMode="gray">
          <a:xfrm>
            <a:off x="0" y="838202"/>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pic>
        <p:nvPicPr>
          <p:cNvPr id="14" name="Picture 11" descr="logo">
            <a:extLst>
              <a:ext uri="{FF2B5EF4-FFF2-40B4-BE49-F238E27FC236}">
                <a16:creationId xmlns:a16="http://schemas.microsoft.com/office/drawing/2014/main" id="{0B26F4BE-ED17-412F-8351-8C3BB1A7239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5" name="Rectangle 7">
            <a:extLst>
              <a:ext uri="{FF2B5EF4-FFF2-40B4-BE49-F238E27FC236}">
                <a16:creationId xmlns:a16="http://schemas.microsoft.com/office/drawing/2014/main" id="{73032EBE-DE9A-4983-B6A7-AB20FF16C405}"/>
              </a:ext>
            </a:extLst>
          </p:cNvPr>
          <p:cNvSpPr>
            <a:spLocks noGrp="1" noChangeArrowheads="1"/>
          </p:cNvSpPr>
          <p:nvPr>
            <p:ph type="dt" sz="half" idx="10"/>
          </p:nvPr>
        </p:nvSpPr>
        <p:spPr/>
        <p:txBody>
          <a:bodyPr/>
          <a:lstStyle>
            <a:lvl1pPr>
              <a:defRPr/>
            </a:lvl1pPr>
          </a:lstStyle>
          <a:p>
            <a:pPr defTabSz="685800">
              <a:defRPr/>
            </a:pPr>
            <a:r>
              <a:rPr lang="en-US">
                <a:solidFill>
                  <a:srgbClr val="FFFFFF"/>
                </a:solidFill>
              </a:rPr>
              <a:t>Phòng Kê khai &amp;KTT </a:t>
            </a:r>
          </a:p>
        </p:txBody>
      </p:sp>
      <p:sp>
        <p:nvSpPr>
          <p:cNvPr id="16" name="Rectangle 8">
            <a:extLst>
              <a:ext uri="{FF2B5EF4-FFF2-40B4-BE49-F238E27FC236}">
                <a16:creationId xmlns:a16="http://schemas.microsoft.com/office/drawing/2014/main" id="{3320FB7D-26F8-4FB0-A1A0-4E122E8DFA08}"/>
              </a:ext>
            </a:extLst>
          </p:cNvPr>
          <p:cNvSpPr>
            <a:spLocks noGrp="1" noChangeArrowheads="1"/>
          </p:cNvSpPr>
          <p:nvPr>
            <p:ph type="ftr" sz="quarter" idx="11"/>
          </p:nvPr>
        </p:nvSpPr>
        <p:spPr/>
        <p:txBody>
          <a:bodyPr/>
          <a:lstStyle>
            <a:lvl1pPr>
              <a:defRPr/>
            </a:lvl1pPr>
          </a:lstStyle>
          <a:p>
            <a:pPr defTabSz="685800">
              <a:defRPr/>
            </a:pPr>
            <a:endParaRPr lang="en-US">
              <a:solidFill>
                <a:srgbClr val="FFFFFF"/>
              </a:solidFill>
            </a:endParaRPr>
          </a:p>
        </p:txBody>
      </p:sp>
      <p:sp>
        <p:nvSpPr>
          <p:cNvPr id="17" name="Rectangle 9">
            <a:extLst>
              <a:ext uri="{FF2B5EF4-FFF2-40B4-BE49-F238E27FC236}">
                <a16:creationId xmlns:a16="http://schemas.microsoft.com/office/drawing/2014/main" id="{539A2FA4-BF0A-4607-AEDA-0ED6A505C34F}"/>
              </a:ext>
            </a:extLst>
          </p:cNvPr>
          <p:cNvSpPr>
            <a:spLocks noGrp="1" noChangeArrowheads="1"/>
          </p:cNvSpPr>
          <p:nvPr>
            <p:ph type="sldNum" sz="quarter" idx="12"/>
          </p:nvPr>
        </p:nvSpPr>
        <p:spPr/>
        <p:txBody>
          <a:bodyPr/>
          <a:lstStyle>
            <a:lvl1pPr>
              <a:defRPr/>
            </a:lvl1pPr>
          </a:lstStyle>
          <a:p>
            <a:pPr defTabSz="685800"/>
            <a:fld id="{12D5A6D0-63DC-4CDA-8E97-8769AE9809E8}" type="slidenum">
              <a:rPr lang="en-US" altLang="en-US" smtClean="0">
                <a:solidFill>
                  <a:srgbClr val="FFFFFF"/>
                </a:solidFill>
              </a:rPr>
              <a:pPr defTabSz="685800"/>
              <a:t>‹#›</a:t>
            </a:fld>
            <a:endParaRPr lang="en-US" altLang="en-US">
              <a:solidFill>
                <a:srgbClr val="FFFFFF"/>
              </a:solidFill>
            </a:endParaRPr>
          </a:p>
        </p:txBody>
      </p:sp>
    </p:spTree>
    <p:extLst>
      <p:ext uri="{BB962C8B-B14F-4D97-AF65-F5344CB8AC3E}">
        <p14:creationId xmlns:p14="http://schemas.microsoft.com/office/powerpoint/2010/main" val="2430843930"/>
      </p:ext>
    </p:extLst>
  </p:cSld>
  <p:clrMapOvr>
    <a:masterClrMapping/>
  </p:clrMapOvr>
  <p:transition>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936035B0-3EE3-4833-AF7C-3093CA7FF4A6}"/>
              </a:ext>
            </a:extLst>
          </p:cNvPr>
          <p:cNvSpPr>
            <a:spLocks/>
          </p:cNvSpPr>
          <p:nvPr/>
        </p:nvSpPr>
        <p:spPr bwMode="gray">
          <a:xfrm>
            <a:off x="0" y="5445127"/>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graphicFrame>
        <p:nvGraphicFramePr>
          <p:cNvPr id="5" name="Object 3">
            <a:extLst>
              <a:ext uri="{FF2B5EF4-FFF2-40B4-BE49-F238E27FC236}">
                <a16:creationId xmlns:a16="http://schemas.microsoft.com/office/drawing/2014/main" id="{CD2214AE-4696-40E3-9636-E8F549362C33}"/>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26180" name="Image" r:id="rId3" imgW="7390476" imgH="913963" progId="">
                  <p:embed/>
                </p:oleObj>
              </mc:Choice>
              <mc:Fallback>
                <p:oleObj name="Image" r:id="rId3" imgW="7390476" imgH="913963" progId="">
                  <p:embed/>
                  <p:pic>
                    <p:nvPicPr>
                      <p:cNvPr id="5" name="Object 3">
                        <a:extLst>
                          <a:ext uri="{FF2B5EF4-FFF2-40B4-BE49-F238E27FC236}">
                            <a16:creationId xmlns:a16="http://schemas.microsoft.com/office/drawing/2014/main" id="{CD2214AE-4696-40E3-9636-E8F549362C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rgbClr val="48BDEC"/>
                            </a:solidFill>
                          </a14:hiddenFill>
                        </a:ext>
                        <a:ext uri="{91240B29-F687-4F45-9708-019B960494DF}">
                          <a14:hiddenLine xmlns:a14="http://schemas.microsoft.com/office/drawing/2010/main" w="9525">
                            <a:solidFill>
                              <a:srgbClr val="2B166E"/>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pic>
                </p:oleObj>
              </mc:Fallback>
            </mc:AlternateContent>
          </a:graphicData>
        </a:graphic>
      </p:graphicFrame>
      <p:sp>
        <p:nvSpPr>
          <p:cNvPr id="6" name="Rectangle 4">
            <a:extLst>
              <a:ext uri="{FF2B5EF4-FFF2-40B4-BE49-F238E27FC236}">
                <a16:creationId xmlns:a16="http://schemas.microsoft.com/office/drawing/2014/main" id="{A6A4E8CD-7432-44AD-97D3-82DDDD7DA241}"/>
              </a:ext>
            </a:extLst>
          </p:cNvPr>
          <p:cNvSpPr>
            <a:spLocks noChangeArrowheads="1"/>
          </p:cNvSpPr>
          <p:nvPr/>
        </p:nvSpPr>
        <p:spPr bwMode="gray">
          <a:xfrm>
            <a:off x="0" y="6538915"/>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altLang="en-US" sz="1350" b="1" i="0" u="none" strike="noStrike" kern="1200" cap="none" spc="0" normalizeH="0" baseline="0" noProof="0">
              <a:ln>
                <a:noFill/>
              </a:ln>
              <a:solidFill>
                <a:srgbClr val="2B166E"/>
              </a:solidFill>
              <a:effectLst/>
              <a:uLnTx/>
              <a:uFillTx/>
              <a:latin typeface="Verdana Ref"/>
              <a:ea typeface="+mn-ea"/>
              <a:cs typeface="Arial" panose="020B0604020202020204" pitchFamily="34" charset="0"/>
            </a:endParaRPr>
          </a:p>
        </p:txBody>
      </p:sp>
      <p:sp>
        <p:nvSpPr>
          <p:cNvPr id="7" name="Rectangle 5">
            <a:extLst>
              <a:ext uri="{FF2B5EF4-FFF2-40B4-BE49-F238E27FC236}">
                <a16:creationId xmlns:a16="http://schemas.microsoft.com/office/drawing/2014/main" id="{ADE63B53-DEB2-444B-AD5E-6E26A39F8A27}"/>
              </a:ext>
            </a:extLst>
          </p:cNvPr>
          <p:cNvSpPr>
            <a:spLocks noChangeArrowheads="1"/>
          </p:cNvSpPr>
          <p:nvPr/>
        </p:nvSpPr>
        <p:spPr bwMode="gray">
          <a:xfrm>
            <a:off x="0" y="838202"/>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pic>
        <p:nvPicPr>
          <p:cNvPr id="8" name="Picture 11" descr="logo">
            <a:extLst>
              <a:ext uri="{FF2B5EF4-FFF2-40B4-BE49-F238E27FC236}">
                <a16:creationId xmlns:a16="http://schemas.microsoft.com/office/drawing/2014/main" id="{E437D65E-BF92-4945-8876-1B81EFD0188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reeform 2">
            <a:extLst>
              <a:ext uri="{FF2B5EF4-FFF2-40B4-BE49-F238E27FC236}">
                <a16:creationId xmlns:a16="http://schemas.microsoft.com/office/drawing/2014/main" id="{CA9B5178-0F8B-45F0-A6AF-4724B435A0EE}"/>
              </a:ext>
            </a:extLst>
          </p:cNvPr>
          <p:cNvSpPr>
            <a:spLocks/>
          </p:cNvSpPr>
          <p:nvPr/>
        </p:nvSpPr>
        <p:spPr bwMode="gray">
          <a:xfrm>
            <a:off x="0" y="5445127"/>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graphicFrame>
        <p:nvGraphicFramePr>
          <p:cNvPr id="10" name="Object 3">
            <a:extLst>
              <a:ext uri="{FF2B5EF4-FFF2-40B4-BE49-F238E27FC236}">
                <a16:creationId xmlns:a16="http://schemas.microsoft.com/office/drawing/2014/main" id="{7ADC3FDC-0919-48D8-BF8F-C4906B2E5E9F}"/>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26181" name="Image" r:id="rId6" imgW="7390476" imgH="913963" progId="">
                  <p:embed/>
                </p:oleObj>
              </mc:Choice>
              <mc:Fallback>
                <p:oleObj name="Image" r:id="rId6" imgW="7390476" imgH="913963" progId="">
                  <p:embed/>
                  <p:pic>
                    <p:nvPicPr>
                      <p:cNvPr id="10" name="Object 3">
                        <a:extLst>
                          <a:ext uri="{FF2B5EF4-FFF2-40B4-BE49-F238E27FC236}">
                            <a16:creationId xmlns:a16="http://schemas.microsoft.com/office/drawing/2014/main" id="{7ADC3FDC-0919-48D8-BF8F-C4906B2E5E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Rectangle 4">
            <a:extLst>
              <a:ext uri="{FF2B5EF4-FFF2-40B4-BE49-F238E27FC236}">
                <a16:creationId xmlns:a16="http://schemas.microsoft.com/office/drawing/2014/main" id="{BA4D7474-1BC2-42D1-ABCD-78F3519E0D32}"/>
              </a:ext>
            </a:extLst>
          </p:cNvPr>
          <p:cNvSpPr>
            <a:spLocks noChangeArrowheads="1"/>
          </p:cNvSpPr>
          <p:nvPr/>
        </p:nvSpPr>
        <p:spPr bwMode="gray">
          <a:xfrm>
            <a:off x="0" y="6538915"/>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altLang="en-US" sz="1350" b="1" i="0" u="none" strike="noStrike" kern="1200" cap="none" spc="0" normalizeH="0" baseline="0" noProof="0">
              <a:ln>
                <a:noFill/>
              </a:ln>
              <a:solidFill>
                <a:srgbClr val="2B166E"/>
              </a:solidFill>
              <a:effectLst/>
              <a:uLnTx/>
              <a:uFillTx/>
              <a:latin typeface="Verdana Ref"/>
              <a:ea typeface="+mn-ea"/>
              <a:cs typeface="Arial" panose="020B0604020202020204" pitchFamily="34" charset="0"/>
            </a:endParaRPr>
          </a:p>
        </p:txBody>
      </p:sp>
      <p:sp>
        <p:nvSpPr>
          <p:cNvPr id="12" name="Rectangle 5">
            <a:extLst>
              <a:ext uri="{FF2B5EF4-FFF2-40B4-BE49-F238E27FC236}">
                <a16:creationId xmlns:a16="http://schemas.microsoft.com/office/drawing/2014/main" id="{F065FBB1-5B5F-4D47-AE3F-5803C3673F11}"/>
              </a:ext>
            </a:extLst>
          </p:cNvPr>
          <p:cNvSpPr>
            <a:spLocks noChangeArrowheads="1"/>
          </p:cNvSpPr>
          <p:nvPr/>
        </p:nvSpPr>
        <p:spPr bwMode="gray">
          <a:xfrm>
            <a:off x="0" y="838202"/>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pic>
        <p:nvPicPr>
          <p:cNvPr id="13" name="Picture 11" descr="logo">
            <a:extLst>
              <a:ext uri="{FF2B5EF4-FFF2-40B4-BE49-F238E27FC236}">
                <a16:creationId xmlns:a16="http://schemas.microsoft.com/office/drawing/2014/main" id="{836BEE57-57BF-44DD-95C7-A8A9240CCC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Rectangle 7">
            <a:extLst>
              <a:ext uri="{FF2B5EF4-FFF2-40B4-BE49-F238E27FC236}">
                <a16:creationId xmlns:a16="http://schemas.microsoft.com/office/drawing/2014/main" id="{445F39B3-B272-4384-912B-4D54B858A1B1}"/>
              </a:ext>
            </a:extLst>
          </p:cNvPr>
          <p:cNvSpPr>
            <a:spLocks noGrp="1" noChangeArrowheads="1"/>
          </p:cNvSpPr>
          <p:nvPr>
            <p:ph type="dt" sz="half" idx="10"/>
          </p:nvPr>
        </p:nvSpPr>
        <p:spPr/>
        <p:txBody>
          <a:bodyPr/>
          <a:lstStyle>
            <a:lvl1pPr>
              <a:defRPr/>
            </a:lvl1pPr>
          </a:lstStyle>
          <a:p>
            <a:pPr defTabSz="685800">
              <a:defRPr/>
            </a:pPr>
            <a:r>
              <a:rPr lang="en-US">
                <a:solidFill>
                  <a:srgbClr val="FFFFFF"/>
                </a:solidFill>
              </a:rPr>
              <a:t>Phòng Kê khai &amp;KTT </a:t>
            </a:r>
          </a:p>
        </p:txBody>
      </p:sp>
      <p:sp>
        <p:nvSpPr>
          <p:cNvPr id="15" name="Rectangle 8">
            <a:extLst>
              <a:ext uri="{FF2B5EF4-FFF2-40B4-BE49-F238E27FC236}">
                <a16:creationId xmlns:a16="http://schemas.microsoft.com/office/drawing/2014/main" id="{D5101779-EFB8-46DA-B830-21C1A10C6018}"/>
              </a:ext>
            </a:extLst>
          </p:cNvPr>
          <p:cNvSpPr>
            <a:spLocks noGrp="1" noChangeArrowheads="1"/>
          </p:cNvSpPr>
          <p:nvPr>
            <p:ph type="ftr" sz="quarter" idx="11"/>
          </p:nvPr>
        </p:nvSpPr>
        <p:spPr/>
        <p:txBody>
          <a:bodyPr/>
          <a:lstStyle>
            <a:lvl1pPr>
              <a:defRPr/>
            </a:lvl1pPr>
          </a:lstStyle>
          <a:p>
            <a:pPr defTabSz="685800">
              <a:defRPr/>
            </a:pPr>
            <a:endParaRPr lang="en-US">
              <a:solidFill>
                <a:srgbClr val="FFFFFF"/>
              </a:solidFill>
            </a:endParaRPr>
          </a:p>
        </p:txBody>
      </p:sp>
      <p:sp>
        <p:nvSpPr>
          <p:cNvPr id="16" name="Rectangle 9">
            <a:extLst>
              <a:ext uri="{FF2B5EF4-FFF2-40B4-BE49-F238E27FC236}">
                <a16:creationId xmlns:a16="http://schemas.microsoft.com/office/drawing/2014/main" id="{6DF0298B-2399-41BF-9B47-F08AEA1E31B3}"/>
              </a:ext>
            </a:extLst>
          </p:cNvPr>
          <p:cNvSpPr>
            <a:spLocks noGrp="1" noChangeArrowheads="1"/>
          </p:cNvSpPr>
          <p:nvPr>
            <p:ph type="sldNum" sz="quarter" idx="12"/>
          </p:nvPr>
        </p:nvSpPr>
        <p:spPr/>
        <p:txBody>
          <a:bodyPr/>
          <a:lstStyle>
            <a:lvl1pPr>
              <a:defRPr/>
            </a:lvl1pPr>
          </a:lstStyle>
          <a:p>
            <a:pPr defTabSz="685800"/>
            <a:fld id="{115E23A0-614F-4E93-9287-A15CEBB34426}" type="slidenum">
              <a:rPr lang="en-US" altLang="en-US" smtClean="0">
                <a:solidFill>
                  <a:srgbClr val="FFFFFF"/>
                </a:solidFill>
              </a:rPr>
              <a:pPr defTabSz="685800"/>
              <a:t>‹#›</a:t>
            </a:fld>
            <a:endParaRPr lang="en-US" altLang="en-US">
              <a:solidFill>
                <a:srgbClr val="FFFFFF"/>
              </a:solidFill>
            </a:endParaRPr>
          </a:p>
        </p:txBody>
      </p:sp>
    </p:spTree>
    <p:extLst>
      <p:ext uri="{BB962C8B-B14F-4D97-AF65-F5344CB8AC3E}">
        <p14:creationId xmlns:p14="http://schemas.microsoft.com/office/powerpoint/2010/main" val="3518562588"/>
      </p:ext>
    </p:extLst>
  </p:cSld>
  <p:clrMapOvr>
    <a:masterClrMapping/>
  </p:clrMapOvr>
  <p:transition>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CA7E9014-0567-4D1A-B0E4-CD5D768A8121}"/>
              </a:ext>
            </a:extLst>
          </p:cNvPr>
          <p:cNvSpPr>
            <a:spLocks/>
          </p:cNvSpPr>
          <p:nvPr/>
        </p:nvSpPr>
        <p:spPr bwMode="gray">
          <a:xfrm>
            <a:off x="0" y="5445127"/>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graphicFrame>
        <p:nvGraphicFramePr>
          <p:cNvPr id="5" name="Object 3">
            <a:extLst>
              <a:ext uri="{FF2B5EF4-FFF2-40B4-BE49-F238E27FC236}">
                <a16:creationId xmlns:a16="http://schemas.microsoft.com/office/drawing/2014/main" id="{346314A4-DDB6-469C-8156-18CFA3EA522C}"/>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27204" name="Image" r:id="rId3" imgW="7390476" imgH="913963" progId="">
                  <p:embed/>
                </p:oleObj>
              </mc:Choice>
              <mc:Fallback>
                <p:oleObj name="Image" r:id="rId3" imgW="7390476" imgH="913963" progId="">
                  <p:embed/>
                  <p:pic>
                    <p:nvPicPr>
                      <p:cNvPr id="5" name="Object 3">
                        <a:extLst>
                          <a:ext uri="{FF2B5EF4-FFF2-40B4-BE49-F238E27FC236}">
                            <a16:creationId xmlns:a16="http://schemas.microsoft.com/office/drawing/2014/main" id="{346314A4-DDB6-469C-8156-18CFA3EA52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rgbClr val="48BDEC"/>
                            </a:solidFill>
                          </a14:hiddenFill>
                        </a:ext>
                        <a:ext uri="{91240B29-F687-4F45-9708-019B960494DF}">
                          <a14:hiddenLine xmlns:a14="http://schemas.microsoft.com/office/drawing/2010/main" w="9525">
                            <a:solidFill>
                              <a:srgbClr val="2B166E"/>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pic>
                </p:oleObj>
              </mc:Fallback>
            </mc:AlternateContent>
          </a:graphicData>
        </a:graphic>
      </p:graphicFrame>
      <p:sp>
        <p:nvSpPr>
          <p:cNvPr id="6" name="Rectangle 4">
            <a:extLst>
              <a:ext uri="{FF2B5EF4-FFF2-40B4-BE49-F238E27FC236}">
                <a16:creationId xmlns:a16="http://schemas.microsoft.com/office/drawing/2014/main" id="{04FBF298-1C41-4EC2-8761-0BE824FE8F55}"/>
              </a:ext>
            </a:extLst>
          </p:cNvPr>
          <p:cNvSpPr>
            <a:spLocks noChangeArrowheads="1"/>
          </p:cNvSpPr>
          <p:nvPr/>
        </p:nvSpPr>
        <p:spPr bwMode="gray">
          <a:xfrm>
            <a:off x="0" y="6538915"/>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altLang="en-US" sz="1350" b="1" i="0" u="none" strike="noStrike" kern="1200" cap="none" spc="0" normalizeH="0" baseline="0" noProof="0">
              <a:ln>
                <a:noFill/>
              </a:ln>
              <a:solidFill>
                <a:srgbClr val="2B166E"/>
              </a:solidFill>
              <a:effectLst/>
              <a:uLnTx/>
              <a:uFillTx/>
              <a:latin typeface="Verdana Ref"/>
              <a:ea typeface="+mn-ea"/>
              <a:cs typeface="Arial" panose="020B0604020202020204" pitchFamily="34" charset="0"/>
            </a:endParaRPr>
          </a:p>
        </p:txBody>
      </p:sp>
      <p:sp>
        <p:nvSpPr>
          <p:cNvPr id="7" name="Rectangle 5">
            <a:extLst>
              <a:ext uri="{FF2B5EF4-FFF2-40B4-BE49-F238E27FC236}">
                <a16:creationId xmlns:a16="http://schemas.microsoft.com/office/drawing/2014/main" id="{F9505479-504B-4C63-9B8C-C8116526AC7F}"/>
              </a:ext>
            </a:extLst>
          </p:cNvPr>
          <p:cNvSpPr>
            <a:spLocks noChangeArrowheads="1"/>
          </p:cNvSpPr>
          <p:nvPr/>
        </p:nvSpPr>
        <p:spPr bwMode="gray">
          <a:xfrm>
            <a:off x="0" y="838202"/>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pic>
        <p:nvPicPr>
          <p:cNvPr id="8" name="Picture 11" descr="logo">
            <a:extLst>
              <a:ext uri="{FF2B5EF4-FFF2-40B4-BE49-F238E27FC236}">
                <a16:creationId xmlns:a16="http://schemas.microsoft.com/office/drawing/2014/main" id="{FEEDF899-6866-42C3-A7D0-24AB88374F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reeform 2">
            <a:extLst>
              <a:ext uri="{FF2B5EF4-FFF2-40B4-BE49-F238E27FC236}">
                <a16:creationId xmlns:a16="http://schemas.microsoft.com/office/drawing/2014/main" id="{3683D7CA-914B-41C7-8135-3DDD3019DF27}"/>
              </a:ext>
            </a:extLst>
          </p:cNvPr>
          <p:cNvSpPr>
            <a:spLocks/>
          </p:cNvSpPr>
          <p:nvPr/>
        </p:nvSpPr>
        <p:spPr bwMode="gray">
          <a:xfrm>
            <a:off x="0" y="5445127"/>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graphicFrame>
        <p:nvGraphicFramePr>
          <p:cNvPr id="10" name="Object 3">
            <a:extLst>
              <a:ext uri="{FF2B5EF4-FFF2-40B4-BE49-F238E27FC236}">
                <a16:creationId xmlns:a16="http://schemas.microsoft.com/office/drawing/2014/main" id="{1EF310A4-52A3-42D6-8A6F-482E1E5BB3DC}"/>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27205" name="Image" r:id="rId6" imgW="7390476" imgH="913963" progId="">
                  <p:embed/>
                </p:oleObj>
              </mc:Choice>
              <mc:Fallback>
                <p:oleObj name="Image" r:id="rId6" imgW="7390476" imgH="913963" progId="">
                  <p:embed/>
                  <p:pic>
                    <p:nvPicPr>
                      <p:cNvPr id="10" name="Object 3">
                        <a:extLst>
                          <a:ext uri="{FF2B5EF4-FFF2-40B4-BE49-F238E27FC236}">
                            <a16:creationId xmlns:a16="http://schemas.microsoft.com/office/drawing/2014/main" id="{1EF310A4-52A3-42D6-8A6F-482E1E5BB3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Rectangle 4">
            <a:extLst>
              <a:ext uri="{FF2B5EF4-FFF2-40B4-BE49-F238E27FC236}">
                <a16:creationId xmlns:a16="http://schemas.microsoft.com/office/drawing/2014/main" id="{DF9FC8A7-2451-4085-B11C-6E59D603E1E5}"/>
              </a:ext>
            </a:extLst>
          </p:cNvPr>
          <p:cNvSpPr>
            <a:spLocks noChangeArrowheads="1"/>
          </p:cNvSpPr>
          <p:nvPr/>
        </p:nvSpPr>
        <p:spPr bwMode="gray">
          <a:xfrm>
            <a:off x="0" y="6538915"/>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altLang="en-US" sz="1350" b="1" i="0" u="none" strike="noStrike" kern="1200" cap="none" spc="0" normalizeH="0" baseline="0" noProof="0">
              <a:ln>
                <a:noFill/>
              </a:ln>
              <a:solidFill>
                <a:srgbClr val="2B166E"/>
              </a:solidFill>
              <a:effectLst/>
              <a:uLnTx/>
              <a:uFillTx/>
              <a:latin typeface="Verdana Ref"/>
              <a:ea typeface="+mn-ea"/>
              <a:cs typeface="Arial" panose="020B0604020202020204" pitchFamily="34" charset="0"/>
            </a:endParaRPr>
          </a:p>
        </p:txBody>
      </p:sp>
      <p:sp>
        <p:nvSpPr>
          <p:cNvPr id="12" name="Rectangle 5">
            <a:extLst>
              <a:ext uri="{FF2B5EF4-FFF2-40B4-BE49-F238E27FC236}">
                <a16:creationId xmlns:a16="http://schemas.microsoft.com/office/drawing/2014/main" id="{DFCF6112-1780-4EA2-824D-AE4958696B20}"/>
              </a:ext>
            </a:extLst>
          </p:cNvPr>
          <p:cNvSpPr>
            <a:spLocks noChangeArrowheads="1"/>
          </p:cNvSpPr>
          <p:nvPr/>
        </p:nvSpPr>
        <p:spPr bwMode="gray">
          <a:xfrm>
            <a:off x="0" y="838202"/>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pic>
        <p:nvPicPr>
          <p:cNvPr id="13" name="Picture 11" descr="logo">
            <a:extLst>
              <a:ext uri="{FF2B5EF4-FFF2-40B4-BE49-F238E27FC236}">
                <a16:creationId xmlns:a16="http://schemas.microsoft.com/office/drawing/2014/main" id="{468C7F5F-6A8A-4AFC-A3C0-80A0546DAB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6953250" y="150815"/>
            <a:ext cx="2190750" cy="62499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1000" y="150815"/>
            <a:ext cx="6419850" cy="62499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Rectangle 7">
            <a:extLst>
              <a:ext uri="{FF2B5EF4-FFF2-40B4-BE49-F238E27FC236}">
                <a16:creationId xmlns:a16="http://schemas.microsoft.com/office/drawing/2014/main" id="{6FEE54FE-C876-4077-A507-7CDC9AF2930E}"/>
              </a:ext>
            </a:extLst>
          </p:cNvPr>
          <p:cNvSpPr>
            <a:spLocks noGrp="1" noChangeArrowheads="1"/>
          </p:cNvSpPr>
          <p:nvPr>
            <p:ph type="dt" sz="half" idx="10"/>
          </p:nvPr>
        </p:nvSpPr>
        <p:spPr/>
        <p:txBody>
          <a:bodyPr/>
          <a:lstStyle>
            <a:lvl1pPr>
              <a:defRPr/>
            </a:lvl1pPr>
          </a:lstStyle>
          <a:p>
            <a:pPr defTabSz="685800">
              <a:defRPr/>
            </a:pPr>
            <a:r>
              <a:rPr lang="en-US">
                <a:solidFill>
                  <a:srgbClr val="FFFFFF"/>
                </a:solidFill>
              </a:rPr>
              <a:t>Phòng Kê khai &amp;KTT </a:t>
            </a:r>
          </a:p>
        </p:txBody>
      </p:sp>
      <p:sp>
        <p:nvSpPr>
          <p:cNvPr id="15" name="Rectangle 8">
            <a:extLst>
              <a:ext uri="{FF2B5EF4-FFF2-40B4-BE49-F238E27FC236}">
                <a16:creationId xmlns:a16="http://schemas.microsoft.com/office/drawing/2014/main" id="{D1F6CFCF-326D-4EB7-803F-B8ACCC93CB81}"/>
              </a:ext>
            </a:extLst>
          </p:cNvPr>
          <p:cNvSpPr>
            <a:spLocks noGrp="1" noChangeArrowheads="1"/>
          </p:cNvSpPr>
          <p:nvPr>
            <p:ph type="ftr" sz="quarter" idx="11"/>
          </p:nvPr>
        </p:nvSpPr>
        <p:spPr/>
        <p:txBody>
          <a:bodyPr/>
          <a:lstStyle>
            <a:lvl1pPr>
              <a:defRPr/>
            </a:lvl1pPr>
          </a:lstStyle>
          <a:p>
            <a:pPr defTabSz="685800">
              <a:defRPr/>
            </a:pPr>
            <a:endParaRPr lang="en-US">
              <a:solidFill>
                <a:srgbClr val="FFFFFF"/>
              </a:solidFill>
            </a:endParaRPr>
          </a:p>
        </p:txBody>
      </p:sp>
      <p:sp>
        <p:nvSpPr>
          <p:cNvPr id="16" name="Rectangle 9">
            <a:extLst>
              <a:ext uri="{FF2B5EF4-FFF2-40B4-BE49-F238E27FC236}">
                <a16:creationId xmlns:a16="http://schemas.microsoft.com/office/drawing/2014/main" id="{D569F807-C73E-43C6-9793-E843B9C06027}"/>
              </a:ext>
            </a:extLst>
          </p:cNvPr>
          <p:cNvSpPr>
            <a:spLocks noGrp="1" noChangeArrowheads="1"/>
          </p:cNvSpPr>
          <p:nvPr>
            <p:ph type="sldNum" sz="quarter" idx="12"/>
          </p:nvPr>
        </p:nvSpPr>
        <p:spPr/>
        <p:txBody>
          <a:bodyPr/>
          <a:lstStyle>
            <a:lvl1pPr>
              <a:defRPr/>
            </a:lvl1pPr>
          </a:lstStyle>
          <a:p>
            <a:pPr defTabSz="685800"/>
            <a:fld id="{E882BDE1-6687-4ED1-B0DA-EACBA4556DE2}" type="slidenum">
              <a:rPr lang="en-US" altLang="en-US" smtClean="0">
                <a:solidFill>
                  <a:srgbClr val="FFFFFF"/>
                </a:solidFill>
              </a:rPr>
              <a:pPr defTabSz="685800"/>
              <a:t>‹#›</a:t>
            </a:fld>
            <a:endParaRPr lang="en-US" altLang="en-US">
              <a:solidFill>
                <a:srgbClr val="FFFFFF"/>
              </a:solidFill>
            </a:endParaRPr>
          </a:p>
        </p:txBody>
      </p:sp>
    </p:spTree>
    <p:extLst>
      <p:ext uri="{BB962C8B-B14F-4D97-AF65-F5344CB8AC3E}">
        <p14:creationId xmlns:p14="http://schemas.microsoft.com/office/powerpoint/2010/main" val="1775624868"/>
      </p:ext>
    </p:extLst>
  </p:cSld>
  <p:clrMapOvr>
    <a:masterClrMapping/>
  </p:clrMapOvr>
  <p:transition>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bl" preserve="1">
  <p:cSld name="Title and Table">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3EAE702A-DB61-4A59-9D84-B20DED8FA39D}"/>
              </a:ext>
            </a:extLst>
          </p:cNvPr>
          <p:cNvSpPr>
            <a:spLocks/>
          </p:cNvSpPr>
          <p:nvPr/>
        </p:nvSpPr>
        <p:spPr bwMode="gray">
          <a:xfrm>
            <a:off x="0" y="5445127"/>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graphicFrame>
        <p:nvGraphicFramePr>
          <p:cNvPr id="5" name="Object 3">
            <a:extLst>
              <a:ext uri="{FF2B5EF4-FFF2-40B4-BE49-F238E27FC236}">
                <a16:creationId xmlns:a16="http://schemas.microsoft.com/office/drawing/2014/main" id="{07614D5C-9557-4C28-A4AC-BB0580714F2D}"/>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28228" name="Image" r:id="rId3" imgW="7390476" imgH="913963" progId="">
                  <p:embed/>
                </p:oleObj>
              </mc:Choice>
              <mc:Fallback>
                <p:oleObj name="Image" r:id="rId3" imgW="7390476" imgH="913963" progId="">
                  <p:embed/>
                  <p:pic>
                    <p:nvPicPr>
                      <p:cNvPr id="5" name="Object 3">
                        <a:extLst>
                          <a:ext uri="{FF2B5EF4-FFF2-40B4-BE49-F238E27FC236}">
                            <a16:creationId xmlns:a16="http://schemas.microsoft.com/office/drawing/2014/main" id="{07614D5C-9557-4C28-A4AC-BB0580714F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rgbClr val="48BDEC"/>
                            </a:solidFill>
                          </a14:hiddenFill>
                        </a:ext>
                        <a:ext uri="{91240B29-F687-4F45-9708-019B960494DF}">
                          <a14:hiddenLine xmlns:a14="http://schemas.microsoft.com/office/drawing/2010/main" w="9525">
                            <a:solidFill>
                              <a:srgbClr val="2B166E"/>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pic>
                </p:oleObj>
              </mc:Fallback>
            </mc:AlternateContent>
          </a:graphicData>
        </a:graphic>
      </p:graphicFrame>
      <p:sp>
        <p:nvSpPr>
          <p:cNvPr id="6" name="Rectangle 4">
            <a:extLst>
              <a:ext uri="{FF2B5EF4-FFF2-40B4-BE49-F238E27FC236}">
                <a16:creationId xmlns:a16="http://schemas.microsoft.com/office/drawing/2014/main" id="{24819526-269C-47E9-814A-5A1702825D0D}"/>
              </a:ext>
            </a:extLst>
          </p:cNvPr>
          <p:cNvSpPr>
            <a:spLocks noChangeArrowheads="1"/>
          </p:cNvSpPr>
          <p:nvPr/>
        </p:nvSpPr>
        <p:spPr bwMode="gray">
          <a:xfrm>
            <a:off x="0" y="6538915"/>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altLang="en-US" sz="1350" b="1" i="0" u="none" strike="noStrike" kern="1200" cap="none" spc="0" normalizeH="0" baseline="0" noProof="0">
              <a:ln>
                <a:noFill/>
              </a:ln>
              <a:solidFill>
                <a:srgbClr val="2B166E"/>
              </a:solidFill>
              <a:effectLst/>
              <a:uLnTx/>
              <a:uFillTx/>
              <a:latin typeface="Verdana Ref"/>
              <a:ea typeface="+mn-ea"/>
              <a:cs typeface="Arial" panose="020B0604020202020204" pitchFamily="34" charset="0"/>
            </a:endParaRPr>
          </a:p>
        </p:txBody>
      </p:sp>
      <p:sp>
        <p:nvSpPr>
          <p:cNvPr id="7" name="Rectangle 5">
            <a:extLst>
              <a:ext uri="{FF2B5EF4-FFF2-40B4-BE49-F238E27FC236}">
                <a16:creationId xmlns:a16="http://schemas.microsoft.com/office/drawing/2014/main" id="{55F61E9B-2280-4622-991F-31C207B72535}"/>
              </a:ext>
            </a:extLst>
          </p:cNvPr>
          <p:cNvSpPr>
            <a:spLocks noChangeArrowheads="1"/>
          </p:cNvSpPr>
          <p:nvPr/>
        </p:nvSpPr>
        <p:spPr bwMode="gray">
          <a:xfrm>
            <a:off x="0" y="838202"/>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pic>
        <p:nvPicPr>
          <p:cNvPr id="8" name="Picture 11" descr="logo">
            <a:extLst>
              <a:ext uri="{FF2B5EF4-FFF2-40B4-BE49-F238E27FC236}">
                <a16:creationId xmlns:a16="http://schemas.microsoft.com/office/drawing/2014/main" id="{34AF9F64-6390-457D-B772-477E026D3AC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reeform 2">
            <a:extLst>
              <a:ext uri="{FF2B5EF4-FFF2-40B4-BE49-F238E27FC236}">
                <a16:creationId xmlns:a16="http://schemas.microsoft.com/office/drawing/2014/main" id="{20EA59EB-172A-43C8-85F8-E2C0115F641C}"/>
              </a:ext>
            </a:extLst>
          </p:cNvPr>
          <p:cNvSpPr>
            <a:spLocks/>
          </p:cNvSpPr>
          <p:nvPr/>
        </p:nvSpPr>
        <p:spPr bwMode="gray">
          <a:xfrm>
            <a:off x="0" y="5445127"/>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graphicFrame>
        <p:nvGraphicFramePr>
          <p:cNvPr id="10" name="Object 3">
            <a:extLst>
              <a:ext uri="{FF2B5EF4-FFF2-40B4-BE49-F238E27FC236}">
                <a16:creationId xmlns:a16="http://schemas.microsoft.com/office/drawing/2014/main" id="{540E56E5-54F9-48B6-A0E0-0720DAFA57F6}"/>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28229" name="Image" r:id="rId6" imgW="7390476" imgH="913963" progId="">
                  <p:embed/>
                </p:oleObj>
              </mc:Choice>
              <mc:Fallback>
                <p:oleObj name="Image" r:id="rId6" imgW="7390476" imgH="913963" progId="">
                  <p:embed/>
                  <p:pic>
                    <p:nvPicPr>
                      <p:cNvPr id="10" name="Object 3">
                        <a:extLst>
                          <a:ext uri="{FF2B5EF4-FFF2-40B4-BE49-F238E27FC236}">
                            <a16:creationId xmlns:a16="http://schemas.microsoft.com/office/drawing/2014/main" id="{540E56E5-54F9-48B6-A0E0-0720DAFA57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Rectangle 4">
            <a:extLst>
              <a:ext uri="{FF2B5EF4-FFF2-40B4-BE49-F238E27FC236}">
                <a16:creationId xmlns:a16="http://schemas.microsoft.com/office/drawing/2014/main" id="{AB5E78C1-62DB-4DE0-B5C8-9D540C44FC5B}"/>
              </a:ext>
            </a:extLst>
          </p:cNvPr>
          <p:cNvSpPr>
            <a:spLocks noChangeArrowheads="1"/>
          </p:cNvSpPr>
          <p:nvPr/>
        </p:nvSpPr>
        <p:spPr bwMode="gray">
          <a:xfrm>
            <a:off x="0" y="6538915"/>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altLang="en-US" sz="1350" b="1" i="0" u="none" strike="noStrike" kern="1200" cap="none" spc="0" normalizeH="0" baseline="0" noProof="0">
              <a:ln>
                <a:noFill/>
              </a:ln>
              <a:solidFill>
                <a:srgbClr val="2B166E"/>
              </a:solidFill>
              <a:effectLst/>
              <a:uLnTx/>
              <a:uFillTx/>
              <a:latin typeface="Verdana Ref"/>
              <a:ea typeface="+mn-ea"/>
              <a:cs typeface="Arial" panose="020B0604020202020204" pitchFamily="34" charset="0"/>
            </a:endParaRPr>
          </a:p>
        </p:txBody>
      </p:sp>
      <p:sp>
        <p:nvSpPr>
          <p:cNvPr id="12" name="Rectangle 5">
            <a:extLst>
              <a:ext uri="{FF2B5EF4-FFF2-40B4-BE49-F238E27FC236}">
                <a16:creationId xmlns:a16="http://schemas.microsoft.com/office/drawing/2014/main" id="{E9833DBE-9EAD-4F94-AB86-4C6A1110830D}"/>
              </a:ext>
            </a:extLst>
          </p:cNvPr>
          <p:cNvSpPr>
            <a:spLocks noChangeArrowheads="1"/>
          </p:cNvSpPr>
          <p:nvPr/>
        </p:nvSpPr>
        <p:spPr bwMode="gray">
          <a:xfrm>
            <a:off x="0" y="838202"/>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pic>
        <p:nvPicPr>
          <p:cNvPr id="13" name="Picture 11" descr="logo">
            <a:extLst>
              <a:ext uri="{FF2B5EF4-FFF2-40B4-BE49-F238E27FC236}">
                <a16:creationId xmlns:a16="http://schemas.microsoft.com/office/drawing/2014/main" id="{FE66FA7C-29BA-4CF2-92D9-5F66EE8E68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62000" y="150813"/>
            <a:ext cx="8382000" cy="563562"/>
          </a:xfrm>
        </p:spPr>
        <p:txBody>
          <a:bodyPr/>
          <a:lstStyle/>
          <a:p>
            <a:r>
              <a:rPr lang="en-US"/>
              <a:t>Click to edit Master title style</a:t>
            </a:r>
          </a:p>
        </p:txBody>
      </p:sp>
      <p:sp>
        <p:nvSpPr>
          <p:cNvPr id="3" name="Table Placeholder 2"/>
          <p:cNvSpPr>
            <a:spLocks noGrp="1"/>
          </p:cNvSpPr>
          <p:nvPr>
            <p:ph type="tbl" idx="1"/>
          </p:nvPr>
        </p:nvSpPr>
        <p:spPr>
          <a:xfrm>
            <a:off x="381000" y="1219200"/>
            <a:ext cx="8229600" cy="5181600"/>
          </a:xfrm>
        </p:spPr>
        <p:txBody>
          <a:bodyPr/>
          <a:lstStyle/>
          <a:p>
            <a:pPr lvl="0"/>
            <a:endParaRPr lang="en-US" noProof="0"/>
          </a:p>
        </p:txBody>
      </p:sp>
      <p:sp>
        <p:nvSpPr>
          <p:cNvPr id="14" name="Rectangle 7">
            <a:extLst>
              <a:ext uri="{FF2B5EF4-FFF2-40B4-BE49-F238E27FC236}">
                <a16:creationId xmlns:a16="http://schemas.microsoft.com/office/drawing/2014/main" id="{BE173219-70C5-4C4A-85AF-6EE053DDFD1E}"/>
              </a:ext>
            </a:extLst>
          </p:cNvPr>
          <p:cNvSpPr>
            <a:spLocks noGrp="1" noChangeArrowheads="1"/>
          </p:cNvSpPr>
          <p:nvPr>
            <p:ph type="dt" sz="half" idx="10"/>
          </p:nvPr>
        </p:nvSpPr>
        <p:spPr/>
        <p:txBody>
          <a:bodyPr/>
          <a:lstStyle>
            <a:lvl1pPr>
              <a:defRPr/>
            </a:lvl1pPr>
          </a:lstStyle>
          <a:p>
            <a:pPr defTabSz="685800">
              <a:defRPr/>
            </a:pPr>
            <a:r>
              <a:rPr lang="en-US">
                <a:solidFill>
                  <a:srgbClr val="FFFFFF"/>
                </a:solidFill>
              </a:rPr>
              <a:t>Phòng Kê khai &amp;KTT </a:t>
            </a:r>
          </a:p>
        </p:txBody>
      </p:sp>
      <p:sp>
        <p:nvSpPr>
          <p:cNvPr id="15" name="Rectangle 8">
            <a:extLst>
              <a:ext uri="{FF2B5EF4-FFF2-40B4-BE49-F238E27FC236}">
                <a16:creationId xmlns:a16="http://schemas.microsoft.com/office/drawing/2014/main" id="{8E325E43-321E-45C6-B15F-D760F4677593}"/>
              </a:ext>
            </a:extLst>
          </p:cNvPr>
          <p:cNvSpPr>
            <a:spLocks noGrp="1" noChangeArrowheads="1"/>
          </p:cNvSpPr>
          <p:nvPr>
            <p:ph type="ftr" sz="quarter" idx="11"/>
          </p:nvPr>
        </p:nvSpPr>
        <p:spPr/>
        <p:txBody>
          <a:bodyPr/>
          <a:lstStyle>
            <a:lvl1pPr>
              <a:defRPr/>
            </a:lvl1pPr>
          </a:lstStyle>
          <a:p>
            <a:pPr defTabSz="685800">
              <a:defRPr/>
            </a:pPr>
            <a:endParaRPr lang="en-US">
              <a:solidFill>
                <a:srgbClr val="FFFFFF"/>
              </a:solidFill>
            </a:endParaRPr>
          </a:p>
        </p:txBody>
      </p:sp>
      <p:sp>
        <p:nvSpPr>
          <p:cNvPr id="16" name="Rectangle 9">
            <a:extLst>
              <a:ext uri="{FF2B5EF4-FFF2-40B4-BE49-F238E27FC236}">
                <a16:creationId xmlns:a16="http://schemas.microsoft.com/office/drawing/2014/main" id="{C57248B5-7728-42A3-A532-57C84B599265}"/>
              </a:ext>
            </a:extLst>
          </p:cNvPr>
          <p:cNvSpPr>
            <a:spLocks noGrp="1" noChangeArrowheads="1"/>
          </p:cNvSpPr>
          <p:nvPr>
            <p:ph type="sldNum" sz="quarter" idx="12"/>
          </p:nvPr>
        </p:nvSpPr>
        <p:spPr/>
        <p:txBody>
          <a:bodyPr/>
          <a:lstStyle>
            <a:lvl1pPr>
              <a:defRPr/>
            </a:lvl1pPr>
          </a:lstStyle>
          <a:p>
            <a:pPr defTabSz="685800"/>
            <a:fld id="{0429A8E9-C85B-40AF-A339-2D1FBB8B4A99}" type="slidenum">
              <a:rPr lang="en-US" altLang="en-US" smtClean="0">
                <a:solidFill>
                  <a:srgbClr val="FFFFFF"/>
                </a:solidFill>
              </a:rPr>
              <a:pPr defTabSz="685800"/>
              <a:t>‹#›</a:t>
            </a:fld>
            <a:endParaRPr lang="en-US" altLang="en-US">
              <a:solidFill>
                <a:srgbClr val="FFFFFF"/>
              </a:solidFill>
            </a:endParaRPr>
          </a:p>
        </p:txBody>
      </p:sp>
    </p:spTree>
    <p:extLst>
      <p:ext uri="{BB962C8B-B14F-4D97-AF65-F5344CB8AC3E}">
        <p14:creationId xmlns:p14="http://schemas.microsoft.com/office/powerpoint/2010/main" val="2579355712"/>
      </p:ext>
    </p:extLst>
  </p:cSld>
  <p:clrMapOvr>
    <a:masterClrMapping/>
  </p:clrMapOvr>
  <p:transition>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5" name="Freeform 2">
            <a:extLst>
              <a:ext uri="{FF2B5EF4-FFF2-40B4-BE49-F238E27FC236}">
                <a16:creationId xmlns:a16="http://schemas.microsoft.com/office/drawing/2014/main" id="{BCDAEA44-CF15-4C37-8DCA-1BFBA6BF0594}"/>
              </a:ext>
            </a:extLst>
          </p:cNvPr>
          <p:cNvSpPr>
            <a:spLocks/>
          </p:cNvSpPr>
          <p:nvPr/>
        </p:nvSpPr>
        <p:spPr bwMode="gray">
          <a:xfrm>
            <a:off x="0" y="5445127"/>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graphicFrame>
        <p:nvGraphicFramePr>
          <p:cNvPr id="6" name="Object 3">
            <a:extLst>
              <a:ext uri="{FF2B5EF4-FFF2-40B4-BE49-F238E27FC236}">
                <a16:creationId xmlns:a16="http://schemas.microsoft.com/office/drawing/2014/main" id="{697C6790-DE2E-41C3-A175-0A073478A650}"/>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29252" name="Image" r:id="rId3" imgW="7390476" imgH="913963" progId="">
                  <p:embed/>
                </p:oleObj>
              </mc:Choice>
              <mc:Fallback>
                <p:oleObj name="Image" r:id="rId3" imgW="7390476" imgH="913963" progId="">
                  <p:embed/>
                  <p:pic>
                    <p:nvPicPr>
                      <p:cNvPr id="6" name="Object 3">
                        <a:extLst>
                          <a:ext uri="{FF2B5EF4-FFF2-40B4-BE49-F238E27FC236}">
                            <a16:creationId xmlns:a16="http://schemas.microsoft.com/office/drawing/2014/main" id="{697C6790-DE2E-41C3-A175-0A073478A6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rgbClr val="48BDEC"/>
                            </a:solidFill>
                          </a14:hiddenFill>
                        </a:ext>
                        <a:ext uri="{91240B29-F687-4F45-9708-019B960494DF}">
                          <a14:hiddenLine xmlns:a14="http://schemas.microsoft.com/office/drawing/2010/main" w="9525">
                            <a:solidFill>
                              <a:srgbClr val="2B166E"/>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pic>
                </p:oleObj>
              </mc:Fallback>
            </mc:AlternateContent>
          </a:graphicData>
        </a:graphic>
      </p:graphicFrame>
      <p:sp>
        <p:nvSpPr>
          <p:cNvPr id="7" name="Rectangle 4">
            <a:extLst>
              <a:ext uri="{FF2B5EF4-FFF2-40B4-BE49-F238E27FC236}">
                <a16:creationId xmlns:a16="http://schemas.microsoft.com/office/drawing/2014/main" id="{083B04CB-50E5-4425-9E55-18E942887EA8}"/>
              </a:ext>
            </a:extLst>
          </p:cNvPr>
          <p:cNvSpPr>
            <a:spLocks noChangeArrowheads="1"/>
          </p:cNvSpPr>
          <p:nvPr/>
        </p:nvSpPr>
        <p:spPr bwMode="gray">
          <a:xfrm>
            <a:off x="0" y="6538915"/>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altLang="en-US" sz="1350" b="1" i="0" u="none" strike="noStrike" kern="1200" cap="none" spc="0" normalizeH="0" baseline="0" noProof="0">
              <a:ln>
                <a:noFill/>
              </a:ln>
              <a:solidFill>
                <a:srgbClr val="2B166E"/>
              </a:solidFill>
              <a:effectLst/>
              <a:uLnTx/>
              <a:uFillTx/>
              <a:latin typeface="Verdana Ref"/>
              <a:ea typeface="+mn-ea"/>
              <a:cs typeface="Arial" panose="020B0604020202020204" pitchFamily="34" charset="0"/>
            </a:endParaRPr>
          </a:p>
        </p:txBody>
      </p:sp>
      <p:sp>
        <p:nvSpPr>
          <p:cNvPr id="8" name="Rectangle 5">
            <a:extLst>
              <a:ext uri="{FF2B5EF4-FFF2-40B4-BE49-F238E27FC236}">
                <a16:creationId xmlns:a16="http://schemas.microsoft.com/office/drawing/2014/main" id="{BCBEDA75-51F2-4A01-93B4-7EB7C39BC34D}"/>
              </a:ext>
            </a:extLst>
          </p:cNvPr>
          <p:cNvSpPr>
            <a:spLocks noChangeArrowheads="1"/>
          </p:cNvSpPr>
          <p:nvPr/>
        </p:nvSpPr>
        <p:spPr bwMode="gray">
          <a:xfrm>
            <a:off x="0" y="838202"/>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pic>
        <p:nvPicPr>
          <p:cNvPr id="9" name="Picture 11" descr="logo">
            <a:extLst>
              <a:ext uri="{FF2B5EF4-FFF2-40B4-BE49-F238E27FC236}">
                <a16:creationId xmlns:a16="http://schemas.microsoft.com/office/drawing/2014/main" id="{B05D7140-C276-46F2-9B9D-937DE8FF011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Freeform 2">
            <a:extLst>
              <a:ext uri="{FF2B5EF4-FFF2-40B4-BE49-F238E27FC236}">
                <a16:creationId xmlns:a16="http://schemas.microsoft.com/office/drawing/2014/main" id="{C0FF790B-85FF-4946-9581-3EBB14623A34}"/>
              </a:ext>
            </a:extLst>
          </p:cNvPr>
          <p:cNvSpPr>
            <a:spLocks/>
          </p:cNvSpPr>
          <p:nvPr/>
        </p:nvSpPr>
        <p:spPr bwMode="gray">
          <a:xfrm>
            <a:off x="0" y="5445127"/>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graphicFrame>
        <p:nvGraphicFramePr>
          <p:cNvPr id="11" name="Object 3">
            <a:extLst>
              <a:ext uri="{FF2B5EF4-FFF2-40B4-BE49-F238E27FC236}">
                <a16:creationId xmlns:a16="http://schemas.microsoft.com/office/drawing/2014/main" id="{980A893E-6435-4592-8D61-BAB79CEAD6FE}"/>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29253" name="Image" r:id="rId6" imgW="7390476" imgH="913963" progId="">
                  <p:embed/>
                </p:oleObj>
              </mc:Choice>
              <mc:Fallback>
                <p:oleObj name="Image" r:id="rId6" imgW="7390476" imgH="913963" progId="">
                  <p:embed/>
                  <p:pic>
                    <p:nvPicPr>
                      <p:cNvPr id="11" name="Object 3">
                        <a:extLst>
                          <a:ext uri="{FF2B5EF4-FFF2-40B4-BE49-F238E27FC236}">
                            <a16:creationId xmlns:a16="http://schemas.microsoft.com/office/drawing/2014/main" id="{980A893E-6435-4592-8D61-BAB79CEAD6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 name="Rectangle 4">
            <a:extLst>
              <a:ext uri="{FF2B5EF4-FFF2-40B4-BE49-F238E27FC236}">
                <a16:creationId xmlns:a16="http://schemas.microsoft.com/office/drawing/2014/main" id="{CBB977CB-80D9-4699-9E1D-DFFE3A8A5BE8}"/>
              </a:ext>
            </a:extLst>
          </p:cNvPr>
          <p:cNvSpPr>
            <a:spLocks noChangeArrowheads="1"/>
          </p:cNvSpPr>
          <p:nvPr/>
        </p:nvSpPr>
        <p:spPr bwMode="gray">
          <a:xfrm>
            <a:off x="0" y="6538915"/>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altLang="en-US" sz="1350" b="1" i="0" u="none" strike="noStrike" kern="1200" cap="none" spc="0" normalizeH="0" baseline="0" noProof="0">
              <a:ln>
                <a:noFill/>
              </a:ln>
              <a:solidFill>
                <a:srgbClr val="2B166E"/>
              </a:solidFill>
              <a:effectLst/>
              <a:uLnTx/>
              <a:uFillTx/>
              <a:latin typeface="Verdana Ref"/>
              <a:ea typeface="+mn-ea"/>
              <a:cs typeface="Arial" panose="020B0604020202020204" pitchFamily="34" charset="0"/>
            </a:endParaRPr>
          </a:p>
        </p:txBody>
      </p:sp>
      <p:sp>
        <p:nvSpPr>
          <p:cNvPr id="13" name="Rectangle 5">
            <a:extLst>
              <a:ext uri="{FF2B5EF4-FFF2-40B4-BE49-F238E27FC236}">
                <a16:creationId xmlns:a16="http://schemas.microsoft.com/office/drawing/2014/main" id="{CA73FFB8-7FE7-4316-A13D-0D76B727A334}"/>
              </a:ext>
            </a:extLst>
          </p:cNvPr>
          <p:cNvSpPr>
            <a:spLocks noChangeArrowheads="1"/>
          </p:cNvSpPr>
          <p:nvPr/>
        </p:nvSpPr>
        <p:spPr bwMode="gray">
          <a:xfrm>
            <a:off x="0" y="838202"/>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pic>
        <p:nvPicPr>
          <p:cNvPr id="14" name="Picture 11" descr="logo">
            <a:extLst>
              <a:ext uri="{FF2B5EF4-FFF2-40B4-BE49-F238E27FC236}">
                <a16:creationId xmlns:a16="http://schemas.microsoft.com/office/drawing/2014/main" id="{03B1C198-3660-45F6-AC00-B3F478EBEB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62000" y="150813"/>
            <a:ext cx="8382000" cy="563562"/>
          </a:xfrm>
        </p:spPr>
        <p:txBody>
          <a:bodyPr/>
          <a:lstStyle/>
          <a:p>
            <a:r>
              <a:rPr lang="en-US"/>
              <a:t>Click to edit Master title style</a:t>
            </a:r>
          </a:p>
        </p:txBody>
      </p:sp>
      <p:sp>
        <p:nvSpPr>
          <p:cNvPr id="3" name="Text Placeholder 2"/>
          <p:cNvSpPr>
            <a:spLocks noGrp="1"/>
          </p:cNvSpPr>
          <p:nvPr>
            <p:ph type="body" sz="half" idx="1"/>
          </p:nvPr>
        </p:nvSpPr>
        <p:spPr>
          <a:xfrm>
            <a:off x="381000" y="1219200"/>
            <a:ext cx="40386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72000" y="1219200"/>
            <a:ext cx="40386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Rectangle 7">
            <a:extLst>
              <a:ext uri="{FF2B5EF4-FFF2-40B4-BE49-F238E27FC236}">
                <a16:creationId xmlns:a16="http://schemas.microsoft.com/office/drawing/2014/main" id="{6B178BE2-4B95-4F4F-8336-9735251BEFF2}"/>
              </a:ext>
            </a:extLst>
          </p:cNvPr>
          <p:cNvSpPr>
            <a:spLocks noGrp="1" noChangeArrowheads="1"/>
          </p:cNvSpPr>
          <p:nvPr>
            <p:ph type="dt" sz="half" idx="10"/>
          </p:nvPr>
        </p:nvSpPr>
        <p:spPr/>
        <p:txBody>
          <a:bodyPr/>
          <a:lstStyle>
            <a:lvl1pPr>
              <a:defRPr/>
            </a:lvl1pPr>
          </a:lstStyle>
          <a:p>
            <a:pPr defTabSz="685800">
              <a:defRPr/>
            </a:pPr>
            <a:r>
              <a:rPr lang="en-US">
                <a:solidFill>
                  <a:srgbClr val="FFFFFF"/>
                </a:solidFill>
              </a:rPr>
              <a:t>Phòng Kê khai &amp;KTT </a:t>
            </a:r>
          </a:p>
        </p:txBody>
      </p:sp>
      <p:sp>
        <p:nvSpPr>
          <p:cNvPr id="16" name="Rectangle 8">
            <a:extLst>
              <a:ext uri="{FF2B5EF4-FFF2-40B4-BE49-F238E27FC236}">
                <a16:creationId xmlns:a16="http://schemas.microsoft.com/office/drawing/2014/main" id="{A11B9AD8-45C9-4448-A693-4068E63059A2}"/>
              </a:ext>
            </a:extLst>
          </p:cNvPr>
          <p:cNvSpPr>
            <a:spLocks noGrp="1" noChangeArrowheads="1"/>
          </p:cNvSpPr>
          <p:nvPr>
            <p:ph type="ftr" sz="quarter" idx="11"/>
          </p:nvPr>
        </p:nvSpPr>
        <p:spPr/>
        <p:txBody>
          <a:bodyPr/>
          <a:lstStyle>
            <a:lvl1pPr>
              <a:defRPr/>
            </a:lvl1pPr>
          </a:lstStyle>
          <a:p>
            <a:pPr defTabSz="685800">
              <a:defRPr/>
            </a:pPr>
            <a:endParaRPr lang="en-US">
              <a:solidFill>
                <a:srgbClr val="FFFFFF"/>
              </a:solidFill>
            </a:endParaRPr>
          </a:p>
        </p:txBody>
      </p:sp>
      <p:sp>
        <p:nvSpPr>
          <p:cNvPr id="17" name="Rectangle 9">
            <a:extLst>
              <a:ext uri="{FF2B5EF4-FFF2-40B4-BE49-F238E27FC236}">
                <a16:creationId xmlns:a16="http://schemas.microsoft.com/office/drawing/2014/main" id="{CCBC3D16-D44E-4D58-BC84-516F3D516722}"/>
              </a:ext>
            </a:extLst>
          </p:cNvPr>
          <p:cNvSpPr>
            <a:spLocks noGrp="1" noChangeArrowheads="1"/>
          </p:cNvSpPr>
          <p:nvPr>
            <p:ph type="sldNum" sz="quarter" idx="12"/>
          </p:nvPr>
        </p:nvSpPr>
        <p:spPr/>
        <p:txBody>
          <a:bodyPr/>
          <a:lstStyle>
            <a:lvl1pPr>
              <a:defRPr/>
            </a:lvl1pPr>
          </a:lstStyle>
          <a:p>
            <a:pPr defTabSz="685800"/>
            <a:fld id="{6FA9E00A-A4CC-4AFC-B9BA-065B3FD5E6C1}" type="slidenum">
              <a:rPr lang="en-US" altLang="en-US" smtClean="0">
                <a:solidFill>
                  <a:srgbClr val="FFFFFF"/>
                </a:solidFill>
              </a:rPr>
              <a:pPr defTabSz="685800"/>
              <a:t>‹#›</a:t>
            </a:fld>
            <a:endParaRPr lang="en-US" altLang="en-US">
              <a:solidFill>
                <a:srgbClr val="FFFFFF"/>
              </a:solidFill>
            </a:endParaRPr>
          </a:p>
        </p:txBody>
      </p:sp>
    </p:spTree>
    <p:extLst>
      <p:ext uri="{BB962C8B-B14F-4D97-AF65-F5344CB8AC3E}">
        <p14:creationId xmlns:p14="http://schemas.microsoft.com/office/powerpoint/2010/main" val="3481358150"/>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9617063C-8913-466F-B589-35ED052484BA}"/>
              </a:ext>
            </a:extLst>
          </p:cNvPr>
          <p:cNvSpPr>
            <a:spLocks/>
          </p:cNvSpPr>
          <p:nvPr/>
        </p:nvSpPr>
        <p:spPr bwMode="gray">
          <a:xfrm>
            <a:off x="0" y="5445125"/>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algn="ctr">
              <a:lnSpc>
                <a:spcPct val="80000"/>
              </a:lnSpc>
              <a:defRPr/>
            </a:pPr>
            <a:endParaRPr lang="en-US">
              <a:latin typeface="Verdana Ref" pitchFamily="34" charset="0"/>
            </a:endParaRPr>
          </a:p>
        </p:txBody>
      </p:sp>
      <p:graphicFrame>
        <p:nvGraphicFramePr>
          <p:cNvPr id="5" name="Object 3">
            <a:extLst>
              <a:ext uri="{FF2B5EF4-FFF2-40B4-BE49-F238E27FC236}">
                <a16:creationId xmlns:a16="http://schemas.microsoft.com/office/drawing/2014/main" id="{B1975C4A-AD3E-4A8A-8016-A21D56082440}"/>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4726" name="Image" r:id="rId3" imgW="7390476" imgH="913963" progId="">
                  <p:embed/>
                </p:oleObj>
              </mc:Choice>
              <mc:Fallback>
                <p:oleObj name="Image" r:id="rId3" imgW="7390476" imgH="913963" progId="">
                  <p:embed/>
                  <p:pic>
                    <p:nvPicPr>
                      <p:cNvPr id="4099" name="Object 3">
                        <a:extLst>
                          <a:ext uri="{FF2B5EF4-FFF2-40B4-BE49-F238E27FC236}">
                            <a16:creationId xmlns:a16="http://schemas.microsoft.com/office/drawing/2014/main" id="{BB0F5D49-C7CA-4263-9D38-140DF7B2A6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rgbClr val="48BDEC"/>
                            </a:solidFill>
                          </a14:hiddenFill>
                        </a:ext>
                        <a:ext uri="{91240B29-F687-4F45-9708-019B960494DF}">
                          <a14:hiddenLine xmlns:a14="http://schemas.microsoft.com/office/drawing/2010/main" w="9525">
                            <a:solidFill>
                              <a:srgbClr val="2B166E"/>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pic>
                </p:oleObj>
              </mc:Fallback>
            </mc:AlternateContent>
          </a:graphicData>
        </a:graphic>
      </p:graphicFrame>
      <p:sp>
        <p:nvSpPr>
          <p:cNvPr id="6" name="Rectangle 4">
            <a:extLst>
              <a:ext uri="{FF2B5EF4-FFF2-40B4-BE49-F238E27FC236}">
                <a16:creationId xmlns:a16="http://schemas.microsoft.com/office/drawing/2014/main" id="{63A94D80-3258-49BF-8293-94EA1ADB6502}"/>
              </a:ext>
            </a:extLst>
          </p:cNvPr>
          <p:cNvSpPr>
            <a:spLocks noChangeArrowheads="1"/>
          </p:cNvSpPr>
          <p:nvPr/>
        </p:nvSpPr>
        <p:spPr bwMode="gray">
          <a:xfrm>
            <a:off x="0" y="6538913"/>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algn="ctr">
              <a:lnSpc>
                <a:spcPct val="80000"/>
              </a:lnSpc>
            </a:pPr>
            <a:endParaRPr lang="en-US" altLang="en-US"/>
          </a:p>
        </p:txBody>
      </p:sp>
      <p:sp>
        <p:nvSpPr>
          <p:cNvPr id="7" name="Rectangle 5">
            <a:extLst>
              <a:ext uri="{FF2B5EF4-FFF2-40B4-BE49-F238E27FC236}">
                <a16:creationId xmlns:a16="http://schemas.microsoft.com/office/drawing/2014/main" id="{37AB1C79-3294-4791-A374-98B23180B153}"/>
              </a:ext>
            </a:extLst>
          </p:cNvPr>
          <p:cNvSpPr>
            <a:spLocks noChangeArrowheads="1"/>
          </p:cNvSpPr>
          <p:nvPr/>
        </p:nvSpPr>
        <p:spPr bwMode="gray">
          <a:xfrm>
            <a:off x="0" y="838200"/>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algn="ctr">
              <a:lnSpc>
                <a:spcPct val="80000"/>
              </a:lnSpc>
              <a:defRPr/>
            </a:pPr>
            <a:endParaRPr lang="en-US">
              <a:latin typeface="Verdana Ref" pitchFamily="34" charset="0"/>
            </a:endParaRPr>
          </a:p>
        </p:txBody>
      </p:sp>
      <p:pic>
        <p:nvPicPr>
          <p:cNvPr id="8" name="Picture 11" descr="logo">
            <a:extLst>
              <a:ext uri="{FF2B5EF4-FFF2-40B4-BE49-F238E27FC236}">
                <a16:creationId xmlns:a16="http://schemas.microsoft.com/office/drawing/2014/main" id="{E3B53504-38C1-4FB4-82FD-C35742EE9A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reeform 2">
            <a:extLst>
              <a:ext uri="{FF2B5EF4-FFF2-40B4-BE49-F238E27FC236}">
                <a16:creationId xmlns:a16="http://schemas.microsoft.com/office/drawing/2014/main" id="{0C4F6DA6-0487-41CE-8460-5BA8D98D3362}"/>
              </a:ext>
            </a:extLst>
          </p:cNvPr>
          <p:cNvSpPr>
            <a:spLocks/>
          </p:cNvSpPr>
          <p:nvPr/>
        </p:nvSpPr>
        <p:spPr bwMode="gray">
          <a:xfrm>
            <a:off x="0" y="5445125"/>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algn="ctr">
              <a:lnSpc>
                <a:spcPct val="80000"/>
              </a:lnSpc>
              <a:defRPr/>
            </a:pPr>
            <a:endParaRPr lang="en-US">
              <a:latin typeface="Verdana Ref" pitchFamily="34" charset="0"/>
            </a:endParaRPr>
          </a:p>
        </p:txBody>
      </p:sp>
      <p:graphicFrame>
        <p:nvGraphicFramePr>
          <p:cNvPr id="10" name="Object 3">
            <a:extLst>
              <a:ext uri="{FF2B5EF4-FFF2-40B4-BE49-F238E27FC236}">
                <a16:creationId xmlns:a16="http://schemas.microsoft.com/office/drawing/2014/main" id="{99BA8619-6DE7-43F5-A828-C57211B9B4A3}"/>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4727" name="Image" r:id="rId6" imgW="7390476" imgH="913963" progId="">
                  <p:embed/>
                </p:oleObj>
              </mc:Choice>
              <mc:Fallback>
                <p:oleObj name="Image" r:id="rId6" imgW="7390476" imgH="913963" progId="">
                  <p:embed/>
                  <p:pic>
                    <p:nvPicPr>
                      <p:cNvPr id="4104" name="Object 3">
                        <a:extLst>
                          <a:ext uri="{FF2B5EF4-FFF2-40B4-BE49-F238E27FC236}">
                            <a16:creationId xmlns:a16="http://schemas.microsoft.com/office/drawing/2014/main" id="{2B64435B-46F9-40C3-ACFE-C03179A20D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Rectangle 4">
            <a:extLst>
              <a:ext uri="{FF2B5EF4-FFF2-40B4-BE49-F238E27FC236}">
                <a16:creationId xmlns:a16="http://schemas.microsoft.com/office/drawing/2014/main" id="{4A61E7A6-55F1-483D-B1AA-18236B203BBE}"/>
              </a:ext>
            </a:extLst>
          </p:cNvPr>
          <p:cNvSpPr>
            <a:spLocks noChangeArrowheads="1"/>
          </p:cNvSpPr>
          <p:nvPr/>
        </p:nvSpPr>
        <p:spPr bwMode="gray">
          <a:xfrm>
            <a:off x="0" y="6538913"/>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algn="ctr">
              <a:lnSpc>
                <a:spcPct val="80000"/>
              </a:lnSpc>
            </a:pPr>
            <a:endParaRPr lang="en-US" altLang="en-US"/>
          </a:p>
        </p:txBody>
      </p:sp>
      <p:sp>
        <p:nvSpPr>
          <p:cNvPr id="12" name="Rectangle 5">
            <a:extLst>
              <a:ext uri="{FF2B5EF4-FFF2-40B4-BE49-F238E27FC236}">
                <a16:creationId xmlns:a16="http://schemas.microsoft.com/office/drawing/2014/main" id="{B7B0565C-6ADD-40A9-B9C6-2929793FA22C}"/>
              </a:ext>
            </a:extLst>
          </p:cNvPr>
          <p:cNvSpPr>
            <a:spLocks noChangeArrowheads="1"/>
          </p:cNvSpPr>
          <p:nvPr/>
        </p:nvSpPr>
        <p:spPr bwMode="gray">
          <a:xfrm>
            <a:off x="0" y="838200"/>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algn="ctr">
              <a:lnSpc>
                <a:spcPct val="80000"/>
              </a:lnSpc>
              <a:defRPr/>
            </a:pPr>
            <a:endParaRPr lang="en-US">
              <a:latin typeface="Verdana Ref" pitchFamily="34" charset="0"/>
            </a:endParaRPr>
          </a:p>
        </p:txBody>
      </p:sp>
      <p:pic>
        <p:nvPicPr>
          <p:cNvPr id="13" name="Picture 11" descr="logo">
            <a:extLst>
              <a:ext uri="{FF2B5EF4-FFF2-40B4-BE49-F238E27FC236}">
                <a16:creationId xmlns:a16="http://schemas.microsoft.com/office/drawing/2014/main" id="{A29B12AA-B6C0-4DCD-825F-312C7BAB5A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14" name="Rectangle 7">
            <a:extLst>
              <a:ext uri="{FF2B5EF4-FFF2-40B4-BE49-F238E27FC236}">
                <a16:creationId xmlns:a16="http://schemas.microsoft.com/office/drawing/2014/main" id="{8083051A-291C-4794-9BF2-F3ED898F0788}"/>
              </a:ext>
            </a:extLst>
          </p:cNvPr>
          <p:cNvSpPr>
            <a:spLocks noGrp="1" noChangeArrowheads="1"/>
          </p:cNvSpPr>
          <p:nvPr>
            <p:ph type="dt" sz="half" idx="10"/>
          </p:nvPr>
        </p:nvSpPr>
        <p:spPr/>
        <p:txBody>
          <a:bodyPr/>
          <a:lstStyle>
            <a:lvl1pPr>
              <a:defRPr/>
            </a:lvl1pPr>
          </a:lstStyle>
          <a:p>
            <a:pPr>
              <a:defRPr/>
            </a:pPr>
            <a:r>
              <a:rPr lang="en-US"/>
              <a:t>Phòng Kê khai &amp;KTT </a:t>
            </a:r>
          </a:p>
        </p:txBody>
      </p:sp>
      <p:sp>
        <p:nvSpPr>
          <p:cNvPr id="15" name="Rectangle 8">
            <a:extLst>
              <a:ext uri="{FF2B5EF4-FFF2-40B4-BE49-F238E27FC236}">
                <a16:creationId xmlns:a16="http://schemas.microsoft.com/office/drawing/2014/main" id="{19AB3C24-B4D2-4858-8FC7-C620F3C5FDC9}"/>
              </a:ext>
            </a:extLst>
          </p:cNvPr>
          <p:cNvSpPr>
            <a:spLocks noGrp="1" noChangeArrowheads="1"/>
          </p:cNvSpPr>
          <p:nvPr>
            <p:ph type="ftr" sz="quarter" idx="11"/>
          </p:nvPr>
        </p:nvSpPr>
        <p:spPr/>
        <p:txBody>
          <a:bodyPr/>
          <a:lstStyle>
            <a:lvl1pPr>
              <a:defRPr/>
            </a:lvl1pPr>
          </a:lstStyle>
          <a:p>
            <a:pPr>
              <a:defRPr/>
            </a:pPr>
            <a:endParaRPr lang="en-US"/>
          </a:p>
        </p:txBody>
      </p:sp>
      <p:sp>
        <p:nvSpPr>
          <p:cNvPr id="16" name="Rectangle 9">
            <a:extLst>
              <a:ext uri="{FF2B5EF4-FFF2-40B4-BE49-F238E27FC236}">
                <a16:creationId xmlns:a16="http://schemas.microsoft.com/office/drawing/2014/main" id="{AD6779D5-4D92-432E-A68F-2CCA64BB0E2C}"/>
              </a:ext>
            </a:extLst>
          </p:cNvPr>
          <p:cNvSpPr>
            <a:spLocks noGrp="1" noChangeArrowheads="1"/>
          </p:cNvSpPr>
          <p:nvPr>
            <p:ph type="sldNum" sz="quarter" idx="12"/>
          </p:nvPr>
        </p:nvSpPr>
        <p:spPr/>
        <p:txBody>
          <a:bodyPr/>
          <a:lstStyle>
            <a:lvl1pPr>
              <a:defRPr/>
            </a:lvl1pPr>
          </a:lstStyle>
          <a:p>
            <a:fld id="{50E52903-9A79-4A68-AA58-FA98D2EC7D6D}" type="slidenum">
              <a:rPr lang="en-US" altLang="en-US"/>
              <a:pPr/>
              <a:t>‹#›</a:t>
            </a:fld>
            <a:endParaRPr lang="en-US" altLang="en-US"/>
          </a:p>
        </p:txBody>
      </p:sp>
    </p:spTree>
    <p:extLst>
      <p:ext uri="{BB962C8B-B14F-4D97-AF65-F5344CB8AC3E}">
        <p14:creationId xmlns:p14="http://schemas.microsoft.com/office/powerpoint/2010/main" val="4288312564"/>
      </p:ext>
    </p:extLst>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5" name="Freeform 2">
            <a:extLst>
              <a:ext uri="{FF2B5EF4-FFF2-40B4-BE49-F238E27FC236}">
                <a16:creationId xmlns:a16="http://schemas.microsoft.com/office/drawing/2014/main" id="{8649309A-F0EC-46C6-B815-CBC2356C952F}"/>
              </a:ext>
            </a:extLst>
          </p:cNvPr>
          <p:cNvSpPr>
            <a:spLocks/>
          </p:cNvSpPr>
          <p:nvPr/>
        </p:nvSpPr>
        <p:spPr bwMode="gray">
          <a:xfrm>
            <a:off x="0" y="5445125"/>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algn="ctr">
              <a:lnSpc>
                <a:spcPct val="80000"/>
              </a:lnSpc>
              <a:defRPr/>
            </a:pPr>
            <a:endParaRPr lang="en-US">
              <a:latin typeface="Verdana Ref" pitchFamily="34" charset="0"/>
            </a:endParaRPr>
          </a:p>
        </p:txBody>
      </p:sp>
      <p:graphicFrame>
        <p:nvGraphicFramePr>
          <p:cNvPr id="6" name="Object 3">
            <a:extLst>
              <a:ext uri="{FF2B5EF4-FFF2-40B4-BE49-F238E27FC236}">
                <a16:creationId xmlns:a16="http://schemas.microsoft.com/office/drawing/2014/main" id="{9AB19F0C-EA9B-4297-90A3-BD659564B068}"/>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5750" name="Image" r:id="rId3" imgW="7390476" imgH="913963" progId="">
                  <p:embed/>
                </p:oleObj>
              </mc:Choice>
              <mc:Fallback>
                <p:oleObj name="Image" r:id="rId3" imgW="7390476" imgH="913963" progId="">
                  <p:embed/>
                  <p:pic>
                    <p:nvPicPr>
                      <p:cNvPr id="5123" name="Object 3">
                        <a:extLst>
                          <a:ext uri="{FF2B5EF4-FFF2-40B4-BE49-F238E27FC236}">
                            <a16:creationId xmlns:a16="http://schemas.microsoft.com/office/drawing/2014/main" id="{0591FD27-BF5F-4407-A42E-391A2BC8AF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rgbClr val="48BDEC"/>
                            </a:solidFill>
                          </a14:hiddenFill>
                        </a:ext>
                        <a:ext uri="{91240B29-F687-4F45-9708-019B960494DF}">
                          <a14:hiddenLine xmlns:a14="http://schemas.microsoft.com/office/drawing/2010/main" w="9525">
                            <a:solidFill>
                              <a:srgbClr val="2B166E"/>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pic>
                </p:oleObj>
              </mc:Fallback>
            </mc:AlternateContent>
          </a:graphicData>
        </a:graphic>
      </p:graphicFrame>
      <p:sp>
        <p:nvSpPr>
          <p:cNvPr id="7" name="Rectangle 4">
            <a:extLst>
              <a:ext uri="{FF2B5EF4-FFF2-40B4-BE49-F238E27FC236}">
                <a16:creationId xmlns:a16="http://schemas.microsoft.com/office/drawing/2014/main" id="{3D50AA1F-E907-4C03-95F5-7D739C399EC7}"/>
              </a:ext>
            </a:extLst>
          </p:cNvPr>
          <p:cNvSpPr>
            <a:spLocks noChangeArrowheads="1"/>
          </p:cNvSpPr>
          <p:nvPr/>
        </p:nvSpPr>
        <p:spPr bwMode="gray">
          <a:xfrm>
            <a:off x="0" y="6538913"/>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algn="ctr">
              <a:lnSpc>
                <a:spcPct val="80000"/>
              </a:lnSpc>
            </a:pPr>
            <a:endParaRPr lang="en-US" altLang="en-US"/>
          </a:p>
        </p:txBody>
      </p:sp>
      <p:sp>
        <p:nvSpPr>
          <p:cNvPr id="8" name="Rectangle 5">
            <a:extLst>
              <a:ext uri="{FF2B5EF4-FFF2-40B4-BE49-F238E27FC236}">
                <a16:creationId xmlns:a16="http://schemas.microsoft.com/office/drawing/2014/main" id="{302DC41F-9B1B-474F-A03A-DDEEA972FC7B}"/>
              </a:ext>
            </a:extLst>
          </p:cNvPr>
          <p:cNvSpPr>
            <a:spLocks noChangeArrowheads="1"/>
          </p:cNvSpPr>
          <p:nvPr/>
        </p:nvSpPr>
        <p:spPr bwMode="gray">
          <a:xfrm>
            <a:off x="0" y="838200"/>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algn="ctr">
              <a:lnSpc>
                <a:spcPct val="80000"/>
              </a:lnSpc>
              <a:defRPr/>
            </a:pPr>
            <a:endParaRPr lang="en-US">
              <a:latin typeface="Verdana Ref" pitchFamily="34" charset="0"/>
            </a:endParaRPr>
          </a:p>
        </p:txBody>
      </p:sp>
      <p:pic>
        <p:nvPicPr>
          <p:cNvPr id="9" name="Picture 11" descr="logo">
            <a:extLst>
              <a:ext uri="{FF2B5EF4-FFF2-40B4-BE49-F238E27FC236}">
                <a16:creationId xmlns:a16="http://schemas.microsoft.com/office/drawing/2014/main" id="{A44E872C-97F5-4691-9138-FCF3F605CF8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Freeform 2">
            <a:extLst>
              <a:ext uri="{FF2B5EF4-FFF2-40B4-BE49-F238E27FC236}">
                <a16:creationId xmlns:a16="http://schemas.microsoft.com/office/drawing/2014/main" id="{F5FDC70E-404A-43E5-8FF8-360E4E0AE46C}"/>
              </a:ext>
            </a:extLst>
          </p:cNvPr>
          <p:cNvSpPr>
            <a:spLocks/>
          </p:cNvSpPr>
          <p:nvPr/>
        </p:nvSpPr>
        <p:spPr bwMode="gray">
          <a:xfrm>
            <a:off x="0" y="5445125"/>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algn="ctr">
              <a:lnSpc>
                <a:spcPct val="80000"/>
              </a:lnSpc>
              <a:defRPr/>
            </a:pPr>
            <a:endParaRPr lang="en-US">
              <a:latin typeface="Verdana Ref" pitchFamily="34" charset="0"/>
            </a:endParaRPr>
          </a:p>
        </p:txBody>
      </p:sp>
      <p:graphicFrame>
        <p:nvGraphicFramePr>
          <p:cNvPr id="11" name="Object 3">
            <a:extLst>
              <a:ext uri="{FF2B5EF4-FFF2-40B4-BE49-F238E27FC236}">
                <a16:creationId xmlns:a16="http://schemas.microsoft.com/office/drawing/2014/main" id="{32C1CFD9-1257-4474-BFAA-4E78EC87D094}"/>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5751" name="Image" r:id="rId6" imgW="7390476" imgH="913963" progId="">
                  <p:embed/>
                </p:oleObj>
              </mc:Choice>
              <mc:Fallback>
                <p:oleObj name="Image" r:id="rId6" imgW="7390476" imgH="913963" progId="">
                  <p:embed/>
                  <p:pic>
                    <p:nvPicPr>
                      <p:cNvPr id="5128" name="Object 3">
                        <a:extLst>
                          <a:ext uri="{FF2B5EF4-FFF2-40B4-BE49-F238E27FC236}">
                            <a16:creationId xmlns:a16="http://schemas.microsoft.com/office/drawing/2014/main" id="{D6F21D05-ECB3-41F7-8A62-D2C97B2DD0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 name="Rectangle 4">
            <a:extLst>
              <a:ext uri="{FF2B5EF4-FFF2-40B4-BE49-F238E27FC236}">
                <a16:creationId xmlns:a16="http://schemas.microsoft.com/office/drawing/2014/main" id="{3B05218C-20CB-47BB-8450-E71CC9B32DAE}"/>
              </a:ext>
            </a:extLst>
          </p:cNvPr>
          <p:cNvSpPr>
            <a:spLocks noChangeArrowheads="1"/>
          </p:cNvSpPr>
          <p:nvPr/>
        </p:nvSpPr>
        <p:spPr bwMode="gray">
          <a:xfrm>
            <a:off x="0" y="6538913"/>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algn="ctr">
              <a:lnSpc>
                <a:spcPct val="80000"/>
              </a:lnSpc>
            </a:pPr>
            <a:endParaRPr lang="en-US" altLang="en-US"/>
          </a:p>
        </p:txBody>
      </p:sp>
      <p:sp>
        <p:nvSpPr>
          <p:cNvPr id="13" name="Rectangle 5">
            <a:extLst>
              <a:ext uri="{FF2B5EF4-FFF2-40B4-BE49-F238E27FC236}">
                <a16:creationId xmlns:a16="http://schemas.microsoft.com/office/drawing/2014/main" id="{9E82C3F4-39AD-4A88-95AA-4B598A3D57CA}"/>
              </a:ext>
            </a:extLst>
          </p:cNvPr>
          <p:cNvSpPr>
            <a:spLocks noChangeArrowheads="1"/>
          </p:cNvSpPr>
          <p:nvPr/>
        </p:nvSpPr>
        <p:spPr bwMode="gray">
          <a:xfrm>
            <a:off x="0" y="838200"/>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algn="ctr">
              <a:lnSpc>
                <a:spcPct val="80000"/>
              </a:lnSpc>
              <a:defRPr/>
            </a:pPr>
            <a:endParaRPr lang="en-US">
              <a:latin typeface="Verdana Ref" pitchFamily="34" charset="0"/>
            </a:endParaRPr>
          </a:p>
        </p:txBody>
      </p:sp>
      <p:pic>
        <p:nvPicPr>
          <p:cNvPr id="14" name="Picture 11" descr="logo">
            <a:extLst>
              <a:ext uri="{FF2B5EF4-FFF2-40B4-BE49-F238E27FC236}">
                <a16:creationId xmlns:a16="http://schemas.microsoft.com/office/drawing/2014/main" id="{1E231A84-C4EE-47C7-BF4E-ACBCBDE762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219200"/>
            <a:ext cx="40386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72000" y="1219200"/>
            <a:ext cx="40386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Rectangle 7">
            <a:extLst>
              <a:ext uri="{FF2B5EF4-FFF2-40B4-BE49-F238E27FC236}">
                <a16:creationId xmlns:a16="http://schemas.microsoft.com/office/drawing/2014/main" id="{9D1F586C-D2E3-4012-9A24-CC0710533549}"/>
              </a:ext>
            </a:extLst>
          </p:cNvPr>
          <p:cNvSpPr>
            <a:spLocks noGrp="1" noChangeArrowheads="1"/>
          </p:cNvSpPr>
          <p:nvPr>
            <p:ph type="dt" sz="half" idx="10"/>
          </p:nvPr>
        </p:nvSpPr>
        <p:spPr/>
        <p:txBody>
          <a:bodyPr/>
          <a:lstStyle>
            <a:lvl1pPr>
              <a:defRPr/>
            </a:lvl1pPr>
          </a:lstStyle>
          <a:p>
            <a:pPr>
              <a:defRPr/>
            </a:pPr>
            <a:r>
              <a:rPr lang="en-US"/>
              <a:t>Phòng Kê khai &amp;KTT </a:t>
            </a:r>
          </a:p>
        </p:txBody>
      </p:sp>
      <p:sp>
        <p:nvSpPr>
          <p:cNvPr id="16" name="Rectangle 8">
            <a:extLst>
              <a:ext uri="{FF2B5EF4-FFF2-40B4-BE49-F238E27FC236}">
                <a16:creationId xmlns:a16="http://schemas.microsoft.com/office/drawing/2014/main" id="{FD18530D-CCA3-4CDC-B5FF-F701EDBF0CB5}"/>
              </a:ext>
            </a:extLst>
          </p:cNvPr>
          <p:cNvSpPr>
            <a:spLocks noGrp="1" noChangeArrowheads="1"/>
          </p:cNvSpPr>
          <p:nvPr>
            <p:ph type="ftr" sz="quarter" idx="11"/>
          </p:nvPr>
        </p:nvSpPr>
        <p:spPr/>
        <p:txBody>
          <a:bodyPr/>
          <a:lstStyle>
            <a:lvl1pPr>
              <a:defRPr/>
            </a:lvl1pPr>
          </a:lstStyle>
          <a:p>
            <a:pPr>
              <a:defRPr/>
            </a:pPr>
            <a:endParaRPr lang="en-US"/>
          </a:p>
        </p:txBody>
      </p:sp>
      <p:sp>
        <p:nvSpPr>
          <p:cNvPr id="17" name="Rectangle 9">
            <a:extLst>
              <a:ext uri="{FF2B5EF4-FFF2-40B4-BE49-F238E27FC236}">
                <a16:creationId xmlns:a16="http://schemas.microsoft.com/office/drawing/2014/main" id="{ADD41E4C-B79A-4BB6-B05D-88967DFD8208}"/>
              </a:ext>
            </a:extLst>
          </p:cNvPr>
          <p:cNvSpPr>
            <a:spLocks noGrp="1" noChangeArrowheads="1"/>
          </p:cNvSpPr>
          <p:nvPr>
            <p:ph type="sldNum" sz="quarter" idx="12"/>
          </p:nvPr>
        </p:nvSpPr>
        <p:spPr/>
        <p:txBody>
          <a:bodyPr/>
          <a:lstStyle>
            <a:lvl1pPr>
              <a:defRPr/>
            </a:lvl1pPr>
          </a:lstStyle>
          <a:p>
            <a:fld id="{2FF4F84E-AD17-4D74-8253-05AC265636EA}" type="slidenum">
              <a:rPr lang="en-US" altLang="en-US"/>
              <a:pPr/>
              <a:t>‹#›</a:t>
            </a:fld>
            <a:endParaRPr lang="en-US" altLang="en-US"/>
          </a:p>
        </p:txBody>
      </p:sp>
    </p:spTree>
    <p:extLst>
      <p:ext uri="{BB962C8B-B14F-4D97-AF65-F5344CB8AC3E}">
        <p14:creationId xmlns:p14="http://schemas.microsoft.com/office/powerpoint/2010/main" val="1101366297"/>
      </p:ext>
    </p:extLst>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Freeform 2">
            <a:extLst>
              <a:ext uri="{FF2B5EF4-FFF2-40B4-BE49-F238E27FC236}">
                <a16:creationId xmlns:a16="http://schemas.microsoft.com/office/drawing/2014/main" id="{DB91E427-90A0-4C86-A7A1-9928C3BA9284}"/>
              </a:ext>
            </a:extLst>
          </p:cNvPr>
          <p:cNvSpPr>
            <a:spLocks/>
          </p:cNvSpPr>
          <p:nvPr/>
        </p:nvSpPr>
        <p:spPr bwMode="gray">
          <a:xfrm>
            <a:off x="0" y="5445125"/>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algn="ctr">
              <a:lnSpc>
                <a:spcPct val="80000"/>
              </a:lnSpc>
              <a:defRPr/>
            </a:pPr>
            <a:endParaRPr lang="en-US">
              <a:latin typeface="Verdana Ref" pitchFamily="34" charset="0"/>
            </a:endParaRPr>
          </a:p>
        </p:txBody>
      </p:sp>
      <p:graphicFrame>
        <p:nvGraphicFramePr>
          <p:cNvPr id="8" name="Object 3">
            <a:extLst>
              <a:ext uri="{FF2B5EF4-FFF2-40B4-BE49-F238E27FC236}">
                <a16:creationId xmlns:a16="http://schemas.microsoft.com/office/drawing/2014/main" id="{7A8CE283-34C7-4F3A-B331-F581DF1608D9}"/>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6774" name="Image" r:id="rId3" imgW="7390476" imgH="913963" progId="">
                  <p:embed/>
                </p:oleObj>
              </mc:Choice>
              <mc:Fallback>
                <p:oleObj name="Image" r:id="rId3" imgW="7390476" imgH="913963" progId="">
                  <p:embed/>
                  <p:pic>
                    <p:nvPicPr>
                      <p:cNvPr id="6147" name="Object 3">
                        <a:extLst>
                          <a:ext uri="{FF2B5EF4-FFF2-40B4-BE49-F238E27FC236}">
                            <a16:creationId xmlns:a16="http://schemas.microsoft.com/office/drawing/2014/main" id="{DE57D0F4-BEFE-45E3-BCA2-2176695CB0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rgbClr val="48BDEC"/>
                            </a:solidFill>
                          </a14:hiddenFill>
                        </a:ext>
                        <a:ext uri="{91240B29-F687-4F45-9708-019B960494DF}">
                          <a14:hiddenLine xmlns:a14="http://schemas.microsoft.com/office/drawing/2010/main" w="9525">
                            <a:solidFill>
                              <a:srgbClr val="2B166E"/>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pic>
                </p:oleObj>
              </mc:Fallback>
            </mc:AlternateContent>
          </a:graphicData>
        </a:graphic>
      </p:graphicFrame>
      <p:sp>
        <p:nvSpPr>
          <p:cNvPr id="9" name="Rectangle 4">
            <a:extLst>
              <a:ext uri="{FF2B5EF4-FFF2-40B4-BE49-F238E27FC236}">
                <a16:creationId xmlns:a16="http://schemas.microsoft.com/office/drawing/2014/main" id="{75F51915-8C9E-47A6-BE34-5AD6D7CC9BCB}"/>
              </a:ext>
            </a:extLst>
          </p:cNvPr>
          <p:cNvSpPr>
            <a:spLocks noChangeArrowheads="1"/>
          </p:cNvSpPr>
          <p:nvPr/>
        </p:nvSpPr>
        <p:spPr bwMode="gray">
          <a:xfrm>
            <a:off x="0" y="6538913"/>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algn="ctr">
              <a:lnSpc>
                <a:spcPct val="80000"/>
              </a:lnSpc>
            </a:pPr>
            <a:endParaRPr lang="en-US" altLang="en-US"/>
          </a:p>
        </p:txBody>
      </p:sp>
      <p:sp>
        <p:nvSpPr>
          <p:cNvPr id="10" name="Rectangle 5">
            <a:extLst>
              <a:ext uri="{FF2B5EF4-FFF2-40B4-BE49-F238E27FC236}">
                <a16:creationId xmlns:a16="http://schemas.microsoft.com/office/drawing/2014/main" id="{E299F919-CB3D-445B-84A3-7102CF216D4D}"/>
              </a:ext>
            </a:extLst>
          </p:cNvPr>
          <p:cNvSpPr>
            <a:spLocks noChangeArrowheads="1"/>
          </p:cNvSpPr>
          <p:nvPr/>
        </p:nvSpPr>
        <p:spPr bwMode="gray">
          <a:xfrm>
            <a:off x="0" y="838200"/>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algn="ctr">
              <a:lnSpc>
                <a:spcPct val="80000"/>
              </a:lnSpc>
              <a:defRPr/>
            </a:pPr>
            <a:endParaRPr lang="en-US">
              <a:latin typeface="Verdana Ref" pitchFamily="34" charset="0"/>
            </a:endParaRPr>
          </a:p>
        </p:txBody>
      </p:sp>
      <p:pic>
        <p:nvPicPr>
          <p:cNvPr id="11" name="Picture 11" descr="logo">
            <a:extLst>
              <a:ext uri="{FF2B5EF4-FFF2-40B4-BE49-F238E27FC236}">
                <a16:creationId xmlns:a16="http://schemas.microsoft.com/office/drawing/2014/main" id="{22F66B78-D316-430C-BB80-A53C86C8E41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Freeform 2">
            <a:extLst>
              <a:ext uri="{FF2B5EF4-FFF2-40B4-BE49-F238E27FC236}">
                <a16:creationId xmlns:a16="http://schemas.microsoft.com/office/drawing/2014/main" id="{9FDCCCB5-7CC4-4FC3-A3E0-01C3DD621256}"/>
              </a:ext>
            </a:extLst>
          </p:cNvPr>
          <p:cNvSpPr>
            <a:spLocks/>
          </p:cNvSpPr>
          <p:nvPr/>
        </p:nvSpPr>
        <p:spPr bwMode="gray">
          <a:xfrm>
            <a:off x="0" y="5445125"/>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algn="ctr">
              <a:lnSpc>
                <a:spcPct val="80000"/>
              </a:lnSpc>
              <a:defRPr/>
            </a:pPr>
            <a:endParaRPr lang="en-US">
              <a:latin typeface="Verdana Ref" pitchFamily="34" charset="0"/>
            </a:endParaRPr>
          </a:p>
        </p:txBody>
      </p:sp>
      <p:graphicFrame>
        <p:nvGraphicFramePr>
          <p:cNvPr id="13" name="Object 3">
            <a:extLst>
              <a:ext uri="{FF2B5EF4-FFF2-40B4-BE49-F238E27FC236}">
                <a16:creationId xmlns:a16="http://schemas.microsoft.com/office/drawing/2014/main" id="{63AD8CAC-4839-4C7B-A445-9251EDA95182}"/>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6775" name="Image" r:id="rId6" imgW="7390476" imgH="913963" progId="">
                  <p:embed/>
                </p:oleObj>
              </mc:Choice>
              <mc:Fallback>
                <p:oleObj name="Image" r:id="rId6" imgW="7390476" imgH="913963" progId="">
                  <p:embed/>
                  <p:pic>
                    <p:nvPicPr>
                      <p:cNvPr id="6152" name="Object 3">
                        <a:extLst>
                          <a:ext uri="{FF2B5EF4-FFF2-40B4-BE49-F238E27FC236}">
                            <a16:creationId xmlns:a16="http://schemas.microsoft.com/office/drawing/2014/main" id="{142585E1-7AD9-4A61-B0B9-75186BA240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 name="Rectangle 4">
            <a:extLst>
              <a:ext uri="{FF2B5EF4-FFF2-40B4-BE49-F238E27FC236}">
                <a16:creationId xmlns:a16="http://schemas.microsoft.com/office/drawing/2014/main" id="{7FD5D2D0-900E-471E-A017-F896BDED2AC1}"/>
              </a:ext>
            </a:extLst>
          </p:cNvPr>
          <p:cNvSpPr>
            <a:spLocks noChangeArrowheads="1"/>
          </p:cNvSpPr>
          <p:nvPr/>
        </p:nvSpPr>
        <p:spPr bwMode="gray">
          <a:xfrm>
            <a:off x="0" y="6538913"/>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algn="ctr">
              <a:lnSpc>
                <a:spcPct val="80000"/>
              </a:lnSpc>
            </a:pPr>
            <a:endParaRPr lang="en-US" altLang="en-US"/>
          </a:p>
        </p:txBody>
      </p:sp>
      <p:sp>
        <p:nvSpPr>
          <p:cNvPr id="15" name="Rectangle 5">
            <a:extLst>
              <a:ext uri="{FF2B5EF4-FFF2-40B4-BE49-F238E27FC236}">
                <a16:creationId xmlns:a16="http://schemas.microsoft.com/office/drawing/2014/main" id="{5CDDF989-8234-4AB6-9AA0-C41B74DBCA3F}"/>
              </a:ext>
            </a:extLst>
          </p:cNvPr>
          <p:cNvSpPr>
            <a:spLocks noChangeArrowheads="1"/>
          </p:cNvSpPr>
          <p:nvPr/>
        </p:nvSpPr>
        <p:spPr bwMode="gray">
          <a:xfrm>
            <a:off x="0" y="838200"/>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algn="ctr">
              <a:lnSpc>
                <a:spcPct val="80000"/>
              </a:lnSpc>
              <a:defRPr/>
            </a:pPr>
            <a:endParaRPr lang="en-US">
              <a:latin typeface="Verdana Ref" pitchFamily="34" charset="0"/>
            </a:endParaRPr>
          </a:p>
        </p:txBody>
      </p:sp>
      <p:pic>
        <p:nvPicPr>
          <p:cNvPr id="16" name="Picture 11" descr="logo">
            <a:extLst>
              <a:ext uri="{FF2B5EF4-FFF2-40B4-BE49-F238E27FC236}">
                <a16:creationId xmlns:a16="http://schemas.microsoft.com/office/drawing/2014/main" id="{7E6C64D2-6364-4DD7-ABB8-6102728E04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Rectangle 7">
            <a:extLst>
              <a:ext uri="{FF2B5EF4-FFF2-40B4-BE49-F238E27FC236}">
                <a16:creationId xmlns:a16="http://schemas.microsoft.com/office/drawing/2014/main" id="{290F1DEC-0444-4584-B7A2-2B4F4BF2DE7E}"/>
              </a:ext>
            </a:extLst>
          </p:cNvPr>
          <p:cNvSpPr>
            <a:spLocks noGrp="1" noChangeArrowheads="1"/>
          </p:cNvSpPr>
          <p:nvPr>
            <p:ph type="dt" sz="half" idx="10"/>
          </p:nvPr>
        </p:nvSpPr>
        <p:spPr/>
        <p:txBody>
          <a:bodyPr/>
          <a:lstStyle>
            <a:lvl1pPr>
              <a:defRPr/>
            </a:lvl1pPr>
          </a:lstStyle>
          <a:p>
            <a:pPr>
              <a:defRPr/>
            </a:pPr>
            <a:r>
              <a:rPr lang="en-US"/>
              <a:t>Phòng Kê khai &amp;KTT </a:t>
            </a:r>
          </a:p>
        </p:txBody>
      </p:sp>
      <p:sp>
        <p:nvSpPr>
          <p:cNvPr id="18" name="Rectangle 8">
            <a:extLst>
              <a:ext uri="{FF2B5EF4-FFF2-40B4-BE49-F238E27FC236}">
                <a16:creationId xmlns:a16="http://schemas.microsoft.com/office/drawing/2014/main" id="{D59BA986-449B-49D5-BA73-49C94565F5C5}"/>
              </a:ext>
            </a:extLst>
          </p:cNvPr>
          <p:cNvSpPr>
            <a:spLocks noGrp="1" noChangeArrowheads="1"/>
          </p:cNvSpPr>
          <p:nvPr>
            <p:ph type="ftr" sz="quarter" idx="11"/>
          </p:nvPr>
        </p:nvSpPr>
        <p:spPr/>
        <p:txBody>
          <a:bodyPr/>
          <a:lstStyle>
            <a:lvl1pPr>
              <a:defRPr/>
            </a:lvl1pPr>
          </a:lstStyle>
          <a:p>
            <a:pPr>
              <a:defRPr/>
            </a:pPr>
            <a:endParaRPr lang="en-US"/>
          </a:p>
        </p:txBody>
      </p:sp>
      <p:sp>
        <p:nvSpPr>
          <p:cNvPr id="19" name="Rectangle 9">
            <a:extLst>
              <a:ext uri="{FF2B5EF4-FFF2-40B4-BE49-F238E27FC236}">
                <a16:creationId xmlns:a16="http://schemas.microsoft.com/office/drawing/2014/main" id="{3A5DAE2C-6975-4CC7-AD9B-84AEC0400435}"/>
              </a:ext>
            </a:extLst>
          </p:cNvPr>
          <p:cNvSpPr>
            <a:spLocks noGrp="1" noChangeArrowheads="1"/>
          </p:cNvSpPr>
          <p:nvPr>
            <p:ph type="sldNum" sz="quarter" idx="12"/>
          </p:nvPr>
        </p:nvSpPr>
        <p:spPr/>
        <p:txBody>
          <a:bodyPr/>
          <a:lstStyle>
            <a:lvl1pPr>
              <a:defRPr/>
            </a:lvl1pPr>
          </a:lstStyle>
          <a:p>
            <a:fld id="{98718D24-7554-427D-B5A3-9D9A9721DAF3}" type="slidenum">
              <a:rPr lang="en-US" altLang="en-US"/>
              <a:pPr/>
              <a:t>‹#›</a:t>
            </a:fld>
            <a:endParaRPr lang="en-US" altLang="en-US"/>
          </a:p>
        </p:txBody>
      </p:sp>
    </p:spTree>
    <p:extLst>
      <p:ext uri="{BB962C8B-B14F-4D97-AF65-F5344CB8AC3E}">
        <p14:creationId xmlns:p14="http://schemas.microsoft.com/office/powerpoint/2010/main" val="4215640012"/>
      </p:ext>
    </p:extLst>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3" name="Freeform 11">
            <a:extLst>
              <a:ext uri="{FF2B5EF4-FFF2-40B4-BE49-F238E27FC236}">
                <a16:creationId xmlns:a16="http://schemas.microsoft.com/office/drawing/2014/main" id="{F7492C55-6522-46FA-81B7-843A86D83FC4}"/>
              </a:ext>
            </a:extLst>
          </p:cNvPr>
          <p:cNvSpPr>
            <a:spLocks/>
          </p:cNvSpPr>
          <p:nvPr/>
        </p:nvSpPr>
        <p:spPr bwMode="gray">
          <a:xfrm>
            <a:off x="0" y="5445125"/>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algn="ctr">
              <a:lnSpc>
                <a:spcPct val="80000"/>
              </a:lnSpc>
              <a:defRPr/>
            </a:pPr>
            <a:endParaRPr lang="en-US">
              <a:latin typeface="Verdana Ref" pitchFamily="34" charset="0"/>
            </a:endParaRPr>
          </a:p>
        </p:txBody>
      </p:sp>
      <p:graphicFrame>
        <p:nvGraphicFramePr>
          <p:cNvPr id="4" name="Object 12">
            <a:extLst>
              <a:ext uri="{FF2B5EF4-FFF2-40B4-BE49-F238E27FC236}">
                <a16:creationId xmlns:a16="http://schemas.microsoft.com/office/drawing/2014/main" id="{E9BF7AAA-20F8-4309-AEBB-F4240C4B9B68}"/>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7798" name="Image" r:id="rId3" imgW="7390476" imgH="913963" progId="">
                  <p:embed/>
                </p:oleObj>
              </mc:Choice>
              <mc:Fallback>
                <p:oleObj name="Image" r:id="rId3" imgW="7390476" imgH="913963" progId="">
                  <p:embed/>
                  <p:pic>
                    <p:nvPicPr>
                      <p:cNvPr id="7171" name="Object 12">
                        <a:extLst>
                          <a:ext uri="{FF2B5EF4-FFF2-40B4-BE49-F238E27FC236}">
                            <a16:creationId xmlns:a16="http://schemas.microsoft.com/office/drawing/2014/main" id="{6AE3E6C1-26C1-4062-9F11-FFA0722FE0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rgbClr val="48BDEC"/>
                            </a:solidFill>
                          </a14:hiddenFill>
                        </a:ext>
                        <a:ext uri="{91240B29-F687-4F45-9708-019B960494DF}">
                          <a14:hiddenLine xmlns:a14="http://schemas.microsoft.com/office/drawing/2010/main" w="9525">
                            <a:solidFill>
                              <a:srgbClr val="2B166E"/>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pic>
                </p:oleObj>
              </mc:Fallback>
            </mc:AlternateContent>
          </a:graphicData>
        </a:graphic>
      </p:graphicFrame>
      <p:sp>
        <p:nvSpPr>
          <p:cNvPr id="5" name="Rectangle 13">
            <a:extLst>
              <a:ext uri="{FF2B5EF4-FFF2-40B4-BE49-F238E27FC236}">
                <a16:creationId xmlns:a16="http://schemas.microsoft.com/office/drawing/2014/main" id="{5154051F-C971-41E1-9B9E-999DAABF0FF6}"/>
              </a:ext>
            </a:extLst>
          </p:cNvPr>
          <p:cNvSpPr>
            <a:spLocks noChangeArrowheads="1"/>
          </p:cNvSpPr>
          <p:nvPr/>
        </p:nvSpPr>
        <p:spPr bwMode="gray">
          <a:xfrm>
            <a:off x="0" y="6538913"/>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algn="ctr">
              <a:lnSpc>
                <a:spcPct val="80000"/>
              </a:lnSpc>
            </a:pPr>
            <a:endParaRPr lang="en-US" altLang="en-US"/>
          </a:p>
        </p:txBody>
      </p:sp>
      <p:sp>
        <p:nvSpPr>
          <p:cNvPr id="6" name="Rectangle 5">
            <a:extLst>
              <a:ext uri="{FF2B5EF4-FFF2-40B4-BE49-F238E27FC236}">
                <a16:creationId xmlns:a16="http://schemas.microsoft.com/office/drawing/2014/main" id="{DFDD7AF0-65AC-49E1-899D-BDC8DD884421}"/>
              </a:ext>
            </a:extLst>
          </p:cNvPr>
          <p:cNvSpPr>
            <a:spLocks noChangeArrowheads="1"/>
          </p:cNvSpPr>
          <p:nvPr/>
        </p:nvSpPr>
        <p:spPr bwMode="gray">
          <a:xfrm>
            <a:off x="0" y="838200"/>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algn="ctr">
              <a:lnSpc>
                <a:spcPct val="80000"/>
              </a:lnSpc>
              <a:defRPr/>
            </a:pPr>
            <a:endParaRPr lang="en-US">
              <a:latin typeface="Verdana Ref" pitchFamily="34" charset="0"/>
            </a:endParaRPr>
          </a:p>
        </p:txBody>
      </p:sp>
      <p:pic>
        <p:nvPicPr>
          <p:cNvPr id="7" name="Picture 11" descr="logo">
            <a:extLst>
              <a:ext uri="{FF2B5EF4-FFF2-40B4-BE49-F238E27FC236}">
                <a16:creationId xmlns:a16="http://schemas.microsoft.com/office/drawing/2014/main" id="{DE5EED5D-FCC3-474D-8DCC-D2B2590E9A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6">
            <a:extLst>
              <a:ext uri="{FF2B5EF4-FFF2-40B4-BE49-F238E27FC236}">
                <a16:creationId xmlns:a16="http://schemas.microsoft.com/office/drawing/2014/main" id="{BF1A9D8E-C6E8-44FC-BEA8-232D8D5311A1}"/>
              </a:ext>
            </a:extLst>
          </p:cNvPr>
          <p:cNvSpPr>
            <a:spLocks/>
          </p:cNvSpPr>
          <p:nvPr/>
        </p:nvSpPr>
        <p:spPr bwMode="gray">
          <a:xfrm>
            <a:off x="0" y="5445125"/>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algn="ctr">
              <a:lnSpc>
                <a:spcPct val="80000"/>
              </a:lnSpc>
              <a:defRPr/>
            </a:pPr>
            <a:endParaRPr lang="en-US">
              <a:latin typeface="Verdana Ref" pitchFamily="34" charset="0"/>
            </a:endParaRPr>
          </a:p>
        </p:txBody>
      </p:sp>
      <p:graphicFrame>
        <p:nvGraphicFramePr>
          <p:cNvPr id="9" name="Object 3">
            <a:extLst>
              <a:ext uri="{FF2B5EF4-FFF2-40B4-BE49-F238E27FC236}">
                <a16:creationId xmlns:a16="http://schemas.microsoft.com/office/drawing/2014/main" id="{F4533FC3-142B-43BB-B840-451739967AE6}"/>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7799" name="Image" r:id="rId6" imgW="7390476" imgH="913963" progId="">
                  <p:embed/>
                </p:oleObj>
              </mc:Choice>
              <mc:Fallback>
                <p:oleObj name="Image" r:id="rId6" imgW="7390476" imgH="913963" progId="">
                  <p:embed/>
                  <p:pic>
                    <p:nvPicPr>
                      <p:cNvPr id="7176" name="Object 3">
                        <a:extLst>
                          <a:ext uri="{FF2B5EF4-FFF2-40B4-BE49-F238E27FC236}">
                            <a16:creationId xmlns:a16="http://schemas.microsoft.com/office/drawing/2014/main" id="{2B7A1D79-7F19-426D-839D-B941F34936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Rectangle 18">
            <a:extLst>
              <a:ext uri="{FF2B5EF4-FFF2-40B4-BE49-F238E27FC236}">
                <a16:creationId xmlns:a16="http://schemas.microsoft.com/office/drawing/2014/main" id="{98496FB0-ED01-493B-AEFE-D39AACB2F0E4}"/>
              </a:ext>
            </a:extLst>
          </p:cNvPr>
          <p:cNvSpPr>
            <a:spLocks noChangeArrowheads="1"/>
          </p:cNvSpPr>
          <p:nvPr/>
        </p:nvSpPr>
        <p:spPr bwMode="gray">
          <a:xfrm>
            <a:off x="0" y="6538913"/>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algn="ctr">
              <a:lnSpc>
                <a:spcPct val="80000"/>
              </a:lnSpc>
            </a:pPr>
            <a:endParaRPr lang="en-US" altLang="en-US"/>
          </a:p>
        </p:txBody>
      </p:sp>
      <p:sp>
        <p:nvSpPr>
          <p:cNvPr id="11" name="Rectangle 10">
            <a:extLst>
              <a:ext uri="{FF2B5EF4-FFF2-40B4-BE49-F238E27FC236}">
                <a16:creationId xmlns:a16="http://schemas.microsoft.com/office/drawing/2014/main" id="{DE1721A0-8230-4193-A826-627503B6E1E2}"/>
              </a:ext>
            </a:extLst>
          </p:cNvPr>
          <p:cNvSpPr>
            <a:spLocks noChangeArrowheads="1"/>
          </p:cNvSpPr>
          <p:nvPr/>
        </p:nvSpPr>
        <p:spPr bwMode="gray">
          <a:xfrm>
            <a:off x="0" y="838200"/>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algn="ctr">
              <a:lnSpc>
                <a:spcPct val="80000"/>
              </a:lnSpc>
              <a:defRPr/>
            </a:pPr>
            <a:endParaRPr lang="en-US">
              <a:latin typeface="Verdana Ref" pitchFamily="34" charset="0"/>
            </a:endParaRPr>
          </a:p>
        </p:txBody>
      </p:sp>
      <p:pic>
        <p:nvPicPr>
          <p:cNvPr id="12" name="Picture 20" descr="logo">
            <a:extLst>
              <a:ext uri="{FF2B5EF4-FFF2-40B4-BE49-F238E27FC236}">
                <a16:creationId xmlns:a16="http://schemas.microsoft.com/office/drawing/2014/main" id="{52600928-8888-475F-9061-81CD3B9E1F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13" name="Date Placeholder 12">
            <a:extLst>
              <a:ext uri="{FF2B5EF4-FFF2-40B4-BE49-F238E27FC236}">
                <a16:creationId xmlns:a16="http://schemas.microsoft.com/office/drawing/2014/main" id="{F20EC9D1-44E5-45AC-80B1-7ED2FB9AA057}"/>
              </a:ext>
            </a:extLst>
          </p:cNvPr>
          <p:cNvSpPr>
            <a:spLocks noGrp="1" noChangeArrowheads="1"/>
          </p:cNvSpPr>
          <p:nvPr>
            <p:ph type="dt" sz="half" idx="10"/>
          </p:nvPr>
        </p:nvSpPr>
        <p:spPr/>
        <p:txBody>
          <a:bodyPr/>
          <a:lstStyle>
            <a:lvl1pPr>
              <a:defRPr/>
            </a:lvl1pPr>
          </a:lstStyle>
          <a:p>
            <a:pPr>
              <a:defRPr/>
            </a:pPr>
            <a:r>
              <a:rPr lang="en-US"/>
              <a:t>Phòng Kê khai &amp;KTT </a:t>
            </a:r>
          </a:p>
        </p:txBody>
      </p:sp>
      <p:sp>
        <p:nvSpPr>
          <p:cNvPr id="14" name="Footer Placeholder 13">
            <a:extLst>
              <a:ext uri="{FF2B5EF4-FFF2-40B4-BE49-F238E27FC236}">
                <a16:creationId xmlns:a16="http://schemas.microsoft.com/office/drawing/2014/main" id="{44A50C65-1F09-4236-9167-4E33185838BE}"/>
              </a:ext>
            </a:extLst>
          </p:cNvPr>
          <p:cNvSpPr>
            <a:spLocks noGrp="1" noChangeArrowheads="1"/>
          </p:cNvSpPr>
          <p:nvPr>
            <p:ph type="ftr" sz="quarter" idx="11"/>
          </p:nvPr>
        </p:nvSpPr>
        <p:spPr/>
        <p:txBody>
          <a:bodyPr/>
          <a:lstStyle>
            <a:lvl1pPr>
              <a:defRPr/>
            </a:lvl1pPr>
          </a:lstStyle>
          <a:p>
            <a:pPr>
              <a:defRPr/>
            </a:pPr>
            <a:endParaRPr lang="en-US"/>
          </a:p>
        </p:txBody>
      </p:sp>
      <p:sp>
        <p:nvSpPr>
          <p:cNvPr id="15" name="Slide Number Placeholder 14">
            <a:extLst>
              <a:ext uri="{FF2B5EF4-FFF2-40B4-BE49-F238E27FC236}">
                <a16:creationId xmlns:a16="http://schemas.microsoft.com/office/drawing/2014/main" id="{23B03D43-D4AA-4537-A002-FAE613162E11}"/>
              </a:ext>
            </a:extLst>
          </p:cNvPr>
          <p:cNvSpPr>
            <a:spLocks noGrp="1" noChangeArrowheads="1"/>
          </p:cNvSpPr>
          <p:nvPr>
            <p:ph type="sldNum" sz="quarter" idx="12"/>
          </p:nvPr>
        </p:nvSpPr>
        <p:spPr/>
        <p:txBody>
          <a:bodyPr/>
          <a:lstStyle>
            <a:lvl1pPr>
              <a:defRPr/>
            </a:lvl1pPr>
          </a:lstStyle>
          <a:p>
            <a:fld id="{A9114994-AF6A-4BE5-ACB5-5756DBC2D59B}" type="slidenum">
              <a:rPr lang="en-US" altLang="en-US"/>
              <a:pPr/>
              <a:t>‹#›</a:t>
            </a:fld>
            <a:endParaRPr lang="en-US" altLang="en-US"/>
          </a:p>
        </p:txBody>
      </p:sp>
    </p:spTree>
    <p:extLst>
      <p:ext uri="{BB962C8B-B14F-4D97-AF65-F5344CB8AC3E}">
        <p14:creationId xmlns:p14="http://schemas.microsoft.com/office/powerpoint/2010/main" val="3459158327"/>
      </p:ext>
    </p:extLst>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7BEBA89D-28E8-4991-A4C8-7FC8EE8C9111}"/>
              </a:ext>
            </a:extLst>
          </p:cNvPr>
          <p:cNvSpPr>
            <a:spLocks/>
          </p:cNvSpPr>
          <p:nvPr/>
        </p:nvSpPr>
        <p:spPr bwMode="gray">
          <a:xfrm>
            <a:off x="0" y="5445125"/>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algn="ctr">
              <a:lnSpc>
                <a:spcPct val="80000"/>
              </a:lnSpc>
              <a:defRPr/>
            </a:pPr>
            <a:endParaRPr lang="en-US">
              <a:latin typeface="Verdana Ref" pitchFamily="34" charset="0"/>
            </a:endParaRPr>
          </a:p>
        </p:txBody>
      </p:sp>
      <p:graphicFrame>
        <p:nvGraphicFramePr>
          <p:cNvPr id="3" name="Object 3">
            <a:extLst>
              <a:ext uri="{FF2B5EF4-FFF2-40B4-BE49-F238E27FC236}">
                <a16:creationId xmlns:a16="http://schemas.microsoft.com/office/drawing/2014/main" id="{5CC93E15-F358-4D41-BBC0-44C38182D2C8}"/>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8822" name="Image" r:id="rId3" imgW="7390476" imgH="913963" progId="">
                  <p:embed/>
                </p:oleObj>
              </mc:Choice>
              <mc:Fallback>
                <p:oleObj name="Image" r:id="rId3" imgW="7390476" imgH="913963" progId="">
                  <p:embed/>
                  <p:pic>
                    <p:nvPicPr>
                      <p:cNvPr id="8195" name="Object 3">
                        <a:extLst>
                          <a:ext uri="{FF2B5EF4-FFF2-40B4-BE49-F238E27FC236}">
                            <a16:creationId xmlns:a16="http://schemas.microsoft.com/office/drawing/2014/main" id="{DBE6339A-8ACE-4518-87C3-98716BC9B1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rgbClr val="48BDEC"/>
                            </a:solidFill>
                          </a14:hiddenFill>
                        </a:ext>
                        <a:ext uri="{91240B29-F687-4F45-9708-019B960494DF}">
                          <a14:hiddenLine xmlns:a14="http://schemas.microsoft.com/office/drawing/2010/main" w="9525">
                            <a:solidFill>
                              <a:srgbClr val="2B166E"/>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pic>
                </p:oleObj>
              </mc:Fallback>
            </mc:AlternateContent>
          </a:graphicData>
        </a:graphic>
      </p:graphicFrame>
      <p:sp>
        <p:nvSpPr>
          <p:cNvPr id="4" name="Rectangle 4">
            <a:extLst>
              <a:ext uri="{FF2B5EF4-FFF2-40B4-BE49-F238E27FC236}">
                <a16:creationId xmlns:a16="http://schemas.microsoft.com/office/drawing/2014/main" id="{0E4B819E-0277-417E-9DDC-469DCF9444A8}"/>
              </a:ext>
            </a:extLst>
          </p:cNvPr>
          <p:cNvSpPr>
            <a:spLocks noChangeArrowheads="1"/>
          </p:cNvSpPr>
          <p:nvPr/>
        </p:nvSpPr>
        <p:spPr bwMode="gray">
          <a:xfrm>
            <a:off x="0" y="6538913"/>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algn="ctr">
              <a:lnSpc>
                <a:spcPct val="80000"/>
              </a:lnSpc>
            </a:pPr>
            <a:endParaRPr lang="en-US" altLang="en-US"/>
          </a:p>
        </p:txBody>
      </p:sp>
      <p:sp>
        <p:nvSpPr>
          <p:cNvPr id="5" name="Rectangle 5">
            <a:extLst>
              <a:ext uri="{FF2B5EF4-FFF2-40B4-BE49-F238E27FC236}">
                <a16:creationId xmlns:a16="http://schemas.microsoft.com/office/drawing/2014/main" id="{EBB84D02-0E96-40E4-AE1B-E10C3D5BEDFF}"/>
              </a:ext>
            </a:extLst>
          </p:cNvPr>
          <p:cNvSpPr>
            <a:spLocks noChangeArrowheads="1"/>
          </p:cNvSpPr>
          <p:nvPr/>
        </p:nvSpPr>
        <p:spPr bwMode="gray">
          <a:xfrm>
            <a:off x="0" y="838200"/>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algn="ctr">
              <a:lnSpc>
                <a:spcPct val="80000"/>
              </a:lnSpc>
              <a:defRPr/>
            </a:pPr>
            <a:endParaRPr lang="en-US">
              <a:latin typeface="Verdana Ref" pitchFamily="34" charset="0"/>
            </a:endParaRPr>
          </a:p>
        </p:txBody>
      </p:sp>
      <p:pic>
        <p:nvPicPr>
          <p:cNvPr id="6" name="Picture 11" descr="logo">
            <a:extLst>
              <a:ext uri="{FF2B5EF4-FFF2-40B4-BE49-F238E27FC236}">
                <a16:creationId xmlns:a16="http://schemas.microsoft.com/office/drawing/2014/main" id="{C92ADD08-8B5C-455D-9E29-2E03B527E8E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reeform 2">
            <a:extLst>
              <a:ext uri="{FF2B5EF4-FFF2-40B4-BE49-F238E27FC236}">
                <a16:creationId xmlns:a16="http://schemas.microsoft.com/office/drawing/2014/main" id="{C1A1B2AC-D4B9-4BA5-9635-3184CEE7D3CB}"/>
              </a:ext>
            </a:extLst>
          </p:cNvPr>
          <p:cNvSpPr>
            <a:spLocks/>
          </p:cNvSpPr>
          <p:nvPr/>
        </p:nvSpPr>
        <p:spPr bwMode="gray">
          <a:xfrm>
            <a:off x="0" y="5445125"/>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algn="ctr">
              <a:lnSpc>
                <a:spcPct val="80000"/>
              </a:lnSpc>
              <a:defRPr/>
            </a:pPr>
            <a:endParaRPr lang="en-US">
              <a:latin typeface="Verdana Ref" pitchFamily="34" charset="0"/>
            </a:endParaRPr>
          </a:p>
        </p:txBody>
      </p:sp>
      <p:graphicFrame>
        <p:nvGraphicFramePr>
          <p:cNvPr id="8" name="Object 3">
            <a:extLst>
              <a:ext uri="{FF2B5EF4-FFF2-40B4-BE49-F238E27FC236}">
                <a16:creationId xmlns:a16="http://schemas.microsoft.com/office/drawing/2014/main" id="{3BD89F5A-4B1E-4976-ADF2-C87A59952A9A}"/>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8823" name="Image" r:id="rId6" imgW="7390476" imgH="913963" progId="">
                  <p:embed/>
                </p:oleObj>
              </mc:Choice>
              <mc:Fallback>
                <p:oleObj name="Image" r:id="rId6" imgW="7390476" imgH="913963" progId="">
                  <p:embed/>
                  <p:pic>
                    <p:nvPicPr>
                      <p:cNvPr id="8200" name="Object 3">
                        <a:extLst>
                          <a:ext uri="{FF2B5EF4-FFF2-40B4-BE49-F238E27FC236}">
                            <a16:creationId xmlns:a16="http://schemas.microsoft.com/office/drawing/2014/main" id="{9DDC1B1A-FF2A-425F-8219-D8325CF410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Rectangle 4">
            <a:extLst>
              <a:ext uri="{FF2B5EF4-FFF2-40B4-BE49-F238E27FC236}">
                <a16:creationId xmlns:a16="http://schemas.microsoft.com/office/drawing/2014/main" id="{17F4BC57-7F72-490E-9540-A2242CD070F7}"/>
              </a:ext>
            </a:extLst>
          </p:cNvPr>
          <p:cNvSpPr>
            <a:spLocks noChangeArrowheads="1"/>
          </p:cNvSpPr>
          <p:nvPr/>
        </p:nvSpPr>
        <p:spPr bwMode="gray">
          <a:xfrm>
            <a:off x="0" y="6538913"/>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algn="ctr">
              <a:lnSpc>
                <a:spcPct val="80000"/>
              </a:lnSpc>
            </a:pPr>
            <a:endParaRPr lang="en-US" altLang="en-US"/>
          </a:p>
        </p:txBody>
      </p:sp>
      <p:sp>
        <p:nvSpPr>
          <p:cNvPr id="10" name="Rectangle 5">
            <a:extLst>
              <a:ext uri="{FF2B5EF4-FFF2-40B4-BE49-F238E27FC236}">
                <a16:creationId xmlns:a16="http://schemas.microsoft.com/office/drawing/2014/main" id="{C0EB285E-D96B-441E-B363-7A27EE0DE83B}"/>
              </a:ext>
            </a:extLst>
          </p:cNvPr>
          <p:cNvSpPr>
            <a:spLocks noChangeArrowheads="1"/>
          </p:cNvSpPr>
          <p:nvPr/>
        </p:nvSpPr>
        <p:spPr bwMode="gray">
          <a:xfrm>
            <a:off x="0" y="838200"/>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algn="ctr">
              <a:lnSpc>
                <a:spcPct val="80000"/>
              </a:lnSpc>
              <a:defRPr/>
            </a:pPr>
            <a:endParaRPr lang="en-US">
              <a:latin typeface="Verdana Ref" pitchFamily="34" charset="0"/>
            </a:endParaRPr>
          </a:p>
        </p:txBody>
      </p:sp>
      <p:pic>
        <p:nvPicPr>
          <p:cNvPr id="11" name="Picture 11" descr="logo">
            <a:extLst>
              <a:ext uri="{FF2B5EF4-FFF2-40B4-BE49-F238E27FC236}">
                <a16:creationId xmlns:a16="http://schemas.microsoft.com/office/drawing/2014/main" id="{B3F74524-F812-4914-864A-09D1D20EC5F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7">
            <a:extLst>
              <a:ext uri="{FF2B5EF4-FFF2-40B4-BE49-F238E27FC236}">
                <a16:creationId xmlns:a16="http://schemas.microsoft.com/office/drawing/2014/main" id="{3A4B7726-0007-437E-8E31-9DEFF6730167}"/>
              </a:ext>
            </a:extLst>
          </p:cNvPr>
          <p:cNvSpPr>
            <a:spLocks noGrp="1" noChangeArrowheads="1"/>
          </p:cNvSpPr>
          <p:nvPr>
            <p:ph type="dt" sz="half" idx="10"/>
          </p:nvPr>
        </p:nvSpPr>
        <p:spPr/>
        <p:txBody>
          <a:bodyPr/>
          <a:lstStyle>
            <a:lvl1pPr>
              <a:defRPr/>
            </a:lvl1pPr>
          </a:lstStyle>
          <a:p>
            <a:pPr>
              <a:defRPr/>
            </a:pPr>
            <a:r>
              <a:rPr lang="en-US"/>
              <a:t>Phòng Kê khai &amp;KTT </a:t>
            </a:r>
          </a:p>
        </p:txBody>
      </p:sp>
      <p:sp>
        <p:nvSpPr>
          <p:cNvPr id="13" name="Rectangle 8">
            <a:extLst>
              <a:ext uri="{FF2B5EF4-FFF2-40B4-BE49-F238E27FC236}">
                <a16:creationId xmlns:a16="http://schemas.microsoft.com/office/drawing/2014/main" id="{5C88DD5C-6EC7-4B52-B637-27034BCB30CE}"/>
              </a:ext>
            </a:extLst>
          </p:cNvPr>
          <p:cNvSpPr>
            <a:spLocks noGrp="1" noChangeArrowheads="1"/>
          </p:cNvSpPr>
          <p:nvPr>
            <p:ph type="ftr" sz="quarter" idx="11"/>
          </p:nvPr>
        </p:nvSpPr>
        <p:spPr/>
        <p:txBody>
          <a:bodyPr/>
          <a:lstStyle>
            <a:lvl1pPr>
              <a:defRPr/>
            </a:lvl1pPr>
          </a:lstStyle>
          <a:p>
            <a:pPr>
              <a:defRPr/>
            </a:pPr>
            <a:endParaRPr lang="en-US"/>
          </a:p>
        </p:txBody>
      </p:sp>
      <p:sp>
        <p:nvSpPr>
          <p:cNvPr id="14" name="Rectangle 9">
            <a:extLst>
              <a:ext uri="{FF2B5EF4-FFF2-40B4-BE49-F238E27FC236}">
                <a16:creationId xmlns:a16="http://schemas.microsoft.com/office/drawing/2014/main" id="{1EF2029D-D248-4771-9ADA-7C0D1A516AD3}"/>
              </a:ext>
            </a:extLst>
          </p:cNvPr>
          <p:cNvSpPr>
            <a:spLocks noGrp="1" noChangeArrowheads="1"/>
          </p:cNvSpPr>
          <p:nvPr>
            <p:ph type="sldNum" sz="quarter" idx="12"/>
          </p:nvPr>
        </p:nvSpPr>
        <p:spPr/>
        <p:txBody>
          <a:bodyPr/>
          <a:lstStyle>
            <a:lvl1pPr>
              <a:defRPr/>
            </a:lvl1pPr>
          </a:lstStyle>
          <a:p>
            <a:fld id="{D17929E6-91EA-4E33-A059-A264D80DD496}" type="slidenum">
              <a:rPr lang="en-US" altLang="en-US"/>
              <a:pPr/>
              <a:t>‹#›</a:t>
            </a:fld>
            <a:endParaRPr lang="en-US" altLang="en-US"/>
          </a:p>
        </p:txBody>
      </p:sp>
    </p:spTree>
    <p:extLst>
      <p:ext uri="{BB962C8B-B14F-4D97-AF65-F5344CB8AC3E}">
        <p14:creationId xmlns:p14="http://schemas.microsoft.com/office/powerpoint/2010/main" val="3722503291"/>
      </p:ext>
    </p:extLst>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Freeform 2">
            <a:extLst>
              <a:ext uri="{FF2B5EF4-FFF2-40B4-BE49-F238E27FC236}">
                <a16:creationId xmlns:a16="http://schemas.microsoft.com/office/drawing/2014/main" id="{90D437AD-D08F-41F2-BE60-D7A10735AF92}"/>
              </a:ext>
            </a:extLst>
          </p:cNvPr>
          <p:cNvSpPr>
            <a:spLocks/>
          </p:cNvSpPr>
          <p:nvPr/>
        </p:nvSpPr>
        <p:spPr bwMode="gray">
          <a:xfrm>
            <a:off x="0" y="5445125"/>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algn="ctr">
              <a:lnSpc>
                <a:spcPct val="80000"/>
              </a:lnSpc>
              <a:defRPr/>
            </a:pPr>
            <a:endParaRPr lang="en-US">
              <a:latin typeface="Verdana Ref" pitchFamily="34" charset="0"/>
            </a:endParaRPr>
          </a:p>
        </p:txBody>
      </p:sp>
      <p:graphicFrame>
        <p:nvGraphicFramePr>
          <p:cNvPr id="6" name="Object 3">
            <a:extLst>
              <a:ext uri="{FF2B5EF4-FFF2-40B4-BE49-F238E27FC236}">
                <a16:creationId xmlns:a16="http://schemas.microsoft.com/office/drawing/2014/main" id="{6B13F43E-DC40-406F-AE0A-5BD21189335A}"/>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9846" name="Image" r:id="rId3" imgW="7390476" imgH="913963" progId="">
                  <p:embed/>
                </p:oleObj>
              </mc:Choice>
              <mc:Fallback>
                <p:oleObj name="Image" r:id="rId3" imgW="7390476" imgH="913963" progId="">
                  <p:embed/>
                  <p:pic>
                    <p:nvPicPr>
                      <p:cNvPr id="9219" name="Object 3">
                        <a:extLst>
                          <a:ext uri="{FF2B5EF4-FFF2-40B4-BE49-F238E27FC236}">
                            <a16:creationId xmlns:a16="http://schemas.microsoft.com/office/drawing/2014/main" id="{669BD3FB-C9D5-420E-B073-89B283DE2E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rgbClr val="48BDEC"/>
                            </a:solidFill>
                          </a14:hiddenFill>
                        </a:ext>
                        <a:ext uri="{91240B29-F687-4F45-9708-019B960494DF}">
                          <a14:hiddenLine xmlns:a14="http://schemas.microsoft.com/office/drawing/2010/main" w="9525">
                            <a:solidFill>
                              <a:srgbClr val="2B166E"/>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pic>
                </p:oleObj>
              </mc:Fallback>
            </mc:AlternateContent>
          </a:graphicData>
        </a:graphic>
      </p:graphicFrame>
      <p:sp>
        <p:nvSpPr>
          <p:cNvPr id="7" name="Rectangle 4">
            <a:extLst>
              <a:ext uri="{FF2B5EF4-FFF2-40B4-BE49-F238E27FC236}">
                <a16:creationId xmlns:a16="http://schemas.microsoft.com/office/drawing/2014/main" id="{4AC5CA52-FA9F-4765-8EB6-EA3134D1808C}"/>
              </a:ext>
            </a:extLst>
          </p:cNvPr>
          <p:cNvSpPr>
            <a:spLocks noChangeArrowheads="1"/>
          </p:cNvSpPr>
          <p:nvPr/>
        </p:nvSpPr>
        <p:spPr bwMode="gray">
          <a:xfrm>
            <a:off x="0" y="6538913"/>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algn="ctr">
              <a:lnSpc>
                <a:spcPct val="80000"/>
              </a:lnSpc>
            </a:pPr>
            <a:endParaRPr lang="en-US" altLang="en-US"/>
          </a:p>
        </p:txBody>
      </p:sp>
      <p:sp>
        <p:nvSpPr>
          <p:cNvPr id="8" name="Rectangle 5">
            <a:extLst>
              <a:ext uri="{FF2B5EF4-FFF2-40B4-BE49-F238E27FC236}">
                <a16:creationId xmlns:a16="http://schemas.microsoft.com/office/drawing/2014/main" id="{E86B2E9E-8944-4304-B6CC-8774C108E9A1}"/>
              </a:ext>
            </a:extLst>
          </p:cNvPr>
          <p:cNvSpPr>
            <a:spLocks noChangeArrowheads="1"/>
          </p:cNvSpPr>
          <p:nvPr/>
        </p:nvSpPr>
        <p:spPr bwMode="gray">
          <a:xfrm>
            <a:off x="0" y="838200"/>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algn="ctr">
              <a:lnSpc>
                <a:spcPct val="80000"/>
              </a:lnSpc>
              <a:defRPr/>
            </a:pPr>
            <a:endParaRPr lang="en-US">
              <a:latin typeface="Verdana Ref" pitchFamily="34" charset="0"/>
            </a:endParaRPr>
          </a:p>
        </p:txBody>
      </p:sp>
      <p:pic>
        <p:nvPicPr>
          <p:cNvPr id="9" name="Picture 11" descr="logo">
            <a:extLst>
              <a:ext uri="{FF2B5EF4-FFF2-40B4-BE49-F238E27FC236}">
                <a16:creationId xmlns:a16="http://schemas.microsoft.com/office/drawing/2014/main" id="{59DB32E0-3C4A-4202-9985-F79D4E015F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Freeform 2">
            <a:extLst>
              <a:ext uri="{FF2B5EF4-FFF2-40B4-BE49-F238E27FC236}">
                <a16:creationId xmlns:a16="http://schemas.microsoft.com/office/drawing/2014/main" id="{1ABF7A85-E771-46F1-9F9F-BAFA97385156}"/>
              </a:ext>
            </a:extLst>
          </p:cNvPr>
          <p:cNvSpPr>
            <a:spLocks/>
          </p:cNvSpPr>
          <p:nvPr/>
        </p:nvSpPr>
        <p:spPr bwMode="gray">
          <a:xfrm>
            <a:off x="0" y="5445125"/>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algn="ctr">
              <a:lnSpc>
                <a:spcPct val="80000"/>
              </a:lnSpc>
              <a:defRPr/>
            </a:pPr>
            <a:endParaRPr lang="en-US">
              <a:latin typeface="Verdana Ref" pitchFamily="34" charset="0"/>
            </a:endParaRPr>
          </a:p>
        </p:txBody>
      </p:sp>
      <p:graphicFrame>
        <p:nvGraphicFramePr>
          <p:cNvPr id="11" name="Object 3">
            <a:extLst>
              <a:ext uri="{FF2B5EF4-FFF2-40B4-BE49-F238E27FC236}">
                <a16:creationId xmlns:a16="http://schemas.microsoft.com/office/drawing/2014/main" id="{1AE6BCA4-475C-442C-82E1-4359C7ED1A1D}"/>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9847" name="Image" r:id="rId6" imgW="7390476" imgH="913963" progId="">
                  <p:embed/>
                </p:oleObj>
              </mc:Choice>
              <mc:Fallback>
                <p:oleObj name="Image" r:id="rId6" imgW="7390476" imgH="913963" progId="">
                  <p:embed/>
                  <p:pic>
                    <p:nvPicPr>
                      <p:cNvPr id="9224" name="Object 3">
                        <a:extLst>
                          <a:ext uri="{FF2B5EF4-FFF2-40B4-BE49-F238E27FC236}">
                            <a16:creationId xmlns:a16="http://schemas.microsoft.com/office/drawing/2014/main" id="{504B0FCF-48EC-44C5-94D1-E23A4A9F9A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 name="Rectangle 4">
            <a:extLst>
              <a:ext uri="{FF2B5EF4-FFF2-40B4-BE49-F238E27FC236}">
                <a16:creationId xmlns:a16="http://schemas.microsoft.com/office/drawing/2014/main" id="{515AC023-00F1-4E22-A458-A891FA271C90}"/>
              </a:ext>
            </a:extLst>
          </p:cNvPr>
          <p:cNvSpPr>
            <a:spLocks noChangeArrowheads="1"/>
          </p:cNvSpPr>
          <p:nvPr/>
        </p:nvSpPr>
        <p:spPr bwMode="gray">
          <a:xfrm>
            <a:off x="0" y="6538913"/>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algn="ctr">
              <a:lnSpc>
                <a:spcPct val="80000"/>
              </a:lnSpc>
            </a:pPr>
            <a:endParaRPr lang="en-US" altLang="en-US"/>
          </a:p>
        </p:txBody>
      </p:sp>
      <p:sp>
        <p:nvSpPr>
          <p:cNvPr id="13" name="Rectangle 5">
            <a:extLst>
              <a:ext uri="{FF2B5EF4-FFF2-40B4-BE49-F238E27FC236}">
                <a16:creationId xmlns:a16="http://schemas.microsoft.com/office/drawing/2014/main" id="{A6DF2E02-7C16-4383-8A36-77D98E8D7550}"/>
              </a:ext>
            </a:extLst>
          </p:cNvPr>
          <p:cNvSpPr>
            <a:spLocks noChangeArrowheads="1"/>
          </p:cNvSpPr>
          <p:nvPr/>
        </p:nvSpPr>
        <p:spPr bwMode="gray">
          <a:xfrm>
            <a:off x="0" y="838200"/>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algn="ctr">
              <a:lnSpc>
                <a:spcPct val="80000"/>
              </a:lnSpc>
              <a:defRPr/>
            </a:pPr>
            <a:endParaRPr lang="en-US">
              <a:latin typeface="Verdana Ref" pitchFamily="34" charset="0"/>
            </a:endParaRPr>
          </a:p>
        </p:txBody>
      </p:sp>
      <p:pic>
        <p:nvPicPr>
          <p:cNvPr id="14" name="Picture 11" descr="logo">
            <a:extLst>
              <a:ext uri="{FF2B5EF4-FFF2-40B4-BE49-F238E27FC236}">
                <a16:creationId xmlns:a16="http://schemas.microsoft.com/office/drawing/2014/main" id="{27239990-129A-471C-909E-4B0DBE64543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5" name="Rectangle 7">
            <a:extLst>
              <a:ext uri="{FF2B5EF4-FFF2-40B4-BE49-F238E27FC236}">
                <a16:creationId xmlns:a16="http://schemas.microsoft.com/office/drawing/2014/main" id="{8FA9E56F-CEC5-4BF2-9268-996F929D0968}"/>
              </a:ext>
            </a:extLst>
          </p:cNvPr>
          <p:cNvSpPr>
            <a:spLocks noGrp="1" noChangeArrowheads="1"/>
          </p:cNvSpPr>
          <p:nvPr>
            <p:ph type="dt" sz="half" idx="10"/>
          </p:nvPr>
        </p:nvSpPr>
        <p:spPr/>
        <p:txBody>
          <a:bodyPr/>
          <a:lstStyle>
            <a:lvl1pPr>
              <a:defRPr/>
            </a:lvl1pPr>
          </a:lstStyle>
          <a:p>
            <a:pPr>
              <a:defRPr/>
            </a:pPr>
            <a:r>
              <a:rPr lang="en-US"/>
              <a:t>Phòng Kê khai &amp;KTT </a:t>
            </a:r>
          </a:p>
        </p:txBody>
      </p:sp>
      <p:sp>
        <p:nvSpPr>
          <p:cNvPr id="16" name="Rectangle 8">
            <a:extLst>
              <a:ext uri="{FF2B5EF4-FFF2-40B4-BE49-F238E27FC236}">
                <a16:creationId xmlns:a16="http://schemas.microsoft.com/office/drawing/2014/main" id="{1C9E123F-0E35-46D9-A668-90C77A354571}"/>
              </a:ext>
            </a:extLst>
          </p:cNvPr>
          <p:cNvSpPr>
            <a:spLocks noGrp="1" noChangeArrowheads="1"/>
          </p:cNvSpPr>
          <p:nvPr>
            <p:ph type="ftr" sz="quarter" idx="11"/>
          </p:nvPr>
        </p:nvSpPr>
        <p:spPr/>
        <p:txBody>
          <a:bodyPr/>
          <a:lstStyle>
            <a:lvl1pPr>
              <a:defRPr/>
            </a:lvl1pPr>
          </a:lstStyle>
          <a:p>
            <a:pPr>
              <a:defRPr/>
            </a:pPr>
            <a:endParaRPr lang="en-US"/>
          </a:p>
        </p:txBody>
      </p:sp>
      <p:sp>
        <p:nvSpPr>
          <p:cNvPr id="17" name="Rectangle 9">
            <a:extLst>
              <a:ext uri="{FF2B5EF4-FFF2-40B4-BE49-F238E27FC236}">
                <a16:creationId xmlns:a16="http://schemas.microsoft.com/office/drawing/2014/main" id="{AA54C847-C42B-4323-9FA4-2EFE67915C0B}"/>
              </a:ext>
            </a:extLst>
          </p:cNvPr>
          <p:cNvSpPr>
            <a:spLocks noGrp="1" noChangeArrowheads="1"/>
          </p:cNvSpPr>
          <p:nvPr>
            <p:ph type="sldNum" sz="quarter" idx="12"/>
          </p:nvPr>
        </p:nvSpPr>
        <p:spPr/>
        <p:txBody>
          <a:bodyPr/>
          <a:lstStyle>
            <a:lvl1pPr>
              <a:defRPr/>
            </a:lvl1pPr>
          </a:lstStyle>
          <a:p>
            <a:fld id="{6FD7D9BA-3EC0-405D-9D58-D8D110FD46AF}" type="slidenum">
              <a:rPr lang="en-US" altLang="en-US"/>
              <a:pPr/>
              <a:t>‹#›</a:t>
            </a:fld>
            <a:endParaRPr lang="en-US" altLang="en-US"/>
          </a:p>
        </p:txBody>
      </p:sp>
    </p:spTree>
    <p:extLst>
      <p:ext uri="{BB962C8B-B14F-4D97-AF65-F5344CB8AC3E}">
        <p14:creationId xmlns:p14="http://schemas.microsoft.com/office/powerpoint/2010/main" val="403956941"/>
      </p:ext>
    </p:extLst>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Freeform 2">
            <a:extLst>
              <a:ext uri="{FF2B5EF4-FFF2-40B4-BE49-F238E27FC236}">
                <a16:creationId xmlns:a16="http://schemas.microsoft.com/office/drawing/2014/main" id="{34ED6AAA-D2D7-4DE5-8B41-63CDE0CAEFC1}"/>
              </a:ext>
            </a:extLst>
          </p:cNvPr>
          <p:cNvSpPr>
            <a:spLocks/>
          </p:cNvSpPr>
          <p:nvPr/>
        </p:nvSpPr>
        <p:spPr bwMode="gray">
          <a:xfrm>
            <a:off x="0" y="5445125"/>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algn="ctr">
              <a:lnSpc>
                <a:spcPct val="80000"/>
              </a:lnSpc>
              <a:defRPr/>
            </a:pPr>
            <a:endParaRPr lang="en-US">
              <a:latin typeface="Verdana Ref" pitchFamily="34" charset="0"/>
            </a:endParaRPr>
          </a:p>
        </p:txBody>
      </p:sp>
      <p:graphicFrame>
        <p:nvGraphicFramePr>
          <p:cNvPr id="6" name="Object 3">
            <a:extLst>
              <a:ext uri="{FF2B5EF4-FFF2-40B4-BE49-F238E27FC236}">
                <a16:creationId xmlns:a16="http://schemas.microsoft.com/office/drawing/2014/main" id="{BA988061-A141-4D4E-8474-EAB151E62732}"/>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10870" name="Image" r:id="rId3" imgW="7390476" imgH="913963" progId="">
                  <p:embed/>
                </p:oleObj>
              </mc:Choice>
              <mc:Fallback>
                <p:oleObj name="Image" r:id="rId3" imgW="7390476" imgH="913963" progId="">
                  <p:embed/>
                  <p:pic>
                    <p:nvPicPr>
                      <p:cNvPr id="10243" name="Object 3">
                        <a:extLst>
                          <a:ext uri="{FF2B5EF4-FFF2-40B4-BE49-F238E27FC236}">
                            <a16:creationId xmlns:a16="http://schemas.microsoft.com/office/drawing/2014/main" id="{3E015322-010F-480C-B4D0-74D44D0100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rgbClr val="48BDEC"/>
                            </a:solidFill>
                          </a14:hiddenFill>
                        </a:ext>
                        <a:ext uri="{91240B29-F687-4F45-9708-019B960494DF}">
                          <a14:hiddenLine xmlns:a14="http://schemas.microsoft.com/office/drawing/2010/main" w="9525">
                            <a:solidFill>
                              <a:srgbClr val="2B166E"/>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pic>
                </p:oleObj>
              </mc:Fallback>
            </mc:AlternateContent>
          </a:graphicData>
        </a:graphic>
      </p:graphicFrame>
      <p:sp>
        <p:nvSpPr>
          <p:cNvPr id="7" name="Rectangle 4">
            <a:extLst>
              <a:ext uri="{FF2B5EF4-FFF2-40B4-BE49-F238E27FC236}">
                <a16:creationId xmlns:a16="http://schemas.microsoft.com/office/drawing/2014/main" id="{ECCE227F-89C3-41BE-A388-7E4658F75C2A}"/>
              </a:ext>
            </a:extLst>
          </p:cNvPr>
          <p:cNvSpPr>
            <a:spLocks noChangeArrowheads="1"/>
          </p:cNvSpPr>
          <p:nvPr/>
        </p:nvSpPr>
        <p:spPr bwMode="gray">
          <a:xfrm>
            <a:off x="0" y="6538913"/>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algn="ctr">
              <a:lnSpc>
                <a:spcPct val="80000"/>
              </a:lnSpc>
            </a:pPr>
            <a:endParaRPr lang="en-US" altLang="en-US"/>
          </a:p>
        </p:txBody>
      </p:sp>
      <p:sp>
        <p:nvSpPr>
          <p:cNvPr id="8" name="Rectangle 5">
            <a:extLst>
              <a:ext uri="{FF2B5EF4-FFF2-40B4-BE49-F238E27FC236}">
                <a16:creationId xmlns:a16="http://schemas.microsoft.com/office/drawing/2014/main" id="{4E6C1BEF-233D-431E-AB5F-B9A07A131CEF}"/>
              </a:ext>
            </a:extLst>
          </p:cNvPr>
          <p:cNvSpPr>
            <a:spLocks noChangeArrowheads="1"/>
          </p:cNvSpPr>
          <p:nvPr/>
        </p:nvSpPr>
        <p:spPr bwMode="gray">
          <a:xfrm>
            <a:off x="0" y="838200"/>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algn="ctr">
              <a:lnSpc>
                <a:spcPct val="80000"/>
              </a:lnSpc>
              <a:defRPr/>
            </a:pPr>
            <a:endParaRPr lang="en-US">
              <a:latin typeface="Verdana Ref" pitchFamily="34" charset="0"/>
            </a:endParaRPr>
          </a:p>
        </p:txBody>
      </p:sp>
      <p:pic>
        <p:nvPicPr>
          <p:cNvPr id="9" name="Picture 11" descr="logo">
            <a:extLst>
              <a:ext uri="{FF2B5EF4-FFF2-40B4-BE49-F238E27FC236}">
                <a16:creationId xmlns:a16="http://schemas.microsoft.com/office/drawing/2014/main" id="{F65BD196-85BE-4937-AB24-F5F3B6DEC6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Freeform 2">
            <a:extLst>
              <a:ext uri="{FF2B5EF4-FFF2-40B4-BE49-F238E27FC236}">
                <a16:creationId xmlns:a16="http://schemas.microsoft.com/office/drawing/2014/main" id="{FFA86C0A-D941-47D0-BE95-46E6D6F58406}"/>
              </a:ext>
            </a:extLst>
          </p:cNvPr>
          <p:cNvSpPr>
            <a:spLocks/>
          </p:cNvSpPr>
          <p:nvPr/>
        </p:nvSpPr>
        <p:spPr bwMode="gray">
          <a:xfrm>
            <a:off x="0" y="5445125"/>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algn="ctr">
              <a:lnSpc>
                <a:spcPct val="80000"/>
              </a:lnSpc>
              <a:defRPr/>
            </a:pPr>
            <a:endParaRPr lang="en-US">
              <a:latin typeface="Verdana Ref" pitchFamily="34" charset="0"/>
            </a:endParaRPr>
          </a:p>
        </p:txBody>
      </p:sp>
      <p:graphicFrame>
        <p:nvGraphicFramePr>
          <p:cNvPr id="11" name="Object 3">
            <a:extLst>
              <a:ext uri="{FF2B5EF4-FFF2-40B4-BE49-F238E27FC236}">
                <a16:creationId xmlns:a16="http://schemas.microsoft.com/office/drawing/2014/main" id="{6EE90DDE-BDE9-4662-AD0C-1D03F8D7CBDA}"/>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10871" name="Image" r:id="rId6" imgW="7390476" imgH="913963" progId="">
                  <p:embed/>
                </p:oleObj>
              </mc:Choice>
              <mc:Fallback>
                <p:oleObj name="Image" r:id="rId6" imgW="7390476" imgH="913963" progId="">
                  <p:embed/>
                  <p:pic>
                    <p:nvPicPr>
                      <p:cNvPr id="10248" name="Object 3">
                        <a:extLst>
                          <a:ext uri="{FF2B5EF4-FFF2-40B4-BE49-F238E27FC236}">
                            <a16:creationId xmlns:a16="http://schemas.microsoft.com/office/drawing/2014/main" id="{BFFED5BB-49B0-4652-AC21-2396966848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 name="Rectangle 4">
            <a:extLst>
              <a:ext uri="{FF2B5EF4-FFF2-40B4-BE49-F238E27FC236}">
                <a16:creationId xmlns:a16="http://schemas.microsoft.com/office/drawing/2014/main" id="{4264AEE8-7E27-45EB-9C13-ED07EB4A5F1E}"/>
              </a:ext>
            </a:extLst>
          </p:cNvPr>
          <p:cNvSpPr>
            <a:spLocks noChangeArrowheads="1"/>
          </p:cNvSpPr>
          <p:nvPr/>
        </p:nvSpPr>
        <p:spPr bwMode="gray">
          <a:xfrm>
            <a:off x="0" y="6538913"/>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algn="ctr">
              <a:lnSpc>
                <a:spcPct val="80000"/>
              </a:lnSpc>
            </a:pPr>
            <a:endParaRPr lang="en-US" altLang="en-US"/>
          </a:p>
        </p:txBody>
      </p:sp>
      <p:sp>
        <p:nvSpPr>
          <p:cNvPr id="13" name="Rectangle 5">
            <a:extLst>
              <a:ext uri="{FF2B5EF4-FFF2-40B4-BE49-F238E27FC236}">
                <a16:creationId xmlns:a16="http://schemas.microsoft.com/office/drawing/2014/main" id="{10F2BB27-D3D9-49E6-898E-01E8FFBE7498}"/>
              </a:ext>
            </a:extLst>
          </p:cNvPr>
          <p:cNvSpPr>
            <a:spLocks noChangeArrowheads="1"/>
          </p:cNvSpPr>
          <p:nvPr/>
        </p:nvSpPr>
        <p:spPr bwMode="gray">
          <a:xfrm>
            <a:off x="0" y="838200"/>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algn="ctr">
              <a:lnSpc>
                <a:spcPct val="80000"/>
              </a:lnSpc>
              <a:defRPr/>
            </a:pPr>
            <a:endParaRPr lang="en-US">
              <a:latin typeface="Verdana Ref" pitchFamily="34" charset="0"/>
            </a:endParaRPr>
          </a:p>
        </p:txBody>
      </p:sp>
      <p:pic>
        <p:nvPicPr>
          <p:cNvPr id="14" name="Picture 11" descr="logo">
            <a:extLst>
              <a:ext uri="{FF2B5EF4-FFF2-40B4-BE49-F238E27FC236}">
                <a16:creationId xmlns:a16="http://schemas.microsoft.com/office/drawing/2014/main" id="{0B26F4BE-ED17-412F-8351-8C3BB1A7239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5" name="Rectangle 7">
            <a:extLst>
              <a:ext uri="{FF2B5EF4-FFF2-40B4-BE49-F238E27FC236}">
                <a16:creationId xmlns:a16="http://schemas.microsoft.com/office/drawing/2014/main" id="{73032EBE-DE9A-4983-B6A7-AB20FF16C405}"/>
              </a:ext>
            </a:extLst>
          </p:cNvPr>
          <p:cNvSpPr>
            <a:spLocks noGrp="1" noChangeArrowheads="1"/>
          </p:cNvSpPr>
          <p:nvPr>
            <p:ph type="dt" sz="half" idx="10"/>
          </p:nvPr>
        </p:nvSpPr>
        <p:spPr/>
        <p:txBody>
          <a:bodyPr/>
          <a:lstStyle>
            <a:lvl1pPr>
              <a:defRPr/>
            </a:lvl1pPr>
          </a:lstStyle>
          <a:p>
            <a:pPr>
              <a:defRPr/>
            </a:pPr>
            <a:r>
              <a:rPr lang="en-US"/>
              <a:t>Phòng Kê khai &amp;KTT </a:t>
            </a:r>
          </a:p>
        </p:txBody>
      </p:sp>
      <p:sp>
        <p:nvSpPr>
          <p:cNvPr id="16" name="Rectangle 8">
            <a:extLst>
              <a:ext uri="{FF2B5EF4-FFF2-40B4-BE49-F238E27FC236}">
                <a16:creationId xmlns:a16="http://schemas.microsoft.com/office/drawing/2014/main" id="{3320FB7D-26F8-4FB0-A1A0-4E122E8DFA08}"/>
              </a:ext>
            </a:extLst>
          </p:cNvPr>
          <p:cNvSpPr>
            <a:spLocks noGrp="1" noChangeArrowheads="1"/>
          </p:cNvSpPr>
          <p:nvPr>
            <p:ph type="ftr" sz="quarter" idx="11"/>
          </p:nvPr>
        </p:nvSpPr>
        <p:spPr/>
        <p:txBody>
          <a:bodyPr/>
          <a:lstStyle>
            <a:lvl1pPr>
              <a:defRPr/>
            </a:lvl1pPr>
          </a:lstStyle>
          <a:p>
            <a:pPr>
              <a:defRPr/>
            </a:pPr>
            <a:endParaRPr lang="en-US"/>
          </a:p>
        </p:txBody>
      </p:sp>
      <p:sp>
        <p:nvSpPr>
          <p:cNvPr id="17" name="Rectangle 9">
            <a:extLst>
              <a:ext uri="{FF2B5EF4-FFF2-40B4-BE49-F238E27FC236}">
                <a16:creationId xmlns:a16="http://schemas.microsoft.com/office/drawing/2014/main" id="{539A2FA4-BF0A-4607-AEDA-0ED6A505C34F}"/>
              </a:ext>
            </a:extLst>
          </p:cNvPr>
          <p:cNvSpPr>
            <a:spLocks noGrp="1" noChangeArrowheads="1"/>
          </p:cNvSpPr>
          <p:nvPr>
            <p:ph type="sldNum" sz="quarter" idx="12"/>
          </p:nvPr>
        </p:nvSpPr>
        <p:spPr/>
        <p:txBody>
          <a:bodyPr/>
          <a:lstStyle>
            <a:lvl1pPr>
              <a:defRPr/>
            </a:lvl1pPr>
          </a:lstStyle>
          <a:p>
            <a:fld id="{12D5A6D0-63DC-4CDA-8E97-8769AE9809E8}" type="slidenum">
              <a:rPr lang="en-US" altLang="en-US"/>
              <a:pPr/>
              <a:t>‹#›</a:t>
            </a:fld>
            <a:endParaRPr lang="en-US" altLang="en-US"/>
          </a:p>
        </p:txBody>
      </p:sp>
    </p:spTree>
    <p:extLst>
      <p:ext uri="{BB962C8B-B14F-4D97-AF65-F5344CB8AC3E}">
        <p14:creationId xmlns:p14="http://schemas.microsoft.com/office/powerpoint/2010/main" val="3008531854"/>
      </p:ext>
    </p:extLst>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vmlDrawing" Target="../drawings/vmlDrawing1.v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image" Target="../media/image2.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image" Target="../media/image1.png"/><Relationship Id="rId2" Type="http://schemas.openxmlformats.org/officeDocument/2006/relationships/slideLayout" Target="../slideLayouts/slideLayout15.xml"/><Relationship Id="rId16" Type="http://schemas.openxmlformats.org/officeDocument/2006/relationships/oleObject" Target="../embeddings/oleObject28.bin"/><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vmlDrawing" Target="../drawings/vmlDrawing15.v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7282" name="Freeform 2">
            <a:extLst>
              <a:ext uri="{FF2B5EF4-FFF2-40B4-BE49-F238E27FC236}">
                <a16:creationId xmlns:a16="http://schemas.microsoft.com/office/drawing/2014/main" id="{ADC89CF6-DEE8-48A1-A331-FF659729D169}"/>
              </a:ext>
            </a:extLst>
          </p:cNvPr>
          <p:cNvSpPr>
            <a:spLocks/>
          </p:cNvSpPr>
          <p:nvPr/>
        </p:nvSpPr>
        <p:spPr bwMode="gray">
          <a:xfrm>
            <a:off x="0" y="5445125"/>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algn="ctr">
              <a:lnSpc>
                <a:spcPct val="80000"/>
              </a:lnSpc>
              <a:defRPr/>
            </a:pPr>
            <a:endParaRPr lang="en-US">
              <a:latin typeface="Verdana Ref" pitchFamily="34" charset="0"/>
            </a:endParaRPr>
          </a:p>
        </p:txBody>
      </p:sp>
      <p:graphicFrame>
        <p:nvGraphicFramePr>
          <p:cNvPr id="1027" name="Object 3">
            <a:extLst>
              <a:ext uri="{FF2B5EF4-FFF2-40B4-BE49-F238E27FC236}">
                <a16:creationId xmlns:a16="http://schemas.microsoft.com/office/drawing/2014/main" id="{339C883B-B664-4241-B0A4-564084EAD6BE}"/>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1340" name="Image" r:id="rId16" imgW="7390476" imgH="913963" progId="">
                  <p:embed/>
                </p:oleObj>
              </mc:Choice>
              <mc:Fallback>
                <p:oleObj name="Image" r:id="rId16" imgW="7390476" imgH="913963" progId="">
                  <p:embed/>
                  <p:pic>
                    <p:nvPicPr>
                      <p:cNvPr id="0" name="Object 3"/>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rgbClr val="48BDEC"/>
                            </a:solidFill>
                          </a14:hiddenFill>
                        </a:ext>
                        <a:ext uri="{91240B29-F687-4F45-9708-019B960494DF}">
                          <a14:hiddenLine xmlns:a14="http://schemas.microsoft.com/office/drawing/2010/main" w="9525">
                            <a:solidFill>
                              <a:srgbClr val="2B166E"/>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pic>
                </p:oleObj>
              </mc:Fallback>
            </mc:AlternateContent>
          </a:graphicData>
        </a:graphic>
      </p:graphicFrame>
      <p:sp>
        <p:nvSpPr>
          <p:cNvPr id="1028" name="Rectangle 4">
            <a:extLst>
              <a:ext uri="{FF2B5EF4-FFF2-40B4-BE49-F238E27FC236}">
                <a16:creationId xmlns:a16="http://schemas.microsoft.com/office/drawing/2014/main" id="{1650D25B-2530-48CD-AEF7-67269645F9C2}"/>
              </a:ext>
            </a:extLst>
          </p:cNvPr>
          <p:cNvSpPr>
            <a:spLocks noChangeArrowheads="1"/>
          </p:cNvSpPr>
          <p:nvPr/>
        </p:nvSpPr>
        <p:spPr bwMode="gray">
          <a:xfrm>
            <a:off x="0" y="6538913"/>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algn="ctr">
              <a:lnSpc>
                <a:spcPct val="80000"/>
              </a:lnSpc>
            </a:pPr>
            <a:endParaRPr lang="en-US" altLang="en-US"/>
          </a:p>
        </p:txBody>
      </p:sp>
      <p:sp>
        <p:nvSpPr>
          <p:cNvPr id="97285" name="Rectangle 5">
            <a:extLst>
              <a:ext uri="{FF2B5EF4-FFF2-40B4-BE49-F238E27FC236}">
                <a16:creationId xmlns:a16="http://schemas.microsoft.com/office/drawing/2014/main" id="{151BB3EF-0DCE-4D13-BBB7-69631EC74B18}"/>
              </a:ext>
            </a:extLst>
          </p:cNvPr>
          <p:cNvSpPr>
            <a:spLocks noChangeArrowheads="1"/>
          </p:cNvSpPr>
          <p:nvPr/>
        </p:nvSpPr>
        <p:spPr bwMode="gray">
          <a:xfrm>
            <a:off x="0" y="838200"/>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algn="ctr">
              <a:lnSpc>
                <a:spcPct val="80000"/>
              </a:lnSpc>
              <a:defRPr/>
            </a:pPr>
            <a:endParaRPr lang="en-US">
              <a:latin typeface="Verdana Ref" pitchFamily="34" charset="0"/>
            </a:endParaRPr>
          </a:p>
        </p:txBody>
      </p:sp>
      <p:sp>
        <p:nvSpPr>
          <p:cNvPr id="1030" name="Rectangle 6">
            <a:extLst>
              <a:ext uri="{FF2B5EF4-FFF2-40B4-BE49-F238E27FC236}">
                <a16:creationId xmlns:a16="http://schemas.microsoft.com/office/drawing/2014/main" id="{DBB9A87A-87FE-40AD-B513-CB796F2DFE6C}"/>
              </a:ext>
            </a:extLst>
          </p:cNvPr>
          <p:cNvSpPr>
            <a:spLocks noGrp="1" noChangeArrowheads="1"/>
          </p:cNvSpPr>
          <p:nvPr>
            <p:ph type="body" idx="1"/>
          </p:nvPr>
        </p:nvSpPr>
        <p:spPr bwMode="auto">
          <a:xfrm>
            <a:off x="381000" y="1219200"/>
            <a:ext cx="82296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97287" name="Rectangle 7">
            <a:extLst>
              <a:ext uri="{FF2B5EF4-FFF2-40B4-BE49-F238E27FC236}">
                <a16:creationId xmlns:a16="http://schemas.microsoft.com/office/drawing/2014/main" id="{8353BC72-58BB-4B51-ADB3-CC57EF131C79}"/>
              </a:ext>
            </a:extLst>
          </p:cNvPr>
          <p:cNvSpPr>
            <a:spLocks noGrp="1" noChangeArrowheads="1"/>
          </p:cNvSpPr>
          <p:nvPr>
            <p:ph type="dt" sz="half" idx="2"/>
          </p:nvPr>
        </p:nvSpPr>
        <p:spPr bwMode="white">
          <a:xfrm>
            <a:off x="419100" y="6561138"/>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lnSpc>
                <a:spcPct val="100000"/>
              </a:lnSpc>
              <a:defRPr sz="1200">
                <a:solidFill>
                  <a:schemeClr val="bg1"/>
                </a:solidFill>
                <a:latin typeface="+mj-lt"/>
                <a:cs typeface="Arial" pitchFamily="34" charset="0"/>
              </a:defRPr>
            </a:lvl1pPr>
          </a:lstStyle>
          <a:p>
            <a:pPr>
              <a:defRPr/>
            </a:pPr>
            <a:r>
              <a:rPr lang="en-US"/>
              <a:t>Phòng Kê khai &amp;KTT </a:t>
            </a:r>
          </a:p>
        </p:txBody>
      </p:sp>
      <p:sp>
        <p:nvSpPr>
          <p:cNvPr id="97288" name="Rectangle 8">
            <a:extLst>
              <a:ext uri="{FF2B5EF4-FFF2-40B4-BE49-F238E27FC236}">
                <a16:creationId xmlns:a16="http://schemas.microsoft.com/office/drawing/2014/main" id="{06BB7093-02D3-47ED-B3F8-A1AE73967197}"/>
              </a:ext>
            </a:extLst>
          </p:cNvPr>
          <p:cNvSpPr>
            <a:spLocks noGrp="1" noChangeArrowheads="1"/>
          </p:cNvSpPr>
          <p:nvPr>
            <p:ph type="ftr" sz="quarter" idx="3"/>
          </p:nvPr>
        </p:nvSpPr>
        <p:spPr bwMode="white">
          <a:xfrm>
            <a:off x="6324600" y="6537325"/>
            <a:ext cx="24384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lnSpc>
                <a:spcPct val="100000"/>
              </a:lnSpc>
              <a:defRPr sz="1200">
                <a:solidFill>
                  <a:schemeClr val="bg1"/>
                </a:solidFill>
                <a:latin typeface="+mj-lt"/>
                <a:cs typeface="Arial" pitchFamily="34" charset="0"/>
              </a:defRPr>
            </a:lvl1pPr>
          </a:lstStyle>
          <a:p>
            <a:pPr>
              <a:defRPr/>
            </a:pPr>
            <a:endParaRPr lang="en-US"/>
          </a:p>
        </p:txBody>
      </p:sp>
      <p:sp>
        <p:nvSpPr>
          <p:cNvPr id="97289" name="Rectangle 9">
            <a:extLst>
              <a:ext uri="{FF2B5EF4-FFF2-40B4-BE49-F238E27FC236}">
                <a16:creationId xmlns:a16="http://schemas.microsoft.com/office/drawing/2014/main" id="{823D5D73-604C-444D-8EEC-E20AA70431BA}"/>
              </a:ext>
            </a:extLst>
          </p:cNvPr>
          <p:cNvSpPr>
            <a:spLocks noGrp="1" noChangeArrowheads="1"/>
          </p:cNvSpPr>
          <p:nvPr>
            <p:ph type="sldNum" sz="quarter" idx="4"/>
          </p:nvPr>
        </p:nvSpPr>
        <p:spPr bwMode="white">
          <a:xfrm>
            <a:off x="3276600" y="6537325"/>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0">
                <a:solidFill>
                  <a:schemeClr val="bg1"/>
                </a:solidFill>
                <a:latin typeface="Arial" panose="020B0604020202020204" pitchFamily="34" charset="0"/>
              </a:defRPr>
            </a:lvl1pPr>
          </a:lstStyle>
          <a:p>
            <a:fld id="{4D803428-D452-4D4E-BC69-FDE76F93EC14}" type="slidenum">
              <a:rPr lang="en-US" altLang="en-US"/>
              <a:pPr/>
              <a:t>‹#›</a:t>
            </a:fld>
            <a:endParaRPr lang="en-US" altLang="en-US"/>
          </a:p>
        </p:txBody>
      </p:sp>
      <p:sp>
        <p:nvSpPr>
          <p:cNvPr id="1034" name="Rectangle 10">
            <a:extLst>
              <a:ext uri="{FF2B5EF4-FFF2-40B4-BE49-F238E27FC236}">
                <a16:creationId xmlns:a16="http://schemas.microsoft.com/office/drawing/2014/main" id="{B05E2949-7EBB-4C04-97DE-10D1AB375103}"/>
              </a:ext>
            </a:extLst>
          </p:cNvPr>
          <p:cNvSpPr>
            <a:spLocks noGrp="1" noChangeArrowheads="1"/>
          </p:cNvSpPr>
          <p:nvPr>
            <p:ph type="title"/>
          </p:nvPr>
        </p:nvSpPr>
        <p:spPr bwMode="white">
          <a:xfrm>
            <a:off x="762000" y="150813"/>
            <a:ext cx="83820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Đối thoại giữa Người nộp thuế và cơ quan thuế</a:t>
            </a:r>
          </a:p>
        </p:txBody>
      </p:sp>
      <p:pic>
        <p:nvPicPr>
          <p:cNvPr id="1035" name="Picture 11" descr="logo">
            <a:extLst>
              <a:ext uri="{FF2B5EF4-FFF2-40B4-BE49-F238E27FC236}">
                <a16:creationId xmlns:a16="http://schemas.microsoft.com/office/drawing/2014/main" id="{0F93AC77-5E2F-425F-A811-6E31C0FB75F7}"/>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0" y="0"/>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20" r:id="rId1"/>
    <p:sldLayoutId id="2147484021" r:id="rId2"/>
    <p:sldLayoutId id="2147484022" r:id="rId3"/>
    <p:sldLayoutId id="2147484023" r:id="rId4"/>
    <p:sldLayoutId id="2147484024" r:id="rId5"/>
    <p:sldLayoutId id="2147484025" r:id="rId6"/>
    <p:sldLayoutId id="2147484026" r:id="rId7"/>
    <p:sldLayoutId id="2147484027" r:id="rId8"/>
    <p:sldLayoutId id="2147484028" r:id="rId9"/>
    <p:sldLayoutId id="2147484029" r:id="rId10"/>
    <p:sldLayoutId id="2147484030" r:id="rId11"/>
    <p:sldLayoutId id="2147484031" r:id="rId12"/>
    <p:sldLayoutId id="2147484032" r:id="rId13"/>
  </p:sldLayoutIdLst>
  <p:transition>
    <p:fade thruBlk="1"/>
  </p:transition>
  <p:hf hdr="0" ftr="0" dt="0"/>
  <p:txStyles>
    <p:titleStyle>
      <a:lvl1pPr algn="ctr" rtl="0" eaLnBrk="0" fontAlgn="base" hangingPunct="0">
        <a:spcBef>
          <a:spcPct val="0"/>
        </a:spcBef>
        <a:spcAft>
          <a:spcPct val="0"/>
        </a:spcAft>
        <a:defRPr sz="2400" b="1">
          <a:solidFill>
            <a:schemeClr val="bg1"/>
          </a:solidFill>
          <a:latin typeface="+mj-lt"/>
          <a:ea typeface="+mj-ea"/>
          <a:cs typeface="+mj-cs"/>
        </a:defRPr>
      </a:lvl1pPr>
      <a:lvl2pPr algn="ctr" rtl="0" eaLnBrk="0" fontAlgn="base" hangingPunct="0">
        <a:spcBef>
          <a:spcPct val="0"/>
        </a:spcBef>
        <a:spcAft>
          <a:spcPct val="0"/>
        </a:spcAft>
        <a:defRPr sz="2400" b="1">
          <a:solidFill>
            <a:schemeClr val="bg1"/>
          </a:solidFill>
          <a:latin typeface="Verdana" pitchFamily="34" charset="0"/>
        </a:defRPr>
      </a:lvl2pPr>
      <a:lvl3pPr algn="ctr" rtl="0" eaLnBrk="0" fontAlgn="base" hangingPunct="0">
        <a:spcBef>
          <a:spcPct val="0"/>
        </a:spcBef>
        <a:spcAft>
          <a:spcPct val="0"/>
        </a:spcAft>
        <a:defRPr sz="2400" b="1">
          <a:solidFill>
            <a:schemeClr val="bg1"/>
          </a:solidFill>
          <a:latin typeface="Verdana" pitchFamily="34" charset="0"/>
        </a:defRPr>
      </a:lvl3pPr>
      <a:lvl4pPr algn="ctr" rtl="0" eaLnBrk="0" fontAlgn="base" hangingPunct="0">
        <a:spcBef>
          <a:spcPct val="0"/>
        </a:spcBef>
        <a:spcAft>
          <a:spcPct val="0"/>
        </a:spcAft>
        <a:defRPr sz="2400" b="1">
          <a:solidFill>
            <a:schemeClr val="bg1"/>
          </a:solidFill>
          <a:latin typeface="Verdana" pitchFamily="34" charset="0"/>
        </a:defRPr>
      </a:lvl4pPr>
      <a:lvl5pPr algn="ctr" rtl="0" eaLnBrk="0" fontAlgn="base" hangingPunct="0">
        <a:spcBef>
          <a:spcPct val="0"/>
        </a:spcBef>
        <a:spcAft>
          <a:spcPct val="0"/>
        </a:spcAft>
        <a:defRPr sz="2400" b="1">
          <a:solidFill>
            <a:schemeClr val="bg1"/>
          </a:solidFill>
          <a:latin typeface="Verdana" pitchFamily="34" charset="0"/>
        </a:defRPr>
      </a:lvl5pPr>
      <a:lvl6pPr marL="457200" algn="ctr" rtl="0" fontAlgn="base">
        <a:spcBef>
          <a:spcPct val="0"/>
        </a:spcBef>
        <a:spcAft>
          <a:spcPct val="0"/>
        </a:spcAft>
        <a:defRPr sz="2400" b="1">
          <a:solidFill>
            <a:schemeClr val="bg1"/>
          </a:solidFill>
          <a:latin typeface="Verdana" pitchFamily="34" charset="0"/>
        </a:defRPr>
      </a:lvl6pPr>
      <a:lvl7pPr marL="914400" algn="ctr" rtl="0" fontAlgn="base">
        <a:spcBef>
          <a:spcPct val="0"/>
        </a:spcBef>
        <a:spcAft>
          <a:spcPct val="0"/>
        </a:spcAft>
        <a:defRPr sz="2400" b="1">
          <a:solidFill>
            <a:schemeClr val="bg1"/>
          </a:solidFill>
          <a:latin typeface="Verdana" pitchFamily="34" charset="0"/>
        </a:defRPr>
      </a:lvl7pPr>
      <a:lvl8pPr marL="1371600" algn="ctr" rtl="0" fontAlgn="base">
        <a:spcBef>
          <a:spcPct val="0"/>
        </a:spcBef>
        <a:spcAft>
          <a:spcPct val="0"/>
        </a:spcAft>
        <a:defRPr sz="2400" b="1">
          <a:solidFill>
            <a:schemeClr val="bg1"/>
          </a:solidFill>
          <a:latin typeface="Verdana" pitchFamily="34" charset="0"/>
        </a:defRPr>
      </a:lvl8pPr>
      <a:lvl9pPr marL="1828800" algn="ctr" rtl="0" fontAlgn="base">
        <a:spcBef>
          <a:spcPct val="0"/>
        </a:spcBef>
        <a:spcAft>
          <a:spcPct val="0"/>
        </a:spcAft>
        <a:defRPr sz="2400" b="1">
          <a:solidFill>
            <a:schemeClr val="bg1"/>
          </a:solidFill>
          <a:latin typeface="Verdana" pitchFamily="34"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2800" b="1">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a:solidFill>
            <a:schemeClr val="tx1"/>
          </a:solidFill>
          <a:latin typeface="Arial" pitchFamily="34" charset="0"/>
        </a:defRPr>
      </a:lvl2pPr>
      <a:lvl3pPr marL="1143000" indent="-228600" algn="l" rtl="0" eaLnBrk="0" fontAlgn="base" hangingPunct="0">
        <a:spcBef>
          <a:spcPct val="20000"/>
        </a:spcBef>
        <a:spcAft>
          <a:spcPct val="0"/>
        </a:spcAft>
        <a:buClr>
          <a:schemeClr val="tx1"/>
        </a:buClr>
        <a:buChar char="•"/>
        <a:defRPr sz="2400">
          <a:solidFill>
            <a:schemeClr val="tx1"/>
          </a:solidFill>
          <a:latin typeface="Arial" pitchFamily="34"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7282" name="Freeform 2">
            <a:extLst>
              <a:ext uri="{FF2B5EF4-FFF2-40B4-BE49-F238E27FC236}">
                <a16:creationId xmlns:a16="http://schemas.microsoft.com/office/drawing/2014/main" id="{ADC89CF6-DEE8-48A1-A331-FF659729D169}"/>
              </a:ext>
            </a:extLst>
          </p:cNvPr>
          <p:cNvSpPr>
            <a:spLocks/>
          </p:cNvSpPr>
          <p:nvPr/>
        </p:nvSpPr>
        <p:spPr bwMode="gray">
          <a:xfrm>
            <a:off x="0" y="5445127"/>
            <a:ext cx="9144000" cy="1414463"/>
          </a:xfrm>
          <a:custGeom>
            <a:avLst/>
            <a:gdLst/>
            <a:ahLst/>
            <a:cxnLst>
              <a:cxn ang="0">
                <a:pos x="5760" y="885"/>
              </a:cxn>
              <a:cxn ang="0">
                <a:pos x="5760" y="0"/>
              </a:cxn>
              <a:cxn ang="0">
                <a:pos x="2832" y="626"/>
              </a:cxn>
              <a:cxn ang="0">
                <a:pos x="0" y="36"/>
              </a:cxn>
              <a:cxn ang="0">
                <a:pos x="0" y="891"/>
              </a:cxn>
              <a:cxn ang="0">
                <a:pos x="5760" y="885"/>
              </a:cxn>
            </a:cxnLst>
            <a:rect l="0" t="0" r="r" b="b"/>
            <a:pathLst>
              <a:path w="5760" h="891">
                <a:moveTo>
                  <a:pt x="5760" y="885"/>
                </a:moveTo>
                <a:lnTo>
                  <a:pt x="5760" y="0"/>
                </a:lnTo>
                <a:cubicBezTo>
                  <a:pt x="4888" y="573"/>
                  <a:pt x="3696" y="609"/>
                  <a:pt x="2832" y="626"/>
                </a:cubicBezTo>
                <a:cubicBezTo>
                  <a:pt x="1968" y="643"/>
                  <a:pt x="640" y="474"/>
                  <a:pt x="0" y="36"/>
                </a:cubicBezTo>
                <a:lnTo>
                  <a:pt x="0" y="891"/>
                </a:lnTo>
                <a:lnTo>
                  <a:pt x="5760" y="885"/>
                </a:lnTo>
                <a:close/>
              </a:path>
            </a:pathLst>
          </a:custGeom>
          <a:gradFill rotWithShape="1">
            <a:gsLst>
              <a:gs pos="0">
                <a:schemeClr val="accent1"/>
              </a:gs>
              <a:gs pos="100000">
                <a:schemeClr val="accent1">
                  <a:gamma/>
                  <a:tint val="15294"/>
                  <a:invGamma/>
                </a:schemeClr>
              </a:gs>
            </a:gsLst>
            <a:lin ang="5400000" scaled="1"/>
          </a:gradFill>
          <a:ln w="9525">
            <a:noFill/>
            <a:round/>
            <a:headEnd/>
            <a:tailEnd/>
          </a:ln>
          <a:effectLst/>
        </p:spPr>
        <p:txBody>
          <a:body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graphicFrame>
        <p:nvGraphicFramePr>
          <p:cNvPr id="1027" name="Object 3">
            <a:extLst>
              <a:ext uri="{FF2B5EF4-FFF2-40B4-BE49-F238E27FC236}">
                <a16:creationId xmlns:a16="http://schemas.microsoft.com/office/drawing/2014/main" id="{339C883B-B664-4241-B0A4-564084EAD6BE}"/>
              </a:ext>
            </a:extLst>
          </p:cNvPr>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spid="_x0000_s15651" name="Image" r:id="rId16" imgW="7390476" imgH="913963" progId="">
                  <p:embed/>
                </p:oleObj>
              </mc:Choice>
              <mc:Fallback>
                <p:oleObj name="Image" r:id="rId16" imgW="7390476" imgH="913963" progId="">
                  <p:embed/>
                  <p:pic>
                    <p:nvPicPr>
                      <p:cNvPr id="1027" name="Object 3">
                        <a:extLst>
                          <a:ext uri="{FF2B5EF4-FFF2-40B4-BE49-F238E27FC236}">
                            <a16:creationId xmlns:a16="http://schemas.microsoft.com/office/drawing/2014/main" id="{339C883B-B664-4241-B0A4-564084EAD6BE}"/>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gray">
                      <a:xfrm>
                        <a:off x="0" y="0"/>
                        <a:ext cx="9144000" cy="838200"/>
                      </a:xfrm>
                      <a:prstGeom prst="rect">
                        <a:avLst/>
                      </a:prstGeom>
                      <a:noFill/>
                      <a:ln>
                        <a:noFill/>
                      </a:ln>
                      <a:effectLst/>
                      <a:extLst>
                        <a:ext uri="{909E8E84-426E-40DD-AFC4-6F175D3DCCD1}">
                          <a14:hiddenFill xmlns:a14="http://schemas.microsoft.com/office/drawing/2010/main">
                            <a:solidFill>
                              <a:srgbClr val="48BDEC"/>
                            </a:solidFill>
                          </a14:hiddenFill>
                        </a:ext>
                        <a:ext uri="{91240B29-F687-4F45-9708-019B960494DF}">
                          <a14:hiddenLine xmlns:a14="http://schemas.microsoft.com/office/drawing/2010/main" w="9525">
                            <a:solidFill>
                              <a:srgbClr val="2B166E"/>
                            </a:solidFill>
                            <a:miter lim="800000"/>
                            <a:headEnd/>
                            <a:tailEnd/>
                          </a14:hiddenLine>
                        </a:ext>
                        <a:ext uri="{AF507438-7753-43E0-B8FC-AC1667EBCBE1}">
                          <a14:hiddenEffects xmlns:a14="http://schemas.microsoft.com/office/drawing/2010/main">
                            <a:effectLst>
                              <a:outerShdw dist="35921" dir="2700000" algn="ctr" rotWithShape="0">
                                <a:srgbClr val="B2B2B2"/>
                              </a:outerShdw>
                            </a:effectLst>
                          </a14:hiddenEffects>
                        </a:ext>
                      </a:extLst>
                    </p:spPr>
                  </p:pic>
                </p:oleObj>
              </mc:Fallback>
            </mc:AlternateContent>
          </a:graphicData>
        </a:graphic>
      </p:graphicFrame>
      <p:sp>
        <p:nvSpPr>
          <p:cNvPr id="1028" name="Rectangle 4">
            <a:extLst>
              <a:ext uri="{FF2B5EF4-FFF2-40B4-BE49-F238E27FC236}">
                <a16:creationId xmlns:a16="http://schemas.microsoft.com/office/drawing/2014/main" id="{1650D25B-2530-48CD-AEF7-67269645F9C2}"/>
              </a:ext>
            </a:extLst>
          </p:cNvPr>
          <p:cNvSpPr>
            <a:spLocks noChangeArrowheads="1"/>
          </p:cNvSpPr>
          <p:nvPr/>
        </p:nvSpPr>
        <p:spPr bwMode="gray">
          <a:xfrm>
            <a:off x="0" y="6538915"/>
            <a:ext cx="9144000" cy="333375"/>
          </a:xfrm>
          <a:prstGeom prst="rect">
            <a:avLst/>
          </a:prstGeom>
          <a:gradFill rotWithShape="1">
            <a:gsLst>
              <a:gs pos="0">
                <a:schemeClr val="tx2"/>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b="1">
                <a:solidFill>
                  <a:schemeClr val="tx1"/>
                </a:solidFill>
                <a:latin typeface="Verdana Ref"/>
                <a:cs typeface="Arial" panose="020B0604020202020204" pitchFamily="34" charset="0"/>
              </a:defRPr>
            </a:lvl1pPr>
            <a:lvl2pPr marL="742950" indent="-285750">
              <a:defRPr b="1">
                <a:solidFill>
                  <a:schemeClr val="tx1"/>
                </a:solidFill>
                <a:latin typeface="Verdana Ref"/>
                <a:cs typeface="Arial" panose="020B0604020202020204" pitchFamily="34" charset="0"/>
              </a:defRPr>
            </a:lvl2pPr>
            <a:lvl3pPr marL="1143000" indent="-228600">
              <a:defRPr b="1">
                <a:solidFill>
                  <a:schemeClr val="tx1"/>
                </a:solidFill>
                <a:latin typeface="Verdana Ref"/>
                <a:cs typeface="Arial" panose="020B0604020202020204" pitchFamily="34" charset="0"/>
              </a:defRPr>
            </a:lvl3pPr>
            <a:lvl4pPr marL="1600200" indent="-228600">
              <a:defRPr b="1">
                <a:solidFill>
                  <a:schemeClr val="tx1"/>
                </a:solidFill>
                <a:latin typeface="Verdana Ref"/>
                <a:cs typeface="Arial" panose="020B0604020202020204" pitchFamily="34" charset="0"/>
              </a:defRPr>
            </a:lvl4pPr>
            <a:lvl5pPr marL="2057400" indent="-228600">
              <a:defRPr b="1">
                <a:solidFill>
                  <a:schemeClr val="tx1"/>
                </a:solidFill>
                <a:latin typeface="Verdana Ref"/>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Verdana Ref"/>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Verdana Ref"/>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Verdana Ref"/>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Verdana Ref"/>
                <a:cs typeface="Arial" panose="020B0604020202020204" pitchFamily="34" charset="0"/>
              </a:defRPr>
            </a:lvl9pP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altLang="en-US" sz="1350" b="1" i="0" u="none" strike="noStrike" kern="1200" cap="none" spc="0" normalizeH="0" baseline="0" noProof="0">
              <a:ln>
                <a:noFill/>
              </a:ln>
              <a:solidFill>
                <a:srgbClr val="2B166E"/>
              </a:solidFill>
              <a:effectLst/>
              <a:uLnTx/>
              <a:uFillTx/>
              <a:latin typeface="Verdana Ref"/>
              <a:ea typeface="+mn-ea"/>
              <a:cs typeface="Arial" panose="020B0604020202020204" pitchFamily="34" charset="0"/>
            </a:endParaRPr>
          </a:p>
        </p:txBody>
      </p:sp>
      <p:sp>
        <p:nvSpPr>
          <p:cNvPr id="97285" name="Rectangle 5">
            <a:extLst>
              <a:ext uri="{FF2B5EF4-FFF2-40B4-BE49-F238E27FC236}">
                <a16:creationId xmlns:a16="http://schemas.microsoft.com/office/drawing/2014/main" id="{151BB3EF-0DCE-4D13-BBB7-69631EC74B18}"/>
              </a:ext>
            </a:extLst>
          </p:cNvPr>
          <p:cNvSpPr>
            <a:spLocks noChangeArrowheads="1"/>
          </p:cNvSpPr>
          <p:nvPr/>
        </p:nvSpPr>
        <p:spPr bwMode="gray">
          <a:xfrm>
            <a:off x="0" y="838202"/>
            <a:ext cx="9144000" cy="73025"/>
          </a:xfrm>
          <a:prstGeom prst="rect">
            <a:avLst/>
          </a:prstGeom>
          <a:gradFill rotWithShape="1">
            <a:gsLst>
              <a:gs pos="0">
                <a:schemeClr val="accent1"/>
              </a:gs>
              <a:gs pos="50000">
                <a:schemeClr val="accent1">
                  <a:gamma/>
                  <a:tint val="27451"/>
                  <a:invGamma/>
                </a:schemeClr>
              </a:gs>
              <a:gs pos="100000">
                <a:schemeClr val="accent1"/>
              </a:gs>
            </a:gsLst>
            <a:lin ang="0" scaled="1"/>
          </a:gradFill>
          <a:ln w="9525">
            <a:noFill/>
            <a:miter lim="800000"/>
            <a:headEnd/>
            <a:tailEnd/>
          </a:ln>
          <a:effectLst/>
        </p:spPr>
        <p:txBody>
          <a:bodyPr wrap="none" anchor="ctr"/>
          <a:lstStyle/>
          <a:p>
            <a:pPr marL="0" marR="0" lvl="0" indent="0" algn="ctr" defTabSz="685800" rtl="0" eaLnBrk="0" fontAlgn="base" latinLnBrk="0" hangingPunct="0">
              <a:lnSpc>
                <a:spcPct val="80000"/>
              </a:lnSpc>
              <a:spcBef>
                <a:spcPct val="0"/>
              </a:spcBef>
              <a:spcAft>
                <a:spcPct val="0"/>
              </a:spcAft>
              <a:buClrTx/>
              <a:buSzTx/>
              <a:buFontTx/>
              <a:buNone/>
              <a:tabLst/>
              <a:defRPr/>
            </a:pPr>
            <a:endParaRPr kumimoji="0" lang="en-US" sz="1350" b="1" i="0" u="none" strike="noStrike" kern="1200" cap="none" spc="0" normalizeH="0" baseline="0" noProof="0">
              <a:ln>
                <a:noFill/>
              </a:ln>
              <a:solidFill>
                <a:srgbClr val="2B166E"/>
              </a:solidFill>
              <a:effectLst/>
              <a:uLnTx/>
              <a:uFillTx/>
              <a:latin typeface="Verdana Ref" pitchFamily="34" charset="0"/>
              <a:ea typeface="+mn-ea"/>
              <a:cs typeface="Arial" panose="020B0604020202020204" pitchFamily="34" charset="0"/>
            </a:endParaRPr>
          </a:p>
        </p:txBody>
      </p:sp>
      <p:sp>
        <p:nvSpPr>
          <p:cNvPr id="1030" name="Rectangle 6">
            <a:extLst>
              <a:ext uri="{FF2B5EF4-FFF2-40B4-BE49-F238E27FC236}">
                <a16:creationId xmlns:a16="http://schemas.microsoft.com/office/drawing/2014/main" id="{DBB9A87A-87FE-40AD-B513-CB796F2DFE6C}"/>
              </a:ext>
            </a:extLst>
          </p:cNvPr>
          <p:cNvSpPr>
            <a:spLocks noGrp="1" noChangeArrowheads="1"/>
          </p:cNvSpPr>
          <p:nvPr>
            <p:ph type="body" idx="1"/>
          </p:nvPr>
        </p:nvSpPr>
        <p:spPr bwMode="auto">
          <a:xfrm>
            <a:off x="381000" y="1219200"/>
            <a:ext cx="82296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97287" name="Rectangle 7">
            <a:extLst>
              <a:ext uri="{FF2B5EF4-FFF2-40B4-BE49-F238E27FC236}">
                <a16:creationId xmlns:a16="http://schemas.microsoft.com/office/drawing/2014/main" id="{8353BC72-58BB-4B51-ADB3-CC57EF131C79}"/>
              </a:ext>
            </a:extLst>
          </p:cNvPr>
          <p:cNvSpPr>
            <a:spLocks noGrp="1" noChangeArrowheads="1"/>
          </p:cNvSpPr>
          <p:nvPr>
            <p:ph type="dt" sz="half" idx="2"/>
          </p:nvPr>
        </p:nvSpPr>
        <p:spPr bwMode="white">
          <a:xfrm>
            <a:off x="419100" y="656114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lnSpc>
                <a:spcPct val="100000"/>
              </a:lnSpc>
              <a:defRPr sz="900">
                <a:solidFill>
                  <a:schemeClr val="bg1"/>
                </a:solidFill>
                <a:latin typeface="+mj-lt"/>
                <a:cs typeface="Arial" pitchFamily="34" charset="0"/>
              </a:defRPr>
            </a:lvl1pPr>
          </a:lstStyle>
          <a:p>
            <a:pPr defTabSz="685800">
              <a:defRPr/>
            </a:pPr>
            <a:r>
              <a:rPr lang="en-US">
                <a:solidFill>
                  <a:srgbClr val="FFFFFF"/>
                </a:solidFill>
              </a:rPr>
              <a:t>Phòng Kê khai &amp;KTT </a:t>
            </a:r>
          </a:p>
        </p:txBody>
      </p:sp>
      <p:sp>
        <p:nvSpPr>
          <p:cNvPr id="97288" name="Rectangle 8">
            <a:extLst>
              <a:ext uri="{FF2B5EF4-FFF2-40B4-BE49-F238E27FC236}">
                <a16:creationId xmlns:a16="http://schemas.microsoft.com/office/drawing/2014/main" id="{06BB7093-02D3-47ED-B3F8-A1AE73967197}"/>
              </a:ext>
            </a:extLst>
          </p:cNvPr>
          <p:cNvSpPr>
            <a:spLocks noGrp="1" noChangeArrowheads="1"/>
          </p:cNvSpPr>
          <p:nvPr>
            <p:ph type="ftr" sz="quarter" idx="3"/>
          </p:nvPr>
        </p:nvSpPr>
        <p:spPr bwMode="white">
          <a:xfrm>
            <a:off x="6324600" y="6537327"/>
            <a:ext cx="24384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lnSpc>
                <a:spcPct val="100000"/>
              </a:lnSpc>
              <a:defRPr sz="900">
                <a:solidFill>
                  <a:schemeClr val="bg1"/>
                </a:solidFill>
                <a:latin typeface="+mj-lt"/>
                <a:cs typeface="Arial" pitchFamily="34" charset="0"/>
              </a:defRPr>
            </a:lvl1pPr>
          </a:lstStyle>
          <a:p>
            <a:pPr defTabSz="685800">
              <a:defRPr/>
            </a:pPr>
            <a:endParaRPr lang="en-US">
              <a:solidFill>
                <a:srgbClr val="FFFFFF"/>
              </a:solidFill>
            </a:endParaRPr>
          </a:p>
        </p:txBody>
      </p:sp>
      <p:sp>
        <p:nvSpPr>
          <p:cNvPr id="97289" name="Rectangle 9">
            <a:extLst>
              <a:ext uri="{FF2B5EF4-FFF2-40B4-BE49-F238E27FC236}">
                <a16:creationId xmlns:a16="http://schemas.microsoft.com/office/drawing/2014/main" id="{823D5D73-604C-444D-8EEC-E20AA70431BA}"/>
              </a:ext>
            </a:extLst>
          </p:cNvPr>
          <p:cNvSpPr>
            <a:spLocks noGrp="1" noChangeArrowheads="1"/>
          </p:cNvSpPr>
          <p:nvPr>
            <p:ph type="sldNum" sz="quarter" idx="4"/>
          </p:nvPr>
        </p:nvSpPr>
        <p:spPr bwMode="white">
          <a:xfrm>
            <a:off x="3276600" y="6537327"/>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50" b="0">
                <a:solidFill>
                  <a:schemeClr val="bg1"/>
                </a:solidFill>
                <a:latin typeface="Arial" panose="020B0604020202020204" pitchFamily="34" charset="0"/>
              </a:defRPr>
            </a:lvl1pPr>
          </a:lstStyle>
          <a:p>
            <a:pPr defTabSz="685800"/>
            <a:fld id="{4D803428-D452-4D4E-BC69-FDE76F93EC14}" type="slidenum">
              <a:rPr lang="en-US" altLang="en-US" smtClean="0">
                <a:solidFill>
                  <a:srgbClr val="FFFFFF"/>
                </a:solidFill>
              </a:rPr>
              <a:pPr defTabSz="685800"/>
              <a:t>‹#›</a:t>
            </a:fld>
            <a:endParaRPr lang="en-US" altLang="en-US">
              <a:solidFill>
                <a:srgbClr val="FFFFFF"/>
              </a:solidFill>
            </a:endParaRPr>
          </a:p>
        </p:txBody>
      </p:sp>
      <p:sp>
        <p:nvSpPr>
          <p:cNvPr id="1034" name="Rectangle 10">
            <a:extLst>
              <a:ext uri="{FF2B5EF4-FFF2-40B4-BE49-F238E27FC236}">
                <a16:creationId xmlns:a16="http://schemas.microsoft.com/office/drawing/2014/main" id="{B05E2949-7EBB-4C04-97DE-10D1AB375103}"/>
              </a:ext>
            </a:extLst>
          </p:cNvPr>
          <p:cNvSpPr>
            <a:spLocks noGrp="1" noChangeArrowheads="1"/>
          </p:cNvSpPr>
          <p:nvPr>
            <p:ph type="title"/>
          </p:nvPr>
        </p:nvSpPr>
        <p:spPr bwMode="white">
          <a:xfrm>
            <a:off x="762000" y="150813"/>
            <a:ext cx="83820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Đối thoại giữa Người nộp thuế và cơ quan thuế</a:t>
            </a:r>
          </a:p>
        </p:txBody>
      </p:sp>
      <p:pic>
        <p:nvPicPr>
          <p:cNvPr id="1035" name="Picture 11" descr="logo">
            <a:extLst>
              <a:ext uri="{FF2B5EF4-FFF2-40B4-BE49-F238E27FC236}">
                <a16:creationId xmlns:a16="http://schemas.microsoft.com/office/drawing/2014/main" id="{0F93AC77-5E2F-425F-A811-6E31C0FB75F7}"/>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0" y="2"/>
            <a:ext cx="762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6148182"/>
      </p:ext>
    </p:extLst>
  </p:cSld>
  <p:clrMap bg1="lt1" tx1="dk1" bg2="lt2" tx2="dk2" accent1="accent1" accent2="accent2" accent3="accent3" accent4="accent4" accent5="accent5" accent6="accent6" hlink="hlink" folHlink="folHlink"/>
  <p:sldLayoutIdLst>
    <p:sldLayoutId id="2147484034" r:id="rId1"/>
    <p:sldLayoutId id="2147484035" r:id="rId2"/>
    <p:sldLayoutId id="2147484036" r:id="rId3"/>
    <p:sldLayoutId id="2147484037" r:id="rId4"/>
    <p:sldLayoutId id="2147484038" r:id="rId5"/>
    <p:sldLayoutId id="2147484039" r:id="rId6"/>
    <p:sldLayoutId id="2147484040" r:id="rId7"/>
    <p:sldLayoutId id="2147484041" r:id="rId8"/>
    <p:sldLayoutId id="2147484042" r:id="rId9"/>
    <p:sldLayoutId id="2147484043" r:id="rId10"/>
    <p:sldLayoutId id="2147484044" r:id="rId11"/>
    <p:sldLayoutId id="2147484045" r:id="rId12"/>
    <p:sldLayoutId id="2147484046" r:id="rId13"/>
  </p:sldLayoutIdLst>
  <p:transition>
    <p:fade thruBlk="1"/>
  </p:transition>
  <p:hf hdr="0" ftr="0" dt="0"/>
  <p:txStyles>
    <p:titleStyle>
      <a:lvl1pPr algn="ctr" rtl="0" eaLnBrk="0" fontAlgn="base" hangingPunct="0">
        <a:spcBef>
          <a:spcPct val="0"/>
        </a:spcBef>
        <a:spcAft>
          <a:spcPct val="0"/>
        </a:spcAft>
        <a:defRPr sz="1800" b="1">
          <a:solidFill>
            <a:schemeClr val="bg1"/>
          </a:solidFill>
          <a:latin typeface="+mj-lt"/>
          <a:ea typeface="+mj-ea"/>
          <a:cs typeface="+mj-cs"/>
        </a:defRPr>
      </a:lvl1pPr>
      <a:lvl2pPr algn="ctr" rtl="0" eaLnBrk="0" fontAlgn="base" hangingPunct="0">
        <a:spcBef>
          <a:spcPct val="0"/>
        </a:spcBef>
        <a:spcAft>
          <a:spcPct val="0"/>
        </a:spcAft>
        <a:defRPr sz="1800" b="1">
          <a:solidFill>
            <a:schemeClr val="bg1"/>
          </a:solidFill>
          <a:latin typeface="Verdana" pitchFamily="34" charset="0"/>
        </a:defRPr>
      </a:lvl2pPr>
      <a:lvl3pPr algn="ctr" rtl="0" eaLnBrk="0" fontAlgn="base" hangingPunct="0">
        <a:spcBef>
          <a:spcPct val="0"/>
        </a:spcBef>
        <a:spcAft>
          <a:spcPct val="0"/>
        </a:spcAft>
        <a:defRPr sz="1800" b="1">
          <a:solidFill>
            <a:schemeClr val="bg1"/>
          </a:solidFill>
          <a:latin typeface="Verdana" pitchFamily="34" charset="0"/>
        </a:defRPr>
      </a:lvl3pPr>
      <a:lvl4pPr algn="ctr" rtl="0" eaLnBrk="0" fontAlgn="base" hangingPunct="0">
        <a:spcBef>
          <a:spcPct val="0"/>
        </a:spcBef>
        <a:spcAft>
          <a:spcPct val="0"/>
        </a:spcAft>
        <a:defRPr sz="1800" b="1">
          <a:solidFill>
            <a:schemeClr val="bg1"/>
          </a:solidFill>
          <a:latin typeface="Verdana" pitchFamily="34" charset="0"/>
        </a:defRPr>
      </a:lvl4pPr>
      <a:lvl5pPr algn="ctr" rtl="0" eaLnBrk="0" fontAlgn="base" hangingPunct="0">
        <a:spcBef>
          <a:spcPct val="0"/>
        </a:spcBef>
        <a:spcAft>
          <a:spcPct val="0"/>
        </a:spcAft>
        <a:defRPr sz="1800" b="1">
          <a:solidFill>
            <a:schemeClr val="bg1"/>
          </a:solidFill>
          <a:latin typeface="Verdana" pitchFamily="34" charset="0"/>
        </a:defRPr>
      </a:lvl5pPr>
      <a:lvl6pPr marL="342900" algn="ctr" rtl="0" fontAlgn="base">
        <a:spcBef>
          <a:spcPct val="0"/>
        </a:spcBef>
        <a:spcAft>
          <a:spcPct val="0"/>
        </a:spcAft>
        <a:defRPr sz="1800" b="1">
          <a:solidFill>
            <a:schemeClr val="bg1"/>
          </a:solidFill>
          <a:latin typeface="Verdana" pitchFamily="34" charset="0"/>
        </a:defRPr>
      </a:lvl6pPr>
      <a:lvl7pPr marL="685800" algn="ctr" rtl="0" fontAlgn="base">
        <a:spcBef>
          <a:spcPct val="0"/>
        </a:spcBef>
        <a:spcAft>
          <a:spcPct val="0"/>
        </a:spcAft>
        <a:defRPr sz="1800" b="1">
          <a:solidFill>
            <a:schemeClr val="bg1"/>
          </a:solidFill>
          <a:latin typeface="Verdana" pitchFamily="34" charset="0"/>
        </a:defRPr>
      </a:lvl7pPr>
      <a:lvl8pPr marL="1028700" algn="ctr" rtl="0" fontAlgn="base">
        <a:spcBef>
          <a:spcPct val="0"/>
        </a:spcBef>
        <a:spcAft>
          <a:spcPct val="0"/>
        </a:spcAft>
        <a:defRPr sz="1800" b="1">
          <a:solidFill>
            <a:schemeClr val="bg1"/>
          </a:solidFill>
          <a:latin typeface="Verdana" pitchFamily="34" charset="0"/>
        </a:defRPr>
      </a:lvl8pPr>
      <a:lvl9pPr marL="1371600" algn="ctr" rtl="0" fontAlgn="base">
        <a:spcBef>
          <a:spcPct val="0"/>
        </a:spcBef>
        <a:spcAft>
          <a:spcPct val="0"/>
        </a:spcAft>
        <a:defRPr sz="1800" b="1">
          <a:solidFill>
            <a:schemeClr val="bg1"/>
          </a:solidFill>
          <a:latin typeface="Verdana" pitchFamily="34" charset="0"/>
        </a:defRPr>
      </a:lvl9pPr>
    </p:titleStyle>
    <p:bodyStyle>
      <a:lvl1pPr marL="257175" indent="-257175" algn="l" rtl="0" eaLnBrk="0" fontAlgn="base" hangingPunct="0">
        <a:spcBef>
          <a:spcPct val="20000"/>
        </a:spcBef>
        <a:spcAft>
          <a:spcPct val="0"/>
        </a:spcAft>
        <a:buClr>
          <a:schemeClr val="hlink"/>
        </a:buClr>
        <a:buFont typeface="Wingdings" panose="05000000000000000000" pitchFamily="2" charset="2"/>
        <a:buChar char="v"/>
        <a:defRPr sz="2100" b="1">
          <a:solidFill>
            <a:schemeClr val="tx2"/>
          </a:solidFill>
          <a:latin typeface="+mn-lt"/>
          <a:ea typeface="+mn-ea"/>
          <a:cs typeface="+mn-cs"/>
        </a:defRPr>
      </a:lvl1pPr>
      <a:lvl2pPr marL="557213" indent="-214313" algn="l" rtl="0" eaLnBrk="0" fontAlgn="base" hangingPunct="0">
        <a:spcBef>
          <a:spcPct val="20000"/>
        </a:spcBef>
        <a:spcAft>
          <a:spcPct val="0"/>
        </a:spcAft>
        <a:buClr>
          <a:schemeClr val="accent1"/>
        </a:buClr>
        <a:buFont typeface="Wingdings" panose="05000000000000000000" pitchFamily="2" charset="2"/>
        <a:buChar char="§"/>
        <a:defRPr sz="2100">
          <a:solidFill>
            <a:schemeClr val="tx1"/>
          </a:solidFill>
          <a:latin typeface="Arial" pitchFamily="34" charset="0"/>
        </a:defRPr>
      </a:lvl2pPr>
      <a:lvl3pPr marL="857250" indent="-171450" algn="l" rtl="0" eaLnBrk="0" fontAlgn="base" hangingPunct="0">
        <a:spcBef>
          <a:spcPct val="20000"/>
        </a:spcBef>
        <a:spcAft>
          <a:spcPct val="0"/>
        </a:spcAft>
        <a:buClr>
          <a:schemeClr val="tx1"/>
        </a:buClr>
        <a:buChar char="•"/>
        <a:defRPr sz="1800">
          <a:solidFill>
            <a:schemeClr val="tx1"/>
          </a:solidFill>
          <a:latin typeface="Arial" pitchFamily="34" charset="0"/>
        </a:defRPr>
      </a:lvl3pPr>
      <a:lvl4pPr marL="1200150" indent="-171450" algn="l" rtl="0" eaLnBrk="0" fontAlgn="base" hangingPunct="0">
        <a:spcBef>
          <a:spcPct val="20000"/>
        </a:spcBef>
        <a:spcAft>
          <a:spcPct val="0"/>
        </a:spcAft>
        <a:buChar char="–"/>
        <a:defRPr sz="1500">
          <a:solidFill>
            <a:schemeClr val="tx1"/>
          </a:solidFill>
          <a:latin typeface="Arial" pitchFamily="34" charset="0"/>
        </a:defRPr>
      </a:lvl4pPr>
      <a:lvl5pPr marL="1543050" indent="-171450" algn="l" rtl="0" eaLnBrk="0" fontAlgn="base" hangingPunct="0">
        <a:spcBef>
          <a:spcPct val="20000"/>
        </a:spcBef>
        <a:spcAft>
          <a:spcPct val="0"/>
        </a:spcAft>
        <a:buChar char="»"/>
        <a:defRPr sz="1500">
          <a:solidFill>
            <a:schemeClr val="tx1"/>
          </a:solidFill>
          <a:latin typeface="Arial" pitchFamily="34" charset="0"/>
        </a:defRPr>
      </a:lvl5pPr>
      <a:lvl6pPr marL="1885950" indent="-171450" algn="l" rtl="0" fontAlgn="base">
        <a:spcBef>
          <a:spcPct val="20000"/>
        </a:spcBef>
        <a:spcAft>
          <a:spcPct val="0"/>
        </a:spcAft>
        <a:buChar char="»"/>
        <a:defRPr sz="1500">
          <a:solidFill>
            <a:schemeClr val="tx1"/>
          </a:solidFill>
          <a:latin typeface="Arial" pitchFamily="34" charset="0"/>
        </a:defRPr>
      </a:lvl6pPr>
      <a:lvl7pPr marL="2228850" indent="-171450" algn="l" rtl="0" fontAlgn="base">
        <a:spcBef>
          <a:spcPct val="20000"/>
        </a:spcBef>
        <a:spcAft>
          <a:spcPct val="0"/>
        </a:spcAft>
        <a:buChar char="»"/>
        <a:defRPr sz="1500">
          <a:solidFill>
            <a:schemeClr val="tx1"/>
          </a:solidFill>
          <a:latin typeface="Arial" pitchFamily="34" charset="0"/>
        </a:defRPr>
      </a:lvl7pPr>
      <a:lvl8pPr marL="2571750" indent="-171450" algn="l" rtl="0" fontAlgn="base">
        <a:spcBef>
          <a:spcPct val="20000"/>
        </a:spcBef>
        <a:spcAft>
          <a:spcPct val="0"/>
        </a:spcAft>
        <a:buChar char="»"/>
        <a:defRPr sz="1500">
          <a:solidFill>
            <a:schemeClr val="tx1"/>
          </a:solidFill>
          <a:latin typeface="Arial" pitchFamily="34" charset="0"/>
        </a:defRPr>
      </a:lvl8pPr>
      <a:lvl9pPr marL="2914650" indent="-171450" algn="l" rtl="0" fontAlgn="base">
        <a:spcBef>
          <a:spcPct val="20000"/>
        </a:spcBef>
        <a:spcAft>
          <a:spcPct val="0"/>
        </a:spcAft>
        <a:buChar char="»"/>
        <a:defRPr sz="1500">
          <a:solidFill>
            <a:schemeClr val="tx1"/>
          </a:solidFill>
          <a:latin typeface="Arial" pitchFamily="34" charset="0"/>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jfif"/><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765004EE-D4F3-4893-8E6D-974E11CB7B99}"/>
              </a:ext>
            </a:extLst>
          </p:cNvPr>
          <p:cNvSpPr txBox="1">
            <a:spLocks noChangeArrowheads="1"/>
          </p:cNvSpPr>
          <p:nvPr/>
        </p:nvSpPr>
        <p:spPr bwMode="white">
          <a:xfrm>
            <a:off x="14288" y="1219200"/>
            <a:ext cx="9144000" cy="1731962"/>
          </a:xfrm>
          <a:prstGeom prst="rect">
            <a:avLst/>
          </a:prstGeom>
          <a:noFill/>
          <a:ln w="9525">
            <a:noFill/>
            <a:miter lim="800000"/>
            <a:headEnd/>
            <a:tailEnd/>
          </a:ln>
        </p:spPr>
        <p:txBody>
          <a:bodyPr anchor="ctr"/>
          <a:lstStyle/>
          <a:p>
            <a:pPr algn="ctr">
              <a:defRPr/>
            </a:pPr>
            <a:r>
              <a:rPr lang="en-US" sz="3200" kern="0">
                <a:solidFill>
                  <a:schemeClr val="accent1">
                    <a:lumMod val="75000"/>
                  </a:schemeClr>
                </a:solidFill>
                <a:effectLst>
                  <a:outerShdw blurRad="50800" dist="50800" algn="l" rotWithShape="0">
                    <a:prstClr val="black"/>
                  </a:outerShdw>
                </a:effectLst>
                <a:latin typeface="Times New Roman" pitchFamily="18" charset="0"/>
                <a:ea typeface="+mj-ea"/>
                <a:cs typeface="Times New Roman" pitchFamily="18" charset="0"/>
              </a:rPr>
              <a:t>HỘI NGHỊ </a:t>
            </a:r>
          </a:p>
          <a:p>
            <a:pPr algn="ctr">
              <a:defRPr/>
            </a:pPr>
            <a:r>
              <a:rPr lang="en-US" sz="3200" kern="0">
                <a:solidFill>
                  <a:schemeClr val="accent1">
                    <a:lumMod val="75000"/>
                  </a:schemeClr>
                </a:solidFill>
                <a:effectLst>
                  <a:outerShdw blurRad="50800" dist="50800" algn="l" rotWithShape="0">
                    <a:prstClr val="black"/>
                  </a:outerShdw>
                </a:effectLst>
                <a:latin typeface="Times New Roman" pitchFamily="18" charset="0"/>
                <a:ea typeface="+mj-ea"/>
                <a:cs typeface="Times New Roman" pitchFamily="18" charset="0"/>
              </a:rPr>
              <a:t>PHỔ BIẾN CHÍNH SÁCH PHÁP LUẬT THUẾ</a:t>
            </a:r>
            <a:endParaRPr lang="en-US" sz="2800" kern="0">
              <a:solidFill>
                <a:schemeClr val="accent1">
                  <a:lumMod val="75000"/>
                </a:schemeClr>
              </a:solidFill>
              <a:latin typeface="Arial" charset="0"/>
              <a:ea typeface="+mj-ea"/>
              <a:cs typeface="+mj-cs"/>
            </a:endParaRPr>
          </a:p>
        </p:txBody>
      </p:sp>
      <p:sp>
        <p:nvSpPr>
          <p:cNvPr id="17412" name="Slide Number Placeholder 8">
            <a:extLst>
              <a:ext uri="{FF2B5EF4-FFF2-40B4-BE49-F238E27FC236}">
                <a16:creationId xmlns:a16="http://schemas.microsoft.com/office/drawing/2014/main" id="{DF3F062E-C0CE-46E6-842B-77F3BA2D0A5B}"/>
              </a:ext>
            </a:extLst>
          </p:cNvPr>
          <p:cNvSpPr>
            <a:spLocks noGrp="1"/>
          </p:cNvSpPr>
          <p:nvPr>
            <p:ph type="sldNum" sz="quarter" idx="12"/>
          </p:nvPr>
        </p:nvSpPr>
        <p:spPr>
          <a:xfrm>
            <a:off x="2438400" y="6537325"/>
            <a:ext cx="2133600"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9D1B5460-D853-468A-A5D3-F50BF2724E50}" type="slidenum">
              <a:rPr lang="en-US" altLang="en-US" sz="1400" b="0">
                <a:solidFill>
                  <a:schemeClr val="bg1"/>
                </a:solidFill>
                <a:latin typeface="Arial" panose="020B0604020202020204" pitchFamily="34" charset="0"/>
              </a:rPr>
              <a:pPr>
                <a:spcBef>
                  <a:spcPct val="0"/>
                </a:spcBef>
                <a:buClrTx/>
                <a:buFontTx/>
                <a:buNone/>
              </a:pPr>
              <a:t>1</a:t>
            </a:fld>
            <a:endParaRPr lang="en-US" altLang="en-US" sz="1400" b="0">
              <a:solidFill>
                <a:schemeClr val="bg1"/>
              </a:solidFill>
              <a:latin typeface="Arial" panose="020B0604020202020204" pitchFamily="34" charset="0"/>
            </a:endParaRPr>
          </a:p>
        </p:txBody>
      </p:sp>
      <p:sp>
        <p:nvSpPr>
          <p:cNvPr id="4" name="Rectangle 2">
            <a:extLst>
              <a:ext uri="{FF2B5EF4-FFF2-40B4-BE49-F238E27FC236}">
                <a16:creationId xmlns:a16="http://schemas.microsoft.com/office/drawing/2014/main" id="{F139C6E1-853D-4F29-83E8-5A7D8B92F3C8}"/>
              </a:ext>
            </a:extLst>
          </p:cNvPr>
          <p:cNvSpPr txBox="1">
            <a:spLocks noChangeArrowheads="1"/>
          </p:cNvSpPr>
          <p:nvPr/>
        </p:nvSpPr>
        <p:spPr bwMode="white">
          <a:xfrm>
            <a:off x="-5615" y="2971800"/>
            <a:ext cx="9144000" cy="1731962"/>
          </a:xfrm>
          <a:prstGeom prst="rect">
            <a:avLst/>
          </a:prstGeom>
          <a:noFill/>
          <a:ln w="9525">
            <a:noFill/>
            <a:miter lim="800000"/>
            <a:headEnd/>
            <a:tailEnd/>
          </a:ln>
        </p:spPr>
        <p:txBody>
          <a:bodyPr anchor="ctr"/>
          <a:lstStyle/>
          <a:p>
            <a:pPr algn="ctr">
              <a:defRPr/>
            </a:pPr>
            <a:r>
              <a:rPr lang="en-US" sz="2400" kern="0">
                <a:solidFill>
                  <a:schemeClr val="tx1">
                    <a:lumMod val="60000"/>
                    <a:lumOff val="40000"/>
                  </a:schemeClr>
                </a:solidFill>
                <a:effectLst>
                  <a:outerShdw blurRad="50800" dist="50800" algn="l" rotWithShape="0">
                    <a:prstClr val="black"/>
                  </a:outerShdw>
                </a:effectLst>
                <a:latin typeface="Times New Roman" pitchFamily="18" charset="0"/>
                <a:ea typeface="+mj-ea"/>
                <a:cs typeface="Times New Roman" pitchFamily="18" charset="0"/>
              </a:rPr>
              <a:t>MỘT SỐ NỘI DUNG MỚI LUẬT THUẾ GTGT </a:t>
            </a:r>
          </a:p>
          <a:p>
            <a:pPr algn="ctr">
              <a:defRPr/>
            </a:pPr>
            <a:r>
              <a:rPr lang="en-US" sz="2400" kern="0">
                <a:solidFill>
                  <a:schemeClr val="tx1">
                    <a:lumMod val="60000"/>
                    <a:lumOff val="40000"/>
                  </a:schemeClr>
                </a:solidFill>
                <a:effectLst>
                  <a:outerShdw blurRad="50800" dist="50800" algn="l" rotWithShape="0">
                    <a:prstClr val="black"/>
                  </a:outerShdw>
                </a:effectLst>
                <a:latin typeface="Times New Roman" pitchFamily="18" charset="0"/>
                <a:ea typeface="+mj-ea"/>
                <a:cs typeface="Times New Roman" pitchFamily="18" charset="0"/>
              </a:rPr>
              <a:t>VÀ CHÍNH SÁCH GIA HẠN NỘP THUẾ, TIỀN THUÊ ĐẤT 2026</a:t>
            </a:r>
            <a:endParaRPr lang="en-US" sz="2400" kern="0">
              <a:solidFill>
                <a:schemeClr val="tx1">
                  <a:lumMod val="60000"/>
                  <a:lumOff val="40000"/>
                </a:schemeClr>
              </a:solidFill>
              <a:latin typeface="Arial" charset="0"/>
              <a:ea typeface="+mj-ea"/>
              <a:cs typeface="+mj-cs"/>
            </a:endParaRPr>
          </a:p>
        </p:txBody>
      </p:sp>
      <p:sp>
        <p:nvSpPr>
          <p:cNvPr id="6" name="TextBox 5">
            <a:extLst>
              <a:ext uri="{FF2B5EF4-FFF2-40B4-BE49-F238E27FC236}">
                <a16:creationId xmlns:a16="http://schemas.microsoft.com/office/drawing/2014/main" id="{C1D33C84-0FEF-49ED-8E3B-3280017C0099}"/>
              </a:ext>
            </a:extLst>
          </p:cNvPr>
          <p:cNvSpPr txBox="1"/>
          <p:nvPr/>
        </p:nvSpPr>
        <p:spPr>
          <a:xfrm>
            <a:off x="-5615" y="5955268"/>
            <a:ext cx="9149615" cy="369332"/>
          </a:xfrm>
          <a:prstGeom prst="rect">
            <a:avLst/>
          </a:prstGeom>
          <a:noFill/>
        </p:spPr>
        <p:txBody>
          <a:bodyPr wrap="square">
            <a:spAutoFit/>
          </a:bodyPr>
          <a:lstStyle/>
          <a:p>
            <a:pPr algn="ctr"/>
            <a:r>
              <a:rPr kumimoji="0" lang="en-US" sz="1800" b="1" i="0" u="none" strike="noStrike" kern="100" cap="none" spc="0" normalizeH="0" baseline="0" noProof="0">
                <a:ln>
                  <a:noFill/>
                </a:ln>
                <a:solidFill>
                  <a:srgbClr val="0070C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Hải Phòng, năm 2026</a:t>
            </a:r>
            <a:endParaRPr lang="en-US">
              <a:solidFill>
                <a:srgbClr val="0070C0"/>
              </a:solidFill>
            </a:endParaRPr>
          </a:p>
        </p:txBody>
      </p:sp>
      <p:sp>
        <p:nvSpPr>
          <p:cNvPr id="8" name="TextBox 7">
            <a:extLst>
              <a:ext uri="{FF2B5EF4-FFF2-40B4-BE49-F238E27FC236}">
                <a16:creationId xmlns:a16="http://schemas.microsoft.com/office/drawing/2014/main" id="{84E8D54A-2F47-47B4-8AAA-65125B70BFF7}"/>
              </a:ext>
            </a:extLst>
          </p:cNvPr>
          <p:cNvSpPr txBox="1"/>
          <p:nvPr/>
        </p:nvSpPr>
        <p:spPr>
          <a:xfrm>
            <a:off x="14288" y="4916487"/>
            <a:ext cx="9149615" cy="369332"/>
          </a:xfrm>
          <a:prstGeom prst="rect">
            <a:avLst/>
          </a:prstGeom>
          <a:noFill/>
        </p:spPr>
        <p:txBody>
          <a:bodyPr wrap="square">
            <a:spAutoFit/>
          </a:bodyPr>
          <a:lstStyle/>
          <a:p>
            <a:pPr algn="ctr"/>
            <a:r>
              <a:rPr lang="en-US" kern="100">
                <a:solidFill>
                  <a:schemeClr val="accent6">
                    <a:lumMod val="75000"/>
                  </a:schemeClr>
                </a:solidFill>
                <a:latin typeface="Times New Roman" panose="02020603050405020304" pitchFamily="18" charset="0"/>
                <a:ea typeface="MS Mincho" panose="02020609040205080304" pitchFamily="49" charset="-128"/>
                <a:cs typeface="Times New Roman" panose="02020603050405020304" pitchFamily="18" charset="0"/>
              </a:rPr>
              <a:t>Đơn vị trình bày: Phòng Quản lý, hỗ trợ doanh nghiệp số 1 - Thuế TP Hải Phòng</a:t>
            </a:r>
            <a:endParaRPr lang="en-US">
              <a:solidFill>
                <a:schemeClr val="accent6">
                  <a:lumMod val="75000"/>
                </a:schemeClr>
              </a:solidFill>
            </a:endParaRPr>
          </a:p>
        </p:txBody>
      </p:sp>
      <p:pic>
        <p:nvPicPr>
          <p:cNvPr id="12" name="Picture 11">
            <a:extLst>
              <a:ext uri="{FF2B5EF4-FFF2-40B4-BE49-F238E27FC236}">
                <a16:creationId xmlns:a16="http://schemas.microsoft.com/office/drawing/2014/main" id="{02C018A9-871D-4893-91EE-D0781EAE0ADE}"/>
              </a:ext>
            </a:extLst>
          </p:cNvPr>
          <p:cNvPicPr>
            <a:picLocks noChangeAspect="1"/>
          </p:cNvPicPr>
          <p:nvPr/>
        </p:nvPicPr>
        <p:blipFill rotWithShape="1">
          <a:blip r:embed="rId3"/>
          <a:srcRect l="47500" t="33605" r="44167" b="63025"/>
          <a:stretch/>
        </p:blipFill>
        <p:spPr>
          <a:xfrm>
            <a:off x="4763" y="0"/>
            <a:ext cx="762000" cy="838200"/>
          </a:xfrm>
          <a:prstGeom prst="rect">
            <a:avLst/>
          </a:prstGeom>
        </p:spPr>
      </p:pic>
      <p:pic>
        <p:nvPicPr>
          <p:cNvPr id="14" name="Picture 13">
            <a:extLst>
              <a:ext uri="{FF2B5EF4-FFF2-40B4-BE49-F238E27FC236}">
                <a16:creationId xmlns:a16="http://schemas.microsoft.com/office/drawing/2014/main" id="{D473E774-124C-4F2E-9CDF-15E3F0589E7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6676" y="83077"/>
            <a:ext cx="681037" cy="900646"/>
          </a:xfrm>
          <a:prstGeom prst="rect">
            <a:avLst/>
          </a:prstGeom>
        </p:spPr>
      </p:pic>
      <p:pic>
        <p:nvPicPr>
          <p:cNvPr id="17" name="Picture 16">
            <a:extLst>
              <a:ext uri="{FF2B5EF4-FFF2-40B4-BE49-F238E27FC236}">
                <a16:creationId xmlns:a16="http://schemas.microsoft.com/office/drawing/2014/main" id="{43C1FF35-36C4-4FA0-AAB2-B46378DD268C}"/>
              </a:ext>
            </a:extLst>
          </p:cNvPr>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25702" t="11245" r="24574" b="8510"/>
          <a:stretch/>
        </p:blipFill>
        <p:spPr>
          <a:xfrm>
            <a:off x="8167252" y="0"/>
            <a:ext cx="910072" cy="900646"/>
          </a:xfrm>
          <a:prstGeom prst="flowChartConnector">
            <a:avLst/>
          </a:prstGeom>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E6ACC84B-CE87-41E9-A8B5-7B8BC89E06A8}"/>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2. ĐỐI TƯỢNG KHÔNG CHỊU THUẾ</a:t>
            </a:r>
          </a:p>
        </p:txBody>
      </p:sp>
      <p:sp>
        <p:nvSpPr>
          <p:cNvPr id="19461" name="Slide Number Placeholder 5">
            <a:extLst>
              <a:ext uri="{FF2B5EF4-FFF2-40B4-BE49-F238E27FC236}">
                <a16:creationId xmlns:a16="http://schemas.microsoft.com/office/drawing/2014/main" id="{16B12E8D-AB08-4C1A-B13B-5D7F27EB41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10</a:t>
            </a:fld>
            <a:endParaRPr lang="en-US" altLang="en-US" sz="1400" b="0">
              <a:solidFill>
                <a:schemeClr val="bg1"/>
              </a:solidFill>
              <a:latin typeface="Arial" panose="020B0604020202020204" pitchFamily="34" charset="0"/>
            </a:endParaRPr>
          </a:p>
        </p:txBody>
      </p:sp>
      <p:sp>
        <p:nvSpPr>
          <p:cNvPr id="23" name="Flowchart: Alternate Process 22">
            <a:extLst>
              <a:ext uri="{FF2B5EF4-FFF2-40B4-BE49-F238E27FC236}">
                <a16:creationId xmlns:a16="http://schemas.microsoft.com/office/drawing/2014/main" id="{B9016CD6-22C0-4A67-8B76-B900C778C86B}"/>
              </a:ext>
            </a:extLst>
          </p:cNvPr>
          <p:cNvSpPr>
            <a:spLocks noChangeArrowheads="1"/>
          </p:cNvSpPr>
          <p:nvPr/>
        </p:nvSpPr>
        <p:spPr bwMode="auto">
          <a:xfrm>
            <a:off x="1117063" y="1219300"/>
            <a:ext cx="7493537" cy="447850"/>
          </a:xfrm>
          <a:prstGeom prst="flowChartAlternateProcess">
            <a:avLst/>
          </a:prstGeom>
          <a:solidFill>
            <a:schemeClr val="accent5">
              <a:lumMod val="75000"/>
            </a:schemeClr>
          </a:solidFill>
          <a:ln w="25400" algn="ctr">
            <a:solidFill>
              <a:srgbClr val="385D8A"/>
            </a:solidFill>
            <a:miter lim="800000"/>
            <a:headEnd/>
            <a:tailEnd/>
          </a:ln>
        </p:spPr>
        <p:txBody>
          <a:bodyPr anchor="ctr"/>
          <a:lstStyle/>
          <a:p>
            <a:pPr algn="just">
              <a:defRPr/>
            </a:pPr>
            <a:r>
              <a:rPr lang="en-US">
                <a:solidFill>
                  <a:srgbClr val="FFFFFF"/>
                </a:solidFill>
                <a:latin typeface="Times New Roman"/>
              </a:rPr>
              <a:t>Điều chỉnh nâng mức doanh thu/năm không chịu thuế của HKD, CNKD</a:t>
            </a:r>
          </a:p>
        </p:txBody>
      </p:sp>
      <p:sp>
        <p:nvSpPr>
          <p:cNvPr id="24" name="Oval 23">
            <a:extLst>
              <a:ext uri="{FF2B5EF4-FFF2-40B4-BE49-F238E27FC236}">
                <a16:creationId xmlns:a16="http://schemas.microsoft.com/office/drawing/2014/main" id="{189A844D-6108-484C-BCC9-67821FE17C0E}"/>
              </a:ext>
            </a:extLst>
          </p:cNvPr>
          <p:cNvSpPr/>
          <p:nvPr/>
        </p:nvSpPr>
        <p:spPr>
          <a:xfrm>
            <a:off x="254161" y="1089024"/>
            <a:ext cx="762000" cy="663576"/>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a:latin typeface="Times New Roman" panose="02020603050405020304" pitchFamily="18" charset="0"/>
                <a:cs typeface="Times New Roman" panose="02020603050405020304" pitchFamily="18" charset="0"/>
              </a:rPr>
              <a:t>2.4</a:t>
            </a:r>
          </a:p>
        </p:txBody>
      </p:sp>
      <p:sp>
        <p:nvSpPr>
          <p:cNvPr id="13" name="Google Shape;377;p22">
            <a:extLst>
              <a:ext uri="{FF2B5EF4-FFF2-40B4-BE49-F238E27FC236}">
                <a16:creationId xmlns:a16="http://schemas.microsoft.com/office/drawing/2014/main" id="{AC403653-0D11-4406-B332-CFBB522245CB}"/>
              </a:ext>
            </a:extLst>
          </p:cNvPr>
          <p:cNvSpPr>
            <a:spLocks noGrp="1"/>
          </p:cNvSpPr>
          <p:nvPr/>
        </p:nvSpPr>
        <p:spPr>
          <a:xfrm>
            <a:off x="1828800" y="3661699"/>
            <a:ext cx="746687" cy="162054"/>
          </a:xfrm>
          <a:custGeom>
            <a:avLst/>
            <a:gdLst/>
            <a:ahLst/>
            <a:cxnLst/>
            <a:rect l="l" t="t" r="r" b="b"/>
            <a:pathLst>
              <a:path w="12360" h="3216">
                <a:moveTo>
                  <a:pt x="10752" y="632"/>
                </a:moveTo>
                <a:cubicBezTo>
                  <a:pt x="11324" y="632"/>
                  <a:pt x="11776" y="1084"/>
                  <a:pt x="11776" y="1644"/>
                </a:cubicBezTo>
                <a:cubicBezTo>
                  <a:pt x="11776" y="2215"/>
                  <a:pt x="11324" y="2668"/>
                  <a:pt x="10752" y="2668"/>
                </a:cubicBezTo>
                <a:cubicBezTo>
                  <a:pt x="10193" y="2668"/>
                  <a:pt x="9740" y="2215"/>
                  <a:pt x="9740" y="1644"/>
                </a:cubicBezTo>
                <a:cubicBezTo>
                  <a:pt x="9740" y="1084"/>
                  <a:pt x="10193" y="632"/>
                  <a:pt x="10752" y="632"/>
                </a:cubicBezTo>
                <a:close/>
                <a:moveTo>
                  <a:pt x="10752" y="1"/>
                </a:moveTo>
                <a:cubicBezTo>
                  <a:pt x="10086" y="1"/>
                  <a:pt x="9502" y="537"/>
                  <a:pt x="9264" y="977"/>
                </a:cubicBezTo>
                <a:lnTo>
                  <a:pt x="1" y="977"/>
                </a:lnTo>
                <a:lnTo>
                  <a:pt x="1" y="2025"/>
                </a:lnTo>
                <a:lnTo>
                  <a:pt x="9216" y="2025"/>
                </a:lnTo>
                <a:cubicBezTo>
                  <a:pt x="9407" y="2763"/>
                  <a:pt x="10026" y="3215"/>
                  <a:pt x="10752" y="3215"/>
                </a:cubicBezTo>
                <a:cubicBezTo>
                  <a:pt x="11645" y="3215"/>
                  <a:pt x="12360" y="2501"/>
                  <a:pt x="12360" y="1608"/>
                </a:cubicBezTo>
                <a:cubicBezTo>
                  <a:pt x="12360" y="727"/>
                  <a:pt x="11645" y="1"/>
                  <a:pt x="10752" y="1"/>
                </a:cubicBezTo>
                <a:close/>
              </a:path>
            </a:pathLst>
          </a:custGeom>
          <a:solidFill>
            <a:srgbClr val="4949E7"/>
          </a:solidFill>
          <a:ln>
            <a:noFill/>
          </a:ln>
        </p:spPr>
        <p:txBody>
          <a:bodyPr spcFirstLastPara="1" wrap="square" lIns="91425" tIns="91425" rIns="91425" bIns="91425" anchor="ctr">
            <a:noAutofit/>
          </a:bodyPr>
          <a:lstStyle/>
          <a:p>
            <a:pPr marL="0" lvl="0" indent="0" algn="l">
              <a:spcBef>
                <a:spcPts val="0"/>
              </a:spcBef>
              <a:spcAft>
                <a:spcPts val="0"/>
              </a:spcAft>
              <a:buNone/>
            </a:pPr>
            <a:endParaRPr/>
          </a:p>
        </p:txBody>
      </p:sp>
      <p:sp>
        <p:nvSpPr>
          <p:cNvPr id="14" name="Google Shape;378;p22">
            <a:extLst>
              <a:ext uri="{FF2B5EF4-FFF2-40B4-BE49-F238E27FC236}">
                <a16:creationId xmlns:a16="http://schemas.microsoft.com/office/drawing/2014/main" id="{5CEA0A7C-B5C0-46B0-80FA-20564995B32D}"/>
              </a:ext>
            </a:extLst>
          </p:cNvPr>
          <p:cNvSpPr>
            <a:spLocks noGrp="1"/>
          </p:cNvSpPr>
          <p:nvPr/>
        </p:nvSpPr>
        <p:spPr>
          <a:xfrm>
            <a:off x="619920" y="3200400"/>
            <a:ext cx="1168718" cy="993698"/>
          </a:xfrm>
          <a:custGeom>
            <a:avLst/>
            <a:gdLst/>
            <a:ahLst/>
            <a:cxnLst/>
            <a:rect l="l" t="t" r="r" b="b"/>
            <a:pathLst>
              <a:path w="23945" h="23944">
                <a:moveTo>
                  <a:pt x="11966" y="1084"/>
                </a:moveTo>
                <a:cubicBezTo>
                  <a:pt x="17979" y="1084"/>
                  <a:pt x="22861" y="5965"/>
                  <a:pt x="22861" y="11966"/>
                </a:cubicBezTo>
                <a:cubicBezTo>
                  <a:pt x="22861" y="17978"/>
                  <a:pt x="17979" y="22860"/>
                  <a:pt x="11966" y="22860"/>
                </a:cubicBezTo>
                <a:cubicBezTo>
                  <a:pt x="5966" y="22860"/>
                  <a:pt x="1084" y="17978"/>
                  <a:pt x="1084" y="11966"/>
                </a:cubicBezTo>
                <a:cubicBezTo>
                  <a:pt x="1084" y="5965"/>
                  <a:pt x="5966" y="1084"/>
                  <a:pt x="11966" y="1084"/>
                </a:cubicBezTo>
                <a:close/>
                <a:moveTo>
                  <a:pt x="11966" y="0"/>
                </a:moveTo>
                <a:cubicBezTo>
                  <a:pt x="5370" y="0"/>
                  <a:pt x="1" y="5370"/>
                  <a:pt x="1" y="11966"/>
                </a:cubicBezTo>
                <a:cubicBezTo>
                  <a:pt x="1" y="18574"/>
                  <a:pt x="5370" y="23943"/>
                  <a:pt x="11966" y="23943"/>
                </a:cubicBezTo>
                <a:cubicBezTo>
                  <a:pt x="18574" y="23943"/>
                  <a:pt x="23944" y="18574"/>
                  <a:pt x="23944" y="11966"/>
                </a:cubicBezTo>
                <a:cubicBezTo>
                  <a:pt x="23944" y="5370"/>
                  <a:pt x="18574" y="0"/>
                  <a:pt x="11966" y="0"/>
                </a:cubicBezTo>
                <a:close/>
              </a:path>
            </a:pathLst>
          </a:custGeom>
          <a:solidFill>
            <a:srgbClr val="4949E7"/>
          </a:solidFill>
          <a:ln w="19050" cmpd="sng">
            <a:solidFill>
              <a:schemeClr val="accent4"/>
            </a:solidFill>
            <a:prstDash val="solid"/>
            <a:headEnd type="none" w="sm" len="sm"/>
            <a:tailEnd type="none" w="sm" len="sm"/>
          </a:ln>
        </p:spPr>
        <p:txBody>
          <a:bodyPr spcFirstLastPara="1" wrap="square" lIns="91425" tIns="91425" rIns="91425" bIns="91425" anchor="ctr">
            <a:noAutofit/>
          </a:bodyPr>
          <a:lstStyle/>
          <a:p>
            <a:pPr marL="0" lvl="0" indent="0" algn="l">
              <a:spcBef>
                <a:spcPts val="0"/>
              </a:spcBef>
              <a:spcAft>
                <a:spcPts val="0"/>
              </a:spcAft>
              <a:buNone/>
            </a:pPr>
            <a:endParaRPr/>
          </a:p>
        </p:txBody>
      </p:sp>
      <p:sp>
        <p:nvSpPr>
          <p:cNvPr id="15" name="Google Shape;379;p22">
            <a:extLst>
              <a:ext uri="{FF2B5EF4-FFF2-40B4-BE49-F238E27FC236}">
                <a16:creationId xmlns:a16="http://schemas.microsoft.com/office/drawing/2014/main" id="{60C306B2-6E03-45E2-9ACC-851F9D7BCEDE}"/>
              </a:ext>
            </a:extLst>
          </p:cNvPr>
          <p:cNvSpPr>
            <a:spLocks noGrp="1"/>
          </p:cNvSpPr>
          <p:nvPr/>
        </p:nvSpPr>
        <p:spPr>
          <a:xfrm>
            <a:off x="2596727" y="3429000"/>
            <a:ext cx="5664518" cy="603471"/>
          </a:xfrm>
          <a:custGeom>
            <a:avLst/>
            <a:gdLst/>
            <a:ahLst/>
            <a:cxnLst/>
            <a:rect l="l" t="t" r="r" b="b"/>
            <a:pathLst>
              <a:path w="54829" h="24254">
                <a:moveTo>
                  <a:pt x="1072" y="0"/>
                </a:moveTo>
                <a:cubicBezTo>
                  <a:pt x="477" y="0"/>
                  <a:pt x="1" y="476"/>
                  <a:pt x="1" y="1060"/>
                </a:cubicBezTo>
                <a:lnTo>
                  <a:pt x="1" y="23182"/>
                </a:lnTo>
                <a:cubicBezTo>
                  <a:pt x="1" y="23777"/>
                  <a:pt x="477" y="24253"/>
                  <a:pt x="1072" y="24253"/>
                </a:cubicBezTo>
                <a:lnTo>
                  <a:pt x="53757" y="24253"/>
                </a:lnTo>
                <a:cubicBezTo>
                  <a:pt x="54353" y="24253"/>
                  <a:pt x="54829" y="23777"/>
                  <a:pt x="54829" y="23182"/>
                </a:cubicBezTo>
                <a:lnTo>
                  <a:pt x="54829" y="1060"/>
                </a:lnTo>
                <a:cubicBezTo>
                  <a:pt x="54829" y="476"/>
                  <a:pt x="54353" y="0"/>
                  <a:pt x="53757" y="0"/>
                </a:cubicBezTo>
                <a:close/>
              </a:path>
            </a:pathLst>
          </a:custGeom>
          <a:solidFill>
            <a:srgbClr val="4949E7"/>
          </a:solidFill>
          <a:ln>
            <a:noFill/>
          </a:ln>
        </p:spPr>
        <p:txBody>
          <a:bodyPr spcFirstLastPara="1" wrap="square" lIns="91425" tIns="91425" rIns="91425" bIns="91425" anchor="ctr">
            <a:noAutofit/>
          </a:bodyPr>
          <a:lstStyle/>
          <a:p>
            <a:pPr marL="0" lvl="0" indent="0" algn="ctr">
              <a:spcBef>
                <a:spcPts val="0"/>
              </a:spcBef>
              <a:spcAft>
                <a:spcPts val="0"/>
              </a:spcAft>
              <a:buClr>
                <a:schemeClr val="dk1"/>
              </a:buClr>
              <a:buSzPts val="1100"/>
              <a:buFont typeface="Arial"/>
              <a:buNone/>
            </a:pPr>
            <a:r>
              <a:rPr lang="en-US">
                <a:solidFill>
                  <a:schemeClr val="bg1"/>
                </a:solidFill>
                <a:latin typeface="Times New Roman"/>
                <a:ea typeface="Times New Roman"/>
                <a:cs typeface="Times New Roman"/>
              </a:rPr>
              <a:t>D</a:t>
            </a:r>
            <a:r>
              <a:rPr lang="vi-VN">
                <a:solidFill>
                  <a:schemeClr val="bg1"/>
                </a:solidFill>
                <a:latin typeface="Times New Roman"/>
                <a:ea typeface="Times New Roman"/>
                <a:cs typeface="Times New Roman"/>
              </a:rPr>
              <a:t>oanh thu không chịu thuế từ 01 tỷ đồng trở xuống</a:t>
            </a:r>
            <a:r>
              <a:rPr>
                <a:solidFill>
                  <a:schemeClr val="bg1"/>
                </a:solidFill>
                <a:latin typeface="Times New Roman"/>
                <a:ea typeface="Times New Roman"/>
                <a:cs typeface="Times New Roman"/>
              </a:rPr>
              <a:t>.</a:t>
            </a:r>
          </a:p>
        </p:txBody>
      </p:sp>
      <p:sp>
        <p:nvSpPr>
          <p:cNvPr id="16" name="Google Shape;383;p22">
            <a:extLst>
              <a:ext uri="{FF2B5EF4-FFF2-40B4-BE49-F238E27FC236}">
                <a16:creationId xmlns:a16="http://schemas.microsoft.com/office/drawing/2014/main" id="{2CCFB32D-F240-426B-B658-33CE9E2D5D3D}"/>
              </a:ext>
            </a:extLst>
          </p:cNvPr>
          <p:cNvSpPr>
            <a:spLocks noGrp="1"/>
          </p:cNvSpPr>
          <p:nvPr/>
        </p:nvSpPr>
        <p:spPr>
          <a:xfrm>
            <a:off x="543286" y="3363455"/>
            <a:ext cx="1321985" cy="603471"/>
          </a:xfrm>
          <a:prstGeom prst="rect">
            <a:avLst/>
          </a:prstGeom>
          <a:noFill/>
          <a:ln>
            <a:noFill/>
          </a:ln>
        </p:spPr>
        <p:txBody>
          <a:bodyPr spcFirstLastPara="1" wrap="square" lIns="91425" tIns="91425" rIns="91425" bIns="91425" anchor="ctr">
            <a:noAutofit/>
          </a:bodyPr>
          <a:lstStyle/>
          <a:p>
            <a:pPr marL="0" lvl="0" indent="0" algn="ctr">
              <a:spcBef>
                <a:spcPts val="0"/>
              </a:spcBef>
              <a:spcAft>
                <a:spcPts val="0"/>
              </a:spcAft>
              <a:buNone/>
            </a:pPr>
            <a:r>
              <a:rPr lang="en-US" sz="1600">
                <a:solidFill>
                  <a:srgbClr val="434343"/>
                </a:solidFill>
                <a:latin typeface="Times New Roman"/>
                <a:ea typeface="Times New Roman"/>
                <a:cs typeface="Times New Roman"/>
              </a:rPr>
              <a:t>Từ 01/01/2026</a:t>
            </a:r>
            <a:endParaRPr sz="1600">
              <a:solidFill>
                <a:srgbClr val="434343"/>
              </a:solidFill>
              <a:latin typeface="Times New Roman"/>
              <a:ea typeface="Times New Roman"/>
              <a:cs typeface="Times New Roman"/>
            </a:endParaRPr>
          </a:p>
        </p:txBody>
      </p:sp>
      <p:sp>
        <p:nvSpPr>
          <p:cNvPr id="17" name="Google Shape;388;p22">
            <a:extLst>
              <a:ext uri="{FF2B5EF4-FFF2-40B4-BE49-F238E27FC236}">
                <a16:creationId xmlns:a16="http://schemas.microsoft.com/office/drawing/2014/main" id="{66CA94B5-893E-496E-BA3D-B05932A0DECF}"/>
              </a:ext>
            </a:extLst>
          </p:cNvPr>
          <p:cNvSpPr>
            <a:spLocks noGrp="1"/>
          </p:cNvSpPr>
          <p:nvPr/>
        </p:nvSpPr>
        <p:spPr>
          <a:xfrm>
            <a:off x="1828800" y="2447627"/>
            <a:ext cx="750419" cy="150066"/>
          </a:xfrm>
          <a:custGeom>
            <a:avLst/>
            <a:gdLst/>
            <a:ahLst/>
            <a:cxnLst/>
            <a:rect l="l" t="t" r="r" b="b"/>
            <a:pathLst>
              <a:path w="12432" h="3216">
                <a:moveTo>
                  <a:pt x="10824" y="596"/>
                </a:moveTo>
                <a:cubicBezTo>
                  <a:pt x="11383" y="596"/>
                  <a:pt x="11848" y="1049"/>
                  <a:pt x="11848" y="1620"/>
                </a:cubicBezTo>
                <a:cubicBezTo>
                  <a:pt x="11848" y="2180"/>
                  <a:pt x="11383" y="2632"/>
                  <a:pt x="10824" y="2632"/>
                </a:cubicBezTo>
                <a:cubicBezTo>
                  <a:pt x="10252" y="2632"/>
                  <a:pt x="9800" y="2180"/>
                  <a:pt x="9800" y="1620"/>
                </a:cubicBezTo>
                <a:cubicBezTo>
                  <a:pt x="9800" y="1049"/>
                  <a:pt x="10252" y="596"/>
                  <a:pt x="10824" y="596"/>
                </a:cubicBezTo>
                <a:close/>
                <a:moveTo>
                  <a:pt x="10824" y="1"/>
                </a:moveTo>
                <a:cubicBezTo>
                  <a:pt x="10145" y="1"/>
                  <a:pt x="9562" y="406"/>
                  <a:pt x="9335" y="1001"/>
                </a:cubicBezTo>
                <a:lnTo>
                  <a:pt x="1" y="1001"/>
                </a:lnTo>
                <a:lnTo>
                  <a:pt x="1" y="2037"/>
                </a:lnTo>
                <a:lnTo>
                  <a:pt x="9276" y="2037"/>
                </a:lnTo>
                <a:cubicBezTo>
                  <a:pt x="9478" y="2787"/>
                  <a:pt x="10086" y="3216"/>
                  <a:pt x="10824" y="3216"/>
                </a:cubicBezTo>
                <a:cubicBezTo>
                  <a:pt x="11705" y="3216"/>
                  <a:pt x="12431" y="2489"/>
                  <a:pt x="12431" y="1608"/>
                </a:cubicBezTo>
                <a:cubicBezTo>
                  <a:pt x="12431" y="715"/>
                  <a:pt x="11705" y="1"/>
                  <a:pt x="10824" y="1"/>
                </a:cubicBezTo>
                <a:close/>
              </a:path>
            </a:pathLst>
          </a:custGeom>
          <a:solidFill>
            <a:srgbClr val="FCBD24"/>
          </a:solidFill>
          <a:ln>
            <a:noFill/>
          </a:ln>
        </p:spPr>
        <p:txBody>
          <a:bodyPr spcFirstLastPara="1" wrap="square" lIns="91425" tIns="91425" rIns="91425" bIns="91425" anchor="ctr">
            <a:noAutofit/>
          </a:bodyPr>
          <a:lstStyle/>
          <a:p>
            <a:pPr marL="0" lvl="0" indent="0" algn="l">
              <a:spcBef>
                <a:spcPts val="0"/>
              </a:spcBef>
              <a:spcAft>
                <a:spcPts val="0"/>
              </a:spcAft>
              <a:buNone/>
            </a:pPr>
            <a:endParaRPr/>
          </a:p>
        </p:txBody>
      </p:sp>
      <p:sp>
        <p:nvSpPr>
          <p:cNvPr id="18" name="Google Shape;389;p22">
            <a:extLst>
              <a:ext uri="{FF2B5EF4-FFF2-40B4-BE49-F238E27FC236}">
                <a16:creationId xmlns:a16="http://schemas.microsoft.com/office/drawing/2014/main" id="{93E92544-6E6C-4D6A-BA14-54B90B6701B3}"/>
              </a:ext>
            </a:extLst>
          </p:cNvPr>
          <p:cNvSpPr>
            <a:spLocks noGrp="1"/>
          </p:cNvSpPr>
          <p:nvPr/>
        </p:nvSpPr>
        <p:spPr>
          <a:xfrm>
            <a:off x="2590800" y="2142827"/>
            <a:ext cx="5670445" cy="762000"/>
          </a:xfrm>
          <a:custGeom>
            <a:avLst/>
            <a:gdLst/>
            <a:ahLst/>
            <a:cxnLst/>
            <a:rect l="l" t="t" r="r" b="b"/>
            <a:pathLst>
              <a:path w="54817" h="24254">
                <a:moveTo>
                  <a:pt x="1060" y="1"/>
                </a:moveTo>
                <a:cubicBezTo>
                  <a:pt x="477" y="1"/>
                  <a:pt x="1" y="477"/>
                  <a:pt x="1" y="1060"/>
                </a:cubicBezTo>
                <a:lnTo>
                  <a:pt x="1" y="23194"/>
                </a:lnTo>
                <a:cubicBezTo>
                  <a:pt x="1" y="23778"/>
                  <a:pt x="477" y="24254"/>
                  <a:pt x="1060" y="24254"/>
                </a:cubicBezTo>
                <a:lnTo>
                  <a:pt x="53757" y="24254"/>
                </a:lnTo>
                <a:cubicBezTo>
                  <a:pt x="54341" y="24254"/>
                  <a:pt x="54817" y="23778"/>
                  <a:pt x="54817" y="23194"/>
                </a:cubicBezTo>
                <a:lnTo>
                  <a:pt x="54817" y="1060"/>
                </a:lnTo>
                <a:cubicBezTo>
                  <a:pt x="54817" y="477"/>
                  <a:pt x="54341" y="1"/>
                  <a:pt x="53757" y="1"/>
                </a:cubicBezTo>
                <a:close/>
              </a:path>
            </a:pathLst>
          </a:custGeom>
          <a:solidFill>
            <a:srgbClr val="FCBD24"/>
          </a:solidFill>
          <a:ln>
            <a:noFill/>
          </a:ln>
        </p:spPr>
        <p:txBody>
          <a:bodyPr spcFirstLastPara="1" wrap="square" lIns="91425" tIns="91425" rIns="91425" bIns="91425" anchor="ctr">
            <a:noAutofit/>
          </a:bodyPr>
          <a:lstStyle/>
          <a:p>
            <a:pPr marL="0" lvl="0" indent="0" algn="ctr">
              <a:spcBef>
                <a:spcPts val="0"/>
              </a:spcBef>
              <a:spcAft>
                <a:spcPts val="0"/>
              </a:spcAft>
              <a:buClr>
                <a:schemeClr val="dk1"/>
              </a:buClr>
              <a:buSzPts val="1100"/>
              <a:buFont typeface="Arial"/>
              <a:buNone/>
            </a:pPr>
            <a:r>
              <a:rPr lang="en-US">
                <a:solidFill>
                  <a:schemeClr val="accent2">
                    <a:lumMod val="50000"/>
                  </a:schemeClr>
                </a:solidFill>
                <a:latin typeface="Times New Roman"/>
                <a:ea typeface="Times New Roman"/>
                <a:cs typeface="Times New Roman"/>
              </a:rPr>
              <a:t>D</a:t>
            </a:r>
            <a:r>
              <a:rPr lang="vi-VN">
                <a:solidFill>
                  <a:schemeClr val="accent2">
                    <a:lumMod val="50000"/>
                  </a:schemeClr>
                </a:solidFill>
                <a:latin typeface="Times New Roman"/>
                <a:ea typeface="Times New Roman"/>
                <a:cs typeface="Times New Roman"/>
              </a:rPr>
              <a:t>oanh thu hàng năm từ một trăm triệu đồng trở xuống</a:t>
            </a:r>
            <a:r>
              <a:rPr>
                <a:solidFill>
                  <a:schemeClr val="accent2">
                    <a:lumMod val="50000"/>
                  </a:schemeClr>
                </a:solidFill>
                <a:latin typeface="Times New Roman"/>
                <a:ea typeface="Times New Roman"/>
                <a:cs typeface="Times New Roman"/>
              </a:rPr>
              <a:t>.</a:t>
            </a:r>
          </a:p>
        </p:txBody>
      </p:sp>
      <p:pic>
        <p:nvPicPr>
          <p:cNvPr id="20" name="Picture 19">
            <a:extLst>
              <a:ext uri="{FF2B5EF4-FFF2-40B4-BE49-F238E27FC236}">
                <a16:creationId xmlns:a16="http://schemas.microsoft.com/office/drawing/2014/main" id="{9D5F9B9E-9D90-4DAB-B493-671D2931FC42}"/>
              </a:ext>
            </a:extLst>
          </p:cNvPr>
          <p:cNvPicPr>
            <a:picLocks noChangeAspect="1"/>
          </p:cNvPicPr>
          <p:nvPr/>
        </p:nvPicPr>
        <p:blipFill>
          <a:blip r:embed="rId3"/>
          <a:stretch>
            <a:fillRect/>
          </a:stretch>
        </p:blipFill>
        <p:spPr>
          <a:xfrm>
            <a:off x="660082" y="1981200"/>
            <a:ext cx="1168718" cy="1041349"/>
          </a:xfrm>
          <a:prstGeom prst="rect">
            <a:avLst/>
          </a:prstGeom>
        </p:spPr>
      </p:pic>
      <p:sp>
        <p:nvSpPr>
          <p:cNvPr id="21" name="Google Shape;395;p22">
            <a:extLst>
              <a:ext uri="{FF2B5EF4-FFF2-40B4-BE49-F238E27FC236}">
                <a16:creationId xmlns:a16="http://schemas.microsoft.com/office/drawing/2014/main" id="{8CDADC52-2C23-46C9-9A44-B550C89378E1}"/>
              </a:ext>
            </a:extLst>
          </p:cNvPr>
          <p:cNvSpPr>
            <a:spLocks noGrp="1"/>
          </p:cNvSpPr>
          <p:nvPr/>
        </p:nvSpPr>
        <p:spPr>
          <a:xfrm>
            <a:off x="659303" y="2266810"/>
            <a:ext cx="1168719" cy="558828"/>
          </a:xfrm>
          <a:prstGeom prst="rect">
            <a:avLst/>
          </a:prstGeom>
          <a:noFill/>
          <a:ln>
            <a:noFill/>
          </a:ln>
        </p:spPr>
        <p:txBody>
          <a:bodyPr spcFirstLastPara="1" wrap="square" lIns="91425" tIns="91425" rIns="91425" bIns="91425" anchor="ctr">
            <a:noAutofit/>
          </a:bodyPr>
          <a:lstStyle/>
          <a:p>
            <a:pPr marL="0" lvl="0" indent="0" algn="ctr">
              <a:spcBef>
                <a:spcPts val="0"/>
              </a:spcBef>
              <a:spcAft>
                <a:spcPts val="0"/>
              </a:spcAft>
              <a:buNone/>
            </a:pPr>
            <a:r>
              <a:rPr lang="en-US" sz="1600">
                <a:solidFill>
                  <a:srgbClr val="434343"/>
                </a:solidFill>
                <a:latin typeface="Times New Roman"/>
                <a:ea typeface="Times New Roman"/>
                <a:cs typeface="Times New Roman"/>
              </a:rPr>
              <a:t>Trước đây</a:t>
            </a:r>
            <a:endParaRPr sz="1600">
              <a:solidFill>
                <a:srgbClr val="434343"/>
              </a:solidFill>
              <a:latin typeface="Times New Roman"/>
              <a:ea typeface="Times New Roman"/>
              <a:cs typeface="Times New Roman"/>
            </a:endParaRPr>
          </a:p>
        </p:txBody>
      </p:sp>
      <p:sp>
        <p:nvSpPr>
          <p:cNvPr id="22" name="Flowchart: Alternate Process 21">
            <a:extLst>
              <a:ext uri="{FF2B5EF4-FFF2-40B4-BE49-F238E27FC236}">
                <a16:creationId xmlns:a16="http://schemas.microsoft.com/office/drawing/2014/main" id="{93C6343D-17DA-4513-84A9-B2A5959C0BB6}"/>
              </a:ext>
            </a:extLst>
          </p:cNvPr>
          <p:cNvSpPr>
            <a:spLocks noChangeArrowheads="1"/>
          </p:cNvSpPr>
          <p:nvPr/>
        </p:nvSpPr>
        <p:spPr bwMode="auto">
          <a:xfrm>
            <a:off x="1091502" y="4572100"/>
            <a:ext cx="7519098" cy="447850"/>
          </a:xfrm>
          <a:prstGeom prst="flowChartAlternateProcess">
            <a:avLst/>
          </a:prstGeom>
          <a:solidFill>
            <a:schemeClr val="accent5">
              <a:lumMod val="75000"/>
            </a:schemeClr>
          </a:solidFill>
          <a:ln w="25400" algn="ctr">
            <a:solidFill>
              <a:srgbClr val="385D8A"/>
            </a:solidFill>
            <a:miter lim="800000"/>
            <a:headEnd/>
            <a:tailEnd/>
          </a:ln>
        </p:spPr>
        <p:txBody>
          <a:bodyPr anchor="ctr"/>
          <a:lstStyle/>
          <a:p>
            <a:pPr algn="just">
              <a:defRPr/>
            </a:pPr>
            <a:r>
              <a:rPr lang="en-US">
                <a:solidFill>
                  <a:srgbClr val="FFFFFF"/>
                </a:solidFill>
                <a:latin typeface="Times New Roman"/>
              </a:rPr>
              <a:t>Chuyển một số mặt hàng từ không chịu thuế sang áp dụng thuế suất 5%</a:t>
            </a:r>
          </a:p>
        </p:txBody>
      </p:sp>
      <p:sp>
        <p:nvSpPr>
          <p:cNvPr id="26" name="Oval 25">
            <a:extLst>
              <a:ext uri="{FF2B5EF4-FFF2-40B4-BE49-F238E27FC236}">
                <a16:creationId xmlns:a16="http://schemas.microsoft.com/office/drawing/2014/main" id="{E3FA24B0-7462-4D0D-B9A7-F9C57455652C}"/>
              </a:ext>
            </a:extLst>
          </p:cNvPr>
          <p:cNvSpPr/>
          <p:nvPr/>
        </p:nvSpPr>
        <p:spPr>
          <a:xfrm>
            <a:off x="228600" y="4441824"/>
            <a:ext cx="762000" cy="663576"/>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a:latin typeface="Times New Roman" panose="02020603050405020304" pitchFamily="18" charset="0"/>
                <a:cs typeface="Times New Roman" panose="02020603050405020304" pitchFamily="18" charset="0"/>
              </a:rPr>
              <a:t>2.5</a:t>
            </a:r>
          </a:p>
        </p:txBody>
      </p:sp>
      <p:sp>
        <p:nvSpPr>
          <p:cNvPr id="4" name="Oval 3">
            <a:extLst>
              <a:ext uri="{FF2B5EF4-FFF2-40B4-BE49-F238E27FC236}">
                <a16:creationId xmlns:a16="http://schemas.microsoft.com/office/drawing/2014/main" id="{9F02115A-9956-44D2-BA63-717DF3A871DF}"/>
              </a:ext>
            </a:extLst>
          </p:cNvPr>
          <p:cNvSpPr/>
          <p:nvPr/>
        </p:nvSpPr>
        <p:spPr bwMode="gray">
          <a:xfrm>
            <a:off x="4114800" y="5105400"/>
            <a:ext cx="3898220" cy="1279525"/>
          </a:xfrm>
          <a:prstGeom prst="ellipse">
            <a:avLst/>
          </a:prstGeom>
          <a:solidFill>
            <a:srgbClr val="92D050"/>
          </a:solidFill>
          <a:ln>
            <a:noFill/>
          </a:ln>
        </p:spPr>
        <p:txBody>
          <a:bodyPr rtlCol="0" anchor="ctr"/>
          <a:lstStyle/>
          <a:p>
            <a:pPr algn="ctr"/>
            <a:endParaRPr lang="en-US" b="0">
              <a:solidFill>
                <a:srgbClr val="FFFFFF"/>
              </a:solidFill>
              <a:latin typeface="Calibri" pitchFamily="34" charset="0"/>
            </a:endParaRPr>
          </a:p>
        </p:txBody>
      </p:sp>
      <p:sp>
        <p:nvSpPr>
          <p:cNvPr id="43" name="Oval 42">
            <a:extLst>
              <a:ext uri="{FF2B5EF4-FFF2-40B4-BE49-F238E27FC236}">
                <a16:creationId xmlns:a16="http://schemas.microsoft.com/office/drawing/2014/main" id="{DEF3AE94-9AF2-4D09-AF59-AA72BBB0F600}"/>
              </a:ext>
            </a:extLst>
          </p:cNvPr>
          <p:cNvSpPr/>
          <p:nvPr/>
        </p:nvSpPr>
        <p:spPr bwMode="gray">
          <a:xfrm>
            <a:off x="646071" y="5375646"/>
            <a:ext cx="2438400" cy="764998"/>
          </a:xfrm>
          <a:prstGeom prst="ellipse">
            <a:avLst/>
          </a:prstGeom>
          <a:solidFill>
            <a:srgbClr val="92D050"/>
          </a:solidFill>
          <a:ln>
            <a:noFill/>
          </a:ln>
        </p:spPr>
        <p:txBody>
          <a:bodyPr rtlCol="0" anchor="ctr"/>
          <a:lstStyle/>
          <a:p>
            <a:pPr algn="ctr"/>
            <a:endParaRPr lang="en-US" b="0">
              <a:solidFill>
                <a:srgbClr val="FFFFFF"/>
              </a:solidFill>
              <a:latin typeface="Calibri" pitchFamily="34" charset="0"/>
            </a:endParaRPr>
          </a:p>
        </p:txBody>
      </p:sp>
      <p:sp>
        <p:nvSpPr>
          <p:cNvPr id="44" name="Google Shape;379;p22">
            <a:extLst>
              <a:ext uri="{FF2B5EF4-FFF2-40B4-BE49-F238E27FC236}">
                <a16:creationId xmlns:a16="http://schemas.microsoft.com/office/drawing/2014/main" id="{E3483423-F25A-4BAA-A484-81F7DB718A32}"/>
              </a:ext>
            </a:extLst>
          </p:cNvPr>
          <p:cNvSpPr>
            <a:spLocks noGrp="1"/>
          </p:cNvSpPr>
          <p:nvPr/>
        </p:nvSpPr>
        <p:spPr>
          <a:xfrm>
            <a:off x="1054780" y="5427278"/>
            <a:ext cx="1620982" cy="661734"/>
          </a:xfrm>
          <a:custGeom>
            <a:avLst/>
            <a:gdLst/>
            <a:ahLst/>
            <a:cxnLst/>
            <a:rect l="l" t="t" r="r" b="b"/>
            <a:pathLst>
              <a:path w="54829" h="24254">
                <a:moveTo>
                  <a:pt x="1072" y="0"/>
                </a:moveTo>
                <a:cubicBezTo>
                  <a:pt x="477" y="0"/>
                  <a:pt x="1" y="476"/>
                  <a:pt x="1" y="1060"/>
                </a:cubicBezTo>
                <a:lnTo>
                  <a:pt x="1" y="23182"/>
                </a:lnTo>
                <a:cubicBezTo>
                  <a:pt x="1" y="23777"/>
                  <a:pt x="477" y="24253"/>
                  <a:pt x="1072" y="24253"/>
                </a:cubicBezTo>
                <a:lnTo>
                  <a:pt x="53757" y="24253"/>
                </a:lnTo>
                <a:cubicBezTo>
                  <a:pt x="54353" y="24253"/>
                  <a:pt x="54829" y="23777"/>
                  <a:pt x="54829" y="23182"/>
                </a:cubicBezTo>
                <a:lnTo>
                  <a:pt x="54829" y="1060"/>
                </a:lnTo>
                <a:cubicBezTo>
                  <a:pt x="54829" y="476"/>
                  <a:pt x="54353" y="0"/>
                  <a:pt x="53757" y="0"/>
                </a:cubicBezTo>
                <a:close/>
              </a:path>
            </a:pathLst>
          </a:custGeom>
          <a:noFill/>
          <a:ln>
            <a:noFill/>
          </a:ln>
        </p:spPr>
        <p:txBody>
          <a:bodyPr spcFirstLastPara="1" wrap="square" lIns="91425" tIns="91425" rIns="91425" bIns="91425" anchor="ctr">
            <a:noAutofit/>
          </a:bodyPr>
          <a:lstStyle/>
          <a:p>
            <a:pPr marL="0" lvl="0" indent="0" algn="ctr">
              <a:spcBef>
                <a:spcPts val="0"/>
              </a:spcBef>
              <a:spcAft>
                <a:spcPts val="0"/>
              </a:spcAft>
              <a:buClr>
                <a:schemeClr val="dk1"/>
              </a:buClr>
              <a:buSzPts val="1100"/>
              <a:buFont typeface="Arial"/>
              <a:buNone/>
            </a:pPr>
            <a:r>
              <a:rPr lang="en-US" b="0">
                <a:solidFill>
                  <a:srgbClr val="C00000"/>
                </a:solidFill>
                <a:latin typeface="Times New Roman"/>
                <a:ea typeface="Times New Roman"/>
                <a:cs typeface="Times New Roman"/>
              </a:rPr>
              <a:t>Phân bón.</a:t>
            </a:r>
          </a:p>
        </p:txBody>
      </p:sp>
      <p:sp>
        <p:nvSpPr>
          <p:cNvPr id="45" name="TextBox 44">
            <a:extLst>
              <a:ext uri="{FF2B5EF4-FFF2-40B4-BE49-F238E27FC236}">
                <a16:creationId xmlns:a16="http://schemas.microsoft.com/office/drawing/2014/main" id="{63D6365C-B4F4-43C4-B01D-48B056F51342}"/>
              </a:ext>
            </a:extLst>
          </p:cNvPr>
          <p:cNvSpPr txBox="1"/>
          <p:nvPr/>
        </p:nvSpPr>
        <p:spPr>
          <a:xfrm>
            <a:off x="4572000" y="5417403"/>
            <a:ext cx="3423230" cy="830997"/>
          </a:xfrm>
          <a:prstGeom prst="rect">
            <a:avLst/>
          </a:prstGeom>
          <a:noFill/>
        </p:spPr>
        <p:txBody>
          <a:bodyPr wrap="square">
            <a:spAutoFit/>
          </a:bodyPr>
          <a:lstStyle/>
          <a:p>
            <a:pPr algn="ctr"/>
            <a:r>
              <a:rPr lang="en-US" sz="1600" b="0">
                <a:solidFill>
                  <a:srgbClr val="C00000"/>
                </a:solidFill>
                <a:latin typeface="Times New Roman" panose="02020603050405020304" pitchFamily="18" charset="0"/>
                <a:cs typeface="Times New Roman" panose="02020603050405020304" pitchFamily="18" charset="0"/>
              </a:rPr>
              <a:t>Tàu đánh bắt thủy sản xa bờ, máy móc thiết bị chuyên dùng phục vụ sản xuất nông nghiệp.</a:t>
            </a:r>
          </a:p>
        </p:txBody>
      </p:sp>
    </p:spTree>
    <p:extLst>
      <p:ext uri="{BB962C8B-B14F-4D97-AF65-F5344CB8AC3E}">
        <p14:creationId xmlns:p14="http://schemas.microsoft.com/office/powerpoint/2010/main" val="418089720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E6ACC84B-CE87-41E9-A8B5-7B8BC89E06A8}"/>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3. GIÁ TÍNH THUẾ</a:t>
            </a:r>
          </a:p>
        </p:txBody>
      </p:sp>
      <p:sp>
        <p:nvSpPr>
          <p:cNvPr id="19461" name="Slide Number Placeholder 5">
            <a:extLst>
              <a:ext uri="{FF2B5EF4-FFF2-40B4-BE49-F238E27FC236}">
                <a16:creationId xmlns:a16="http://schemas.microsoft.com/office/drawing/2014/main" id="{16B12E8D-AB08-4C1A-B13B-5D7F27EB41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11</a:t>
            </a:fld>
            <a:endParaRPr lang="en-US" altLang="en-US" sz="1400" b="0">
              <a:solidFill>
                <a:schemeClr val="bg1"/>
              </a:solidFill>
              <a:latin typeface="Arial" panose="020B0604020202020204" pitchFamily="34" charset="0"/>
            </a:endParaRPr>
          </a:p>
        </p:txBody>
      </p:sp>
      <p:sp>
        <p:nvSpPr>
          <p:cNvPr id="23" name="Flowchart: Alternate Process 22">
            <a:extLst>
              <a:ext uri="{FF2B5EF4-FFF2-40B4-BE49-F238E27FC236}">
                <a16:creationId xmlns:a16="http://schemas.microsoft.com/office/drawing/2014/main" id="{B9016CD6-22C0-4A67-8B76-B900C778C86B}"/>
              </a:ext>
            </a:extLst>
          </p:cNvPr>
          <p:cNvSpPr>
            <a:spLocks noChangeArrowheads="1"/>
          </p:cNvSpPr>
          <p:nvPr/>
        </p:nvSpPr>
        <p:spPr bwMode="auto">
          <a:xfrm>
            <a:off x="1117063" y="1120876"/>
            <a:ext cx="3912137" cy="447850"/>
          </a:xfrm>
          <a:prstGeom prst="flowChartAlternateProcess">
            <a:avLst/>
          </a:prstGeom>
          <a:solidFill>
            <a:schemeClr val="accent5">
              <a:lumMod val="75000"/>
            </a:schemeClr>
          </a:solidFill>
          <a:ln w="25400" algn="ctr">
            <a:solidFill>
              <a:srgbClr val="385D8A"/>
            </a:solidFill>
            <a:miter lim="800000"/>
            <a:headEnd/>
            <a:tailEnd/>
          </a:ln>
        </p:spPr>
        <p:txBody>
          <a:bodyPr anchor="ctr"/>
          <a:lstStyle/>
          <a:p>
            <a:pPr algn="just">
              <a:defRPr/>
            </a:pPr>
            <a:r>
              <a:rPr lang="en-US">
                <a:solidFill>
                  <a:srgbClr val="FFFFFF"/>
                </a:solidFill>
                <a:latin typeface="Times New Roman"/>
              </a:rPr>
              <a:t>Giá tính thuế hàng hóa nhập khẩu</a:t>
            </a:r>
          </a:p>
        </p:txBody>
      </p:sp>
      <p:sp>
        <p:nvSpPr>
          <p:cNvPr id="24" name="Oval 23">
            <a:extLst>
              <a:ext uri="{FF2B5EF4-FFF2-40B4-BE49-F238E27FC236}">
                <a16:creationId xmlns:a16="http://schemas.microsoft.com/office/drawing/2014/main" id="{189A844D-6108-484C-BCC9-67821FE17C0E}"/>
              </a:ext>
            </a:extLst>
          </p:cNvPr>
          <p:cNvSpPr/>
          <p:nvPr/>
        </p:nvSpPr>
        <p:spPr>
          <a:xfrm>
            <a:off x="254161" y="990600"/>
            <a:ext cx="762000" cy="663576"/>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latin typeface="Times New Roman" panose="02020603050405020304" pitchFamily="18" charset="0"/>
                <a:cs typeface="Times New Roman" panose="02020603050405020304" pitchFamily="18" charset="0"/>
              </a:rPr>
              <a:t>3</a:t>
            </a:r>
            <a:r>
              <a:rPr lang="en-US" sz="1600" b="1">
                <a:latin typeface="Times New Roman" panose="02020603050405020304" pitchFamily="18" charset="0"/>
                <a:cs typeface="Times New Roman" panose="02020603050405020304" pitchFamily="18" charset="0"/>
              </a:rPr>
              <a:t>.1</a:t>
            </a:r>
          </a:p>
        </p:txBody>
      </p:sp>
      <p:sp>
        <p:nvSpPr>
          <p:cNvPr id="25" name="Rectangle: Rounded Corners 24">
            <a:extLst>
              <a:ext uri="{FF2B5EF4-FFF2-40B4-BE49-F238E27FC236}">
                <a16:creationId xmlns:a16="http://schemas.microsoft.com/office/drawing/2014/main" id="{FEFA7F69-8EA2-4F63-AF1F-24A4155AE200}"/>
              </a:ext>
            </a:extLst>
          </p:cNvPr>
          <p:cNvSpPr/>
          <p:nvPr/>
        </p:nvSpPr>
        <p:spPr bwMode="gray">
          <a:xfrm>
            <a:off x="103909" y="2330626"/>
            <a:ext cx="8963891" cy="2622374"/>
          </a:xfrm>
          <a:prstGeom prst="roundRect">
            <a:avLst/>
          </a:prstGeom>
          <a:solidFill>
            <a:schemeClr val="bg1"/>
          </a:solidFill>
          <a:ln w="28575">
            <a:solidFill>
              <a:schemeClr val="tx1"/>
            </a:solidFill>
          </a:ln>
        </p:spPr>
        <p:txBody>
          <a:bodyPr rtlCol="0" anchor="ctr"/>
          <a:lstStyle/>
          <a:p>
            <a:pPr algn="ctr"/>
            <a:endParaRPr lang="en-US" b="0">
              <a:solidFill>
                <a:srgbClr val="FFFFFF"/>
              </a:solidFill>
              <a:latin typeface="Calibri" pitchFamily="34" charset="0"/>
            </a:endParaRPr>
          </a:p>
        </p:txBody>
      </p:sp>
      <p:sp>
        <p:nvSpPr>
          <p:cNvPr id="27" name="Flowchart: Alternate Process 26">
            <a:extLst>
              <a:ext uri="{FF2B5EF4-FFF2-40B4-BE49-F238E27FC236}">
                <a16:creationId xmlns:a16="http://schemas.microsoft.com/office/drawing/2014/main" id="{A1DB6353-AF87-4D0B-9940-6F2A89D2F1BD}"/>
              </a:ext>
            </a:extLst>
          </p:cNvPr>
          <p:cNvSpPr>
            <a:spLocks noGrp="1"/>
          </p:cNvSpPr>
          <p:nvPr/>
        </p:nvSpPr>
        <p:spPr>
          <a:xfrm>
            <a:off x="180109" y="2564803"/>
            <a:ext cx="3782291" cy="1724891"/>
          </a:xfrm>
          <a:prstGeom prst="flowChartAlternateProcess">
            <a:avLst/>
          </a:prstGeom>
          <a:solidFill>
            <a:srgbClr val="996633"/>
          </a:solidFill>
          <a:ln>
            <a:noFill/>
          </a:ln>
        </p:spPr>
        <p:txBody>
          <a:bodyPr anchor="ctr"/>
          <a:lstStyle/>
          <a:p>
            <a:pPr indent="457200" algn="just">
              <a:lnSpc>
                <a:spcPct val="110000"/>
              </a:lnSpc>
              <a:spcBef>
                <a:spcPts val="600"/>
              </a:spcBef>
              <a:buNone/>
            </a:pPr>
            <a:r>
              <a:rPr lang="en-US" sz="1700" b="0">
                <a:solidFill>
                  <a:schemeClr val="bg1"/>
                </a:solidFill>
                <a:latin typeface="Times New Roman"/>
                <a:ea typeface="Times New Roman"/>
                <a:cs typeface="Times New Roman"/>
              </a:rPr>
              <a:t>L</a:t>
            </a:r>
            <a:r>
              <a:rPr lang="vi-VN" sz="1700" b="0">
                <a:solidFill>
                  <a:schemeClr val="bg1"/>
                </a:solidFill>
                <a:latin typeface="Times New Roman"/>
                <a:ea typeface="Times New Roman"/>
                <a:cs typeface="Times New Roman"/>
              </a:rPr>
              <a:t>à giá nhập tại cửa khẩu + thuế nhập khẩu (nếu có</a:t>
            </a:r>
            <a:r>
              <a:rPr lang="en-US" sz="1700" b="0">
                <a:solidFill>
                  <a:schemeClr val="bg1"/>
                </a:solidFill>
                <a:latin typeface="Times New Roman"/>
                <a:ea typeface="Times New Roman"/>
                <a:cs typeface="Times New Roman"/>
              </a:rPr>
              <a:t>) </a:t>
            </a:r>
            <a:r>
              <a:rPr lang="vi-VN" sz="1700" b="0">
                <a:solidFill>
                  <a:schemeClr val="bg1"/>
                </a:solidFill>
                <a:latin typeface="Times New Roman"/>
                <a:ea typeface="Times New Roman"/>
                <a:cs typeface="Times New Roman"/>
              </a:rPr>
              <a:t>+ thuế tiêu thụ đặc biệt (nếu có)</a:t>
            </a:r>
            <a:r>
              <a:rPr lang="en-US" sz="1700" b="0">
                <a:solidFill>
                  <a:schemeClr val="bg1"/>
                </a:solidFill>
                <a:latin typeface="Times New Roman"/>
                <a:ea typeface="Times New Roman"/>
                <a:cs typeface="Times New Roman"/>
              </a:rPr>
              <a:t> </a:t>
            </a:r>
            <a:r>
              <a:rPr lang="vi-VN" sz="1700" b="0">
                <a:solidFill>
                  <a:schemeClr val="bg1"/>
                </a:solidFill>
                <a:latin typeface="Times New Roman"/>
                <a:ea typeface="Times New Roman"/>
                <a:cs typeface="Times New Roman"/>
              </a:rPr>
              <a:t>+ thuế bảo vệ môi trường (nếu có)</a:t>
            </a:r>
            <a:r>
              <a:rPr sz="1700" b="0">
                <a:solidFill>
                  <a:schemeClr val="bg1"/>
                </a:solidFill>
                <a:latin typeface="Times New Roman"/>
                <a:ea typeface="Times New Roman"/>
                <a:cs typeface="Times New Roman"/>
              </a:rPr>
              <a:t>.</a:t>
            </a:r>
          </a:p>
        </p:txBody>
      </p:sp>
      <p:sp>
        <p:nvSpPr>
          <p:cNvPr id="28" name="Flowchart: Alternate Process 27">
            <a:extLst>
              <a:ext uri="{FF2B5EF4-FFF2-40B4-BE49-F238E27FC236}">
                <a16:creationId xmlns:a16="http://schemas.microsoft.com/office/drawing/2014/main" id="{AAB941C0-55ED-40BA-B7DF-D89DE8F3B8E5}"/>
              </a:ext>
            </a:extLst>
          </p:cNvPr>
          <p:cNvSpPr>
            <a:spLocks noGrp="1"/>
          </p:cNvSpPr>
          <p:nvPr/>
        </p:nvSpPr>
        <p:spPr>
          <a:xfrm>
            <a:off x="4495800" y="2421748"/>
            <a:ext cx="4404519" cy="2124256"/>
          </a:xfrm>
          <a:prstGeom prst="flowChartAlternateProcess">
            <a:avLst/>
          </a:prstGeom>
          <a:solidFill>
            <a:schemeClr val="tx2">
              <a:lumMod val="60000"/>
              <a:lumOff val="40000"/>
            </a:schemeClr>
          </a:solidFill>
          <a:ln>
            <a:noFill/>
          </a:ln>
        </p:spPr>
        <p:txBody>
          <a:bodyPr anchor="ctr"/>
          <a:lstStyle/>
          <a:p>
            <a:pPr indent="457200" algn="just">
              <a:lnSpc>
                <a:spcPct val="110000"/>
              </a:lnSpc>
              <a:spcBef>
                <a:spcPts val="600"/>
              </a:spcBef>
              <a:buNone/>
            </a:pPr>
            <a:r>
              <a:rPr lang="en-US" b="0">
                <a:solidFill>
                  <a:schemeClr val="bg1"/>
                </a:solidFill>
                <a:latin typeface="Times New Roman"/>
                <a:ea typeface="Times New Roman"/>
                <a:cs typeface="Times New Roman"/>
              </a:rPr>
              <a:t>L</a:t>
            </a:r>
            <a:r>
              <a:rPr lang="vi-VN" b="0">
                <a:solidFill>
                  <a:schemeClr val="bg1"/>
                </a:solidFill>
                <a:latin typeface="Times New Roman"/>
                <a:ea typeface="Times New Roman"/>
                <a:cs typeface="Times New Roman"/>
              </a:rPr>
              <a:t>à trị giá tính thuế </a:t>
            </a:r>
            <a:r>
              <a:rPr lang="en-US" b="0">
                <a:solidFill>
                  <a:schemeClr val="bg1"/>
                </a:solidFill>
                <a:latin typeface="Times New Roman"/>
                <a:ea typeface="Times New Roman"/>
                <a:cs typeface="Times New Roman"/>
              </a:rPr>
              <a:t>NK</a:t>
            </a:r>
            <a:r>
              <a:rPr lang="vi-VN" b="0">
                <a:solidFill>
                  <a:schemeClr val="bg1"/>
                </a:solidFill>
                <a:latin typeface="Times New Roman"/>
                <a:ea typeface="Times New Roman"/>
                <a:cs typeface="Times New Roman"/>
              </a:rPr>
              <a:t> theo quy định của </a:t>
            </a:r>
            <a:r>
              <a:rPr lang="en-US" b="0">
                <a:solidFill>
                  <a:schemeClr val="bg1"/>
                </a:solidFill>
                <a:latin typeface="Times New Roman"/>
                <a:ea typeface="Times New Roman"/>
                <a:cs typeface="Times New Roman"/>
              </a:rPr>
              <a:t>PL</a:t>
            </a:r>
            <a:r>
              <a:rPr lang="vi-VN" b="0">
                <a:solidFill>
                  <a:schemeClr val="bg1"/>
                </a:solidFill>
                <a:latin typeface="Times New Roman"/>
                <a:ea typeface="Times New Roman"/>
                <a:cs typeface="Times New Roman"/>
              </a:rPr>
              <a:t> về thuế </a:t>
            </a:r>
            <a:r>
              <a:rPr lang="en-US" b="0">
                <a:solidFill>
                  <a:schemeClr val="bg1"/>
                </a:solidFill>
                <a:latin typeface="Times New Roman"/>
                <a:ea typeface="Times New Roman"/>
                <a:cs typeface="Times New Roman"/>
              </a:rPr>
              <a:t>XNK</a:t>
            </a:r>
            <a:r>
              <a:rPr lang="vi-VN" b="0">
                <a:solidFill>
                  <a:schemeClr val="bg1"/>
                </a:solidFill>
                <a:latin typeface="Times New Roman"/>
                <a:ea typeface="Times New Roman"/>
                <a:cs typeface="Times New Roman"/>
              </a:rPr>
              <a:t> </a:t>
            </a:r>
            <a:r>
              <a:rPr lang="en-US" b="0">
                <a:solidFill>
                  <a:schemeClr val="bg1"/>
                </a:solidFill>
                <a:latin typeface="Times New Roman"/>
                <a:ea typeface="Times New Roman"/>
                <a:cs typeface="Times New Roman"/>
              </a:rPr>
              <a:t>+</a:t>
            </a:r>
            <a:r>
              <a:rPr lang="vi-VN" b="0">
                <a:solidFill>
                  <a:schemeClr val="bg1"/>
                </a:solidFill>
                <a:latin typeface="Times New Roman"/>
                <a:ea typeface="Times New Roman"/>
                <a:cs typeface="Times New Roman"/>
              </a:rPr>
              <a:t> </a:t>
            </a:r>
            <a:r>
              <a:rPr lang="en-US" b="0">
                <a:solidFill>
                  <a:schemeClr val="bg1"/>
                </a:solidFill>
                <a:latin typeface="Times New Roman"/>
                <a:ea typeface="Times New Roman"/>
                <a:cs typeface="Times New Roman"/>
              </a:rPr>
              <a:t>T</a:t>
            </a:r>
            <a:r>
              <a:rPr lang="vi-VN" b="0">
                <a:solidFill>
                  <a:schemeClr val="bg1"/>
                </a:solidFill>
                <a:latin typeface="Times New Roman"/>
                <a:ea typeface="Times New Roman"/>
                <a:cs typeface="Times New Roman"/>
              </a:rPr>
              <a:t>huế </a:t>
            </a:r>
            <a:r>
              <a:rPr lang="en-US" b="0">
                <a:solidFill>
                  <a:schemeClr val="bg1"/>
                </a:solidFill>
                <a:latin typeface="Times New Roman"/>
                <a:ea typeface="Times New Roman"/>
                <a:cs typeface="Times New Roman"/>
              </a:rPr>
              <a:t>NK</a:t>
            </a:r>
            <a:r>
              <a:rPr lang="vi-VN" b="0">
                <a:solidFill>
                  <a:schemeClr val="bg1"/>
                </a:solidFill>
                <a:latin typeface="Times New Roman"/>
                <a:ea typeface="Times New Roman"/>
                <a:cs typeface="Times New Roman"/>
              </a:rPr>
              <a:t> </a:t>
            </a:r>
            <a:r>
              <a:rPr lang="en-US" b="0">
                <a:solidFill>
                  <a:schemeClr val="bg1"/>
                </a:solidFill>
                <a:latin typeface="Times New Roman"/>
                <a:ea typeface="Times New Roman"/>
                <a:cs typeface="Times New Roman"/>
              </a:rPr>
              <a:t>+</a:t>
            </a:r>
            <a:r>
              <a:rPr lang="vi-VN" b="0">
                <a:solidFill>
                  <a:schemeClr val="bg1"/>
                </a:solidFill>
                <a:latin typeface="Times New Roman"/>
                <a:ea typeface="Times New Roman"/>
                <a:cs typeface="Times New Roman"/>
              </a:rPr>
              <a:t> các khoản thuế là thuế </a:t>
            </a:r>
            <a:r>
              <a:rPr lang="en-US" b="0">
                <a:solidFill>
                  <a:schemeClr val="bg1"/>
                </a:solidFill>
                <a:latin typeface="Times New Roman"/>
                <a:ea typeface="Times New Roman"/>
                <a:cs typeface="Times New Roman"/>
              </a:rPr>
              <a:t>NK</a:t>
            </a:r>
            <a:r>
              <a:rPr lang="vi-VN" b="0">
                <a:solidFill>
                  <a:schemeClr val="bg1"/>
                </a:solidFill>
                <a:latin typeface="Times New Roman"/>
                <a:ea typeface="Times New Roman"/>
                <a:cs typeface="Times New Roman"/>
              </a:rPr>
              <a:t> bổ sung theo quy định của </a:t>
            </a:r>
            <a:r>
              <a:rPr lang="en-US" b="0">
                <a:solidFill>
                  <a:schemeClr val="bg1"/>
                </a:solidFill>
                <a:latin typeface="Times New Roman"/>
                <a:ea typeface="Times New Roman"/>
                <a:cs typeface="Times New Roman"/>
              </a:rPr>
              <a:t>PL</a:t>
            </a:r>
            <a:r>
              <a:rPr lang="vi-VN" b="0">
                <a:solidFill>
                  <a:schemeClr val="bg1"/>
                </a:solidFill>
                <a:latin typeface="Times New Roman"/>
                <a:ea typeface="Times New Roman"/>
                <a:cs typeface="Times New Roman"/>
              </a:rPr>
              <a:t> về thuế </a:t>
            </a:r>
            <a:r>
              <a:rPr lang="en-US" b="0">
                <a:solidFill>
                  <a:schemeClr val="bg1"/>
                </a:solidFill>
                <a:latin typeface="Times New Roman"/>
                <a:ea typeface="Times New Roman"/>
                <a:cs typeface="Times New Roman"/>
              </a:rPr>
              <a:t>XNK</a:t>
            </a:r>
            <a:r>
              <a:rPr lang="vi-VN" b="0">
                <a:solidFill>
                  <a:schemeClr val="bg1"/>
                </a:solidFill>
                <a:latin typeface="Times New Roman"/>
                <a:ea typeface="Times New Roman"/>
                <a:cs typeface="Times New Roman"/>
              </a:rPr>
              <a:t> và </a:t>
            </a:r>
            <a:r>
              <a:rPr lang="en-US" b="0">
                <a:solidFill>
                  <a:schemeClr val="bg1"/>
                </a:solidFill>
                <a:latin typeface="Times New Roman"/>
                <a:ea typeface="Times New Roman"/>
                <a:cs typeface="Times New Roman"/>
              </a:rPr>
              <a:t>PL</a:t>
            </a:r>
            <a:r>
              <a:rPr lang="vi-VN" b="0">
                <a:solidFill>
                  <a:schemeClr val="bg1"/>
                </a:solidFill>
                <a:latin typeface="Times New Roman"/>
                <a:ea typeface="Times New Roman"/>
                <a:cs typeface="Times New Roman"/>
              </a:rPr>
              <a:t> về quản lý ngoại thương (nếu có) </a:t>
            </a:r>
            <a:r>
              <a:rPr lang="en-US" b="0">
                <a:solidFill>
                  <a:schemeClr val="bg1"/>
                </a:solidFill>
                <a:latin typeface="Times New Roman"/>
                <a:ea typeface="Times New Roman"/>
                <a:cs typeface="Times New Roman"/>
              </a:rPr>
              <a:t>+</a:t>
            </a:r>
            <a:r>
              <a:rPr lang="vi-VN" b="0">
                <a:solidFill>
                  <a:schemeClr val="bg1"/>
                </a:solidFill>
                <a:latin typeface="Times New Roman"/>
                <a:ea typeface="Times New Roman"/>
                <a:cs typeface="Times New Roman"/>
              </a:rPr>
              <a:t> thuế </a:t>
            </a:r>
            <a:r>
              <a:rPr lang="en-US" b="0">
                <a:solidFill>
                  <a:schemeClr val="bg1"/>
                </a:solidFill>
                <a:latin typeface="Times New Roman"/>
                <a:ea typeface="Times New Roman"/>
                <a:cs typeface="Times New Roman"/>
              </a:rPr>
              <a:t>TTĐB </a:t>
            </a:r>
            <a:r>
              <a:rPr lang="vi-VN" b="0">
                <a:solidFill>
                  <a:schemeClr val="bg1"/>
                </a:solidFill>
                <a:latin typeface="Times New Roman"/>
                <a:ea typeface="Times New Roman"/>
                <a:cs typeface="Times New Roman"/>
              </a:rPr>
              <a:t>(nếu có) </a:t>
            </a:r>
            <a:r>
              <a:rPr lang="en-US" b="0">
                <a:solidFill>
                  <a:schemeClr val="bg1"/>
                </a:solidFill>
                <a:latin typeface="Times New Roman"/>
                <a:ea typeface="Times New Roman"/>
                <a:cs typeface="Times New Roman"/>
              </a:rPr>
              <a:t>+</a:t>
            </a:r>
            <a:r>
              <a:rPr lang="vi-VN" b="0">
                <a:solidFill>
                  <a:schemeClr val="bg1"/>
                </a:solidFill>
                <a:latin typeface="Times New Roman"/>
                <a:ea typeface="Times New Roman"/>
                <a:cs typeface="Times New Roman"/>
              </a:rPr>
              <a:t> thuế </a:t>
            </a:r>
            <a:r>
              <a:rPr lang="en-US" b="0">
                <a:solidFill>
                  <a:schemeClr val="bg1"/>
                </a:solidFill>
                <a:latin typeface="Times New Roman"/>
                <a:ea typeface="Times New Roman"/>
                <a:cs typeface="Times New Roman"/>
              </a:rPr>
              <a:t>BVMT</a:t>
            </a:r>
            <a:r>
              <a:rPr lang="vi-VN" b="0">
                <a:solidFill>
                  <a:schemeClr val="bg1"/>
                </a:solidFill>
                <a:latin typeface="Times New Roman"/>
                <a:ea typeface="Times New Roman"/>
                <a:cs typeface="Times New Roman"/>
              </a:rPr>
              <a:t> (nếu có).</a:t>
            </a:r>
            <a:endParaRPr b="0">
              <a:solidFill>
                <a:schemeClr val="bg1"/>
              </a:solidFill>
              <a:latin typeface="Times New Roman"/>
              <a:ea typeface="Times New Roman"/>
              <a:cs typeface="Times New Roman"/>
            </a:endParaRPr>
          </a:p>
        </p:txBody>
      </p:sp>
      <p:sp>
        <p:nvSpPr>
          <p:cNvPr id="29" name="Arrow: Right 28">
            <a:extLst>
              <a:ext uri="{FF2B5EF4-FFF2-40B4-BE49-F238E27FC236}">
                <a16:creationId xmlns:a16="http://schemas.microsoft.com/office/drawing/2014/main" id="{AC89FD0A-8867-4667-9030-59FC98C706A1}"/>
              </a:ext>
            </a:extLst>
          </p:cNvPr>
          <p:cNvSpPr/>
          <p:nvPr/>
        </p:nvSpPr>
        <p:spPr bwMode="gray">
          <a:xfrm>
            <a:off x="4087092" y="2869603"/>
            <a:ext cx="332508" cy="1295400"/>
          </a:xfrm>
          <a:prstGeom prst="rightArrow">
            <a:avLst/>
          </a:prstGeom>
          <a:solidFill>
            <a:srgbClr val="00B050"/>
          </a:solidFill>
          <a:ln>
            <a:noFill/>
          </a:ln>
        </p:spPr>
        <p:txBody>
          <a:bodyPr rtlCol="0" anchor="ctr"/>
          <a:lstStyle/>
          <a:p>
            <a:pPr algn="ctr"/>
            <a:endParaRPr lang="en-US" b="0">
              <a:solidFill>
                <a:srgbClr val="FFFFFF"/>
              </a:solidFill>
              <a:latin typeface="Calibri" pitchFamily="34" charset="0"/>
            </a:endParaRPr>
          </a:p>
        </p:txBody>
      </p:sp>
      <p:sp>
        <p:nvSpPr>
          <p:cNvPr id="30" name="TextBox 29">
            <a:extLst>
              <a:ext uri="{FF2B5EF4-FFF2-40B4-BE49-F238E27FC236}">
                <a16:creationId xmlns:a16="http://schemas.microsoft.com/office/drawing/2014/main" id="{D3A30DEA-7274-469D-8D3E-8A840810BD6A}"/>
              </a:ext>
            </a:extLst>
          </p:cNvPr>
          <p:cNvSpPr txBox="1"/>
          <p:nvPr/>
        </p:nvSpPr>
        <p:spPr>
          <a:xfrm>
            <a:off x="228600" y="4552094"/>
            <a:ext cx="3200400" cy="369332"/>
          </a:xfrm>
          <a:prstGeom prst="rect">
            <a:avLst/>
          </a:prstGeom>
          <a:noFill/>
        </p:spPr>
        <p:txBody>
          <a:bodyPr wrap="square">
            <a:spAutoFit/>
          </a:bodyPr>
          <a:lstStyle/>
          <a:p>
            <a:pPr algn="ctr"/>
            <a:r>
              <a:rPr lang="vi-VN">
                <a:latin typeface="Times New Roman" panose="02020603050405020304" pitchFamily="18" charset="0"/>
                <a:cs typeface="Times New Roman" panose="02020603050405020304" pitchFamily="18" charset="0"/>
              </a:rPr>
              <a:t>Trước</a:t>
            </a:r>
            <a:endParaRPr lang="en-US">
              <a:latin typeface="Times New Roman" panose="02020603050405020304" pitchFamily="18" charset="0"/>
              <a:cs typeface="Times New Roman" panose="02020603050405020304" pitchFamily="18" charset="0"/>
            </a:endParaRPr>
          </a:p>
        </p:txBody>
      </p:sp>
      <p:sp>
        <p:nvSpPr>
          <p:cNvPr id="33" name="TextBox 32">
            <a:extLst>
              <a:ext uri="{FF2B5EF4-FFF2-40B4-BE49-F238E27FC236}">
                <a16:creationId xmlns:a16="http://schemas.microsoft.com/office/drawing/2014/main" id="{6D08CF7A-3889-413A-AFB3-AE9D7F117275}"/>
              </a:ext>
            </a:extLst>
          </p:cNvPr>
          <p:cNvSpPr txBox="1"/>
          <p:nvPr/>
        </p:nvSpPr>
        <p:spPr>
          <a:xfrm>
            <a:off x="4599134" y="4583668"/>
            <a:ext cx="4240065" cy="369332"/>
          </a:xfrm>
          <a:prstGeom prst="rect">
            <a:avLst/>
          </a:prstGeom>
          <a:noFill/>
        </p:spPr>
        <p:txBody>
          <a:bodyPr wrap="square">
            <a:spAutoFit/>
          </a:bodyPr>
          <a:lstStyle/>
          <a:p>
            <a:pPr algn="ctr"/>
            <a:r>
              <a:rPr lang="en-US">
                <a:latin typeface="Times New Roman" panose="02020603050405020304" pitchFamily="18" charset="0"/>
                <a:cs typeface="Times New Roman" panose="02020603050405020304" pitchFamily="18" charset="0"/>
              </a:rPr>
              <a:t>Hiện nay</a:t>
            </a:r>
          </a:p>
        </p:txBody>
      </p:sp>
    </p:spTree>
    <p:extLst>
      <p:ext uri="{BB962C8B-B14F-4D97-AF65-F5344CB8AC3E}">
        <p14:creationId xmlns:p14="http://schemas.microsoft.com/office/powerpoint/2010/main" val="355633317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E6ACC84B-CE87-41E9-A8B5-7B8BC89E06A8}"/>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3. GIÁ TÍNH THUẾ</a:t>
            </a:r>
          </a:p>
        </p:txBody>
      </p:sp>
      <p:sp>
        <p:nvSpPr>
          <p:cNvPr id="19461" name="Slide Number Placeholder 5">
            <a:extLst>
              <a:ext uri="{FF2B5EF4-FFF2-40B4-BE49-F238E27FC236}">
                <a16:creationId xmlns:a16="http://schemas.microsoft.com/office/drawing/2014/main" id="{16B12E8D-AB08-4C1A-B13B-5D7F27EB41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12</a:t>
            </a:fld>
            <a:endParaRPr lang="en-US" altLang="en-US" sz="1400" b="0">
              <a:solidFill>
                <a:schemeClr val="bg1"/>
              </a:solidFill>
              <a:latin typeface="Arial" panose="020B0604020202020204" pitchFamily="34" charset="0"/>
            </a:endParaRPr>
          </a:p>
        </p:txBody>
      </p:sp>
      <p:sp>
        <p:nvSpPr>
          <p:cNvPr id="23" name="Flowchart: Alternate Process 22">
            <a:extLst>
              <a:ext uri="{FF2B5EF4-FFF2-40B4-BE49-F238E27FC236}">
                <a16:creationId xmlns:a16="http://schemas.microsoft.com/office/drawing/2014/main" id="{B9016CD6-22C0-4A67-8B76-B900C778C86B}"/>
              </a:ext>
            </a:extLst>
          </p:cNvPr>
          <p:cNvSpPr>
            <a:spLocks noChangeArrowheads="1"/>
          </p:cNvSpPr>
          <p:nvPr/>
        </p:nvSpPr>
        <p:spPr bwMode="auto">
          <a:xfrm>
            <a:off x="1117063" y="1120876"/>
            <a:ext cx="4445537" cy="447850"/>
          </a:xfrm>
          <a:prstGeom prst="flowChartAlternateProcess">
            <a:avLst/>
          </a:prstGeom>
          <a:solidFill>
            <a:schemeClr val="accent5">
              <a:lumMod val="75000"/>
            </a:schemeClr>
          </a:solidFill>
          <a:ln w="25400" algn="ctr">
            <a:solidFill>
              <a:srgbClr val="385D8A"/>
            </a:solidFill>
            <a:miter lim="800000"/>
            <a:headEnd/>
            <a:tailEnd/>
          </a:ln>
        </p:spPr>
        <p:txBody>
          <a:bodyPr anchor="ctr"/>
          <a:lstStyle/>
          <a:p>
            <a:pPr algn="just">
              <a:defRPr/>
            </a:pPr>
            <a:r>
              <a:rPr lang="en-US">
                <a:solidFill>
                  <a:srgbClr val="FFFFFF"/>
                </a:solidFill>
                <a:latin typeface="Times New Roman"/>
              </a:rPr>
              <a:t>Nguyên tắc xác định giá tính thuế GTGT</a:t>
            </a:r>
          </a:p>
        </p:txBody>
      </p:sp>
      <p:sp>
        <p:nvSpPr>
          <p:cNvPr id="24" name="Oval 23">
            <a:extLst>
              <a:ext uri="{FF2B5EF4-FFF2-40B4-BE49-F238E27FC236}">
                <a16:creationId xmlns:a16="http://schemas.microsoft.com/office/drawing/2014/main" id="{189A844D-6108-484C-BCC9-67821FE17C0E}"/>
              </a:ext>
            </a:extLst>
          </p:cNvPr>
          <p:cNvSpPr/>
          <p:nvPr/>
        </p:nvSpPr>
        <p:spPr>
          <a:xfrm>
            <a:off x="254161" y="990600"/>
            <a:ext cx="762000" cy="663576"/>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latin typeface="Times New Roman" panose="02020603050405020304" pitchFamily="18" charset="0"/>
                <a:cs typeface="Times New Roman" panose="02020603050405020304" pitchFamily="18" charset="0"/>
              </a:rPr>
              <a:t>3</a:t>
            </a:r>
            <a:r>
              <a:rPr lang="en-US" sz="1600" b="1">
                <a:latin typeface="Times New Roman" panose="02020603050405020304" pitchFamily="18" charset="0"/>
                <a:cs typeface="Times New Roman" panose="02020603050405020304" pitchFamily="18" charset="0"/>
              </a:rPr>
              <a:t>.2</a:t>
            </a:r>
          </a:p>
        </p:txBody>
      </p:sp>
      <p:sp>
        <p:nvSpPr>
          <p:cNvPr id="14" name="Rectangle: Rounded Corners 13">
            <a:extLst>
              <a:ext uri="{FF2B5EF4-FFF2-40B4-BE49-F238E27FC236}">
                <a16:creationId xmlns:a16="http://schemas.microsoft.com/office/drawing/2014/main" id="{DEB23C20-B124-4CC2-8352-5C1D9FFD5608}"/>
              </a:ext>
            </a:extLst>
          </p:cNvPr>
          <p:cNvSpPr/>
          <p:nvPr/>
        </p:nvSpPr>
        <p:spPr bwMode="gray">
          <a:xfrm>
            <a:off x="2133600" y="4632324"/>
            <a:ext cx="6642734" cy="1235076"/>
          </a:xfrm>
          <a:prstGeom prst="roundRect">
            <a:avLst/>
          </a:prstGeom>
          <a:solidFill>
            <a:schemeClr val="tx1">
              <a:lumMod val="20000"/>
              <a:lumOff val="80000"/>
            </a:schemeClr>
          </a:solidFill>
          <a:ln>
            <a:noFill/>
          </a:ln>
        </p:spPr>
        <p:txBody>
          <a:bodyPr rtlCol="0" anchor="ctr"/>
          <a:lstStyle/>
          <a:p>
            <a:pPr indent="457200" algn="just">
              <a:lnSpc>
                <a:spcPct val="130000"/>
              </a:lnSpc>
              <a:spcBef>
                <a:spcPts val="600"/>
              </a:spcBef>
            </a:pPr>
            <a:r>
              <a:rPr kumimoji="0" lang="en-US" b="0" i="0" u="none" strike="noStrike" kern="100" cap="none" spc="-90" normalizeH="0" noProof="0">
                <a:ln>
                  <a:noFill/>
                </a:ln>
                <a:solidFill>
                  <a:srgbClr val="00206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T</a:t>
            </a:r>
            <a:r>
              <a:rPr kumimoji="0" lang="vi-VN" b="0" i="0" u="none" strike="noStrike" kern="100" cap="none" spc="-90" normalizeH="0" noProof="0">
                <a:ln>
                  <a:noFill/>
                </a:ln>
                <a:solidFill>
                  <a:srgbClr val="00206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rường hợp </a:t>
            </a:r>
            <a:r>
              <a:rPr kumimoji="0" lang="en-US" b="0" i="0" u="none" strike="noStrike" kern="100" cap="none" spc="-90" normalizeH="0" noProof="0">
                <a:ln>
                  <a:noFill/>
                </a:ln>
                <a:solidFill>
                  <a:srgbClr val="00206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CSKD</a:t>
            </a:r>
            <a:r>
              <a:rPr kumimoji="0" lang="vi-VN" b="0" i="0" u="none" strike="noStrike" kern="100" cap="none" spc="-90" normalizeH="0" noProof="0">
                <a:ln>
                  <a:noFill/>
                </a:ln>
                <a:solidFill>
                  <a:srgbClr val="00206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đã tính thuế </a:t>
            </a:r>
            <a:r>
              <a:rPr kumimoji="0" lang="en-US" b="0" i="0" u="none" strike="noStrike" kern="100" cap="none" spc="-90" normalizeH="0" noProof="0">
                <a:ln>
                  <a:noFill/>
                </a:ln>
                <a:solidFill>
                  <a:srgbClr val="00206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GTGT</a:t>
            </a:r>
            <a:r>
              <a:rPr kumimoji="0" lang="vi-VN" b="0" i="0" u="none" strike="noStrike" kern="100" cap="none" spc="-90" normalizeH="0" noProof="0">
                <a:ln>
                  <a:noFill/>
                </a:ln>
                <a:solidFill>
                  <a:srgbClr val="00206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nhưng giá tính thuế bị thay đổi theo kết luận của </a:t>
            </a:r>
            <a:r>
              <a:rPr kumimoji="0" lang="en-US" b="0" i="0" u="none" strike="noStrike" kern="100" cap="none" spc="-90" normalizeH="0" noProof="0">
                <a:ln>
                  <a:noFill/>
                </a:ln>
                <a:solidFill>
                  <a:srgbClr val="00206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CQNN</a:t>
            </a:r>
            <a:r>
              <a:rPr kumimoji="0" lang="vi-VN" b="0" i="0" u="none" strike="noStrike" kern="100" cap="none" spc="-90" normalizeH="0" noProof="0">
                <a:ln>
                  <a:noFill/>
                </a:ln>
                <a:solidFill>
                  <a:srgbClr val="00206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có thẩm quyền theo quy định của pháp luật có liên quan thì giá tính thuế được xác định theo kết luận của </a:t>
            </a:r>
            <a:r>
              <a:rPr kumimoji="0" lang="en-US" b="0" i="0" u="none" strike="noStrike" kern="100" cap="none" spc="-90" normalizeH="0" noProof="0">
                <a:ln>
                  <a:noFill/>
                </a:ln>
                <a:solidFill>
                  <a:srgbClr val="00206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CQNN</a:t>
            </a:r>
            <a:r>
              <a:rPr kumimoji="0" lang="vi-VN" b="0" i="0" u="none" strike="noStrike" kern="100" cap="none" spc="-90" normalizeH="0" noProof="0">
                <a:ln>
                  <a:noFill/>
                </a:ln>
                <a:solidFill>
                  <a:srgbClr val="00206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có thẩm quyền</a:t>
            </a:r>
            <a:endParaRPr kumimoji="0" lang="en-US" b="0" i="0" u="none" strike="noStrike" kern="100" cap="none" spc="-90" normalizeH="0" noProof="0">
              <a:ln>
                <a:noFill/>
              </a:ln>
              <a:solidFill>
                <a:srgbClr val="002060"/>
              </a:solidFill>
              <a:effectLst/>
              <a:uLnTx/>
              <a:uFillTx/>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9D1333DD-3854-488A-9025-940C8BEE7451}"/>
              </a:ext>
            </a:extLst>
          </p:cNvPr>
          <p:cNvSpPr/>
          <p:nvPr/>
        </p:nvSpPr>
        <p:spPr bwMode="gray">
          <a:xfrm>
            <a:off x="242454" y="1730376"/>
            <a:ext cx="8749146" cy="2460624"/>
          </a:xfrm>
          <a:prstGeom prst="roundRect">
            <a:avLst/>
          </a:prstGeom>
          <a:solidFill>
            <a:schemeClr val="bg1"/>
          </a:solidFill>
          <a:ln w="28575">
            <a:solidFill>
              <a:schemeClr val="tx1"/>
            </a:solidFill>
          </a:ln>
        </p:spPr>
        <p:txBody>
          <a:bodyPr rtlCol="0" anchor="ctr"/>
          <a:lstStyle/>
          <a:p>
            <a:pPr algn="ctr"/>
            <a:endParaRPr lang="en-US" b="0">
              <a:solidFill>
                <a:srgbClr val="FFFFFF"/>
              </a:solidFill>
              <a:latin typeface="Calibri" pitchFamily="34" charset="0"/>
            </a:endParaRPr>
          </a:p>
        </p:txBody>
      </p:sp>
      <p:sp>
        <p:nvSpPr>
          <p:cNvPr id="16" name="Rectangle: Rounded Corners 15">
            <a:extLst>
              <a:ext uri="{FF2B5EF4-FFF2-40B4-BE49-F238E27FC236}">
                <a16:creationId xmlns:a16="http://schemas.microsoft.com/office/drawing/2014/main" id="{B1853FA8-FA04-4E99-BC46-A88D79421C9D}"/>
              </a:ext>
            </a:extLst>
          </p:cNvPr>
          <p:cNvSpPr/>
          <p:nvPr/>
        </p:nvSpPr>
        <p:spPr bwMode="gray">
          <a:xfrm>
            <a:off x="381000" y="1828800"/>
            <a:ext cx="8408670" cy="914400"/>
          </a:xfrm>
          <a:prstGeom prst="roundRect">
            <a:avLst/>
          </a:prstGeom>
          <a:solidFill>
            <a:schemeClr val="accent2">
              <a:lumMod val="20000"/>
              <a:lumOff val="80000"/>
            </a:schemeClr>
          </a:solidFill>
          <a:ln>
            <a:noFill/>
          </a:ln>
        </p:spPr>
        <p:txBody>
          <a:bodyPr rtlCol="0" anchor="ctr"/>
          <a:lstStyle/>
          <a:p>
            <a:pPr indent="457200" algn="just">
              <a:lnSpc>
                <a:spcPct val="130000"/>
              </a:lnSpc>
              <a:spcBef>
                <a:spcPts val="600"/>
              </a:spcBef>
            </a:pPr>
            <a:r>
              <a:rPr kumimoji="0" lang="vi-VN" sz="2000" i="0" u="none" strike="noStrike" kern="100" cap="none" spc="0" normalizeH="0" baseline="0" noProof="0">
                <a:ln>
                  <a:noFill/>
                </a:ln>
                <a:solidFill>
                  <a:srgbClr val="C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Bao gồm </a:t>
            </a:r>
            <a:r>
              <a:rPr kumimoji="0" lang="vi-VN" b="0" i="0" u="none" strike="noStrike" kern="100" cap="none" spc="0" normalizeH="0" baseline="0" noProof="0">
                <a:ln>
                  <a:noFill/>
                </a:ln>
                <a:solidFill>
                  <a:srgbClr val="00206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cả khoản phụ thu và phí thu thêm ngoài giá hàng hóa, dịch vụ mà cơ sở kinh doanh được hưởng</a:t>
            </a:r>
            <a:endParaRPr kumimoji="0" lang="en-US" b="0" i="0" u="none" strike="noStrike" kern="100" cap="none" spc="0" normalizeH="0" baseline="0" noProof="0">
              <a:ln>
                <a:noFill/>
              </a:ln>
              <a:solidFill>
                <a:srgbClr val="002060"/>
              </a:solidFill>
              <a:effectLst/>
              <a:uLnTx/>
              <a:uFillTx/>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17" name="Rectangle: Rounded Corners 16">
            <a:extLst>
              <a:ext uri="{FF2B5EF4-FFF2-40B4-BE49-F238E27FC236}">
                <a16:creationId xmlns:a16="http://schemas.microsoft.com/office/drawing/2014/main" id="{B34A23CD-4EE3-4B35-9F0C-C6B4501DE154}"/>
              </a:ext>
            </a:extLst>
          </p:cNvPr>
          <p:cNvSpPr/>
          <p:nvPr/>
        </p:nvSpPr>
        <p:spPr bwMode="gray">
          <a:xfrm>
            <a:off x="381000" y="3047999"/>
            <a:ext cx="8408670" cy="1066801"/>
          </a:xfrm>
          <a:prstGeom prst="roundRect">
            <a:avLst/>
          </a:prstGeom>
          <a:solidFill>
            <a:schemeClr val="accent1">
              <a:lumMod val="20000"/>
              <a:lumOff val="80000"/>
            </a:schemeClr>
          </a:solidFill>
          <a:ln>
            <a:noFill/>
          </a:ln>
        </p:spPr>
        <p:txBody>
          <a:bodyPr rtlCol="0" anchor="ctr"/>
          <a:lstStyle/>
          <a:p>
            <a:pPr indent="457200" algn="just">
              <a:lnSpc>
                <a:spcPct val="130000"/>
              </a:lnSpc>
              <a:spcBef>
                <a:spcPts val="600"/>
              </a:spcBef>
            </a:pPr>
            <a:r>
              <a:rPr kumimoji="0" lang="vi-VN" sz="2000" i="0" u="none" strike="noStrike" kern="100" cap="none" spc="0" normalizeH="0" baseline="0" noProof="0">
                <a:ln>
                  <a:noFill/>
                </a:ln>
                <a:solidFill>
                  <a:srgbClr val="C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Không bao gồm </a:t>
            </a:r>
            <a:r>
              <a:rPr kumimoji="0" lang="vi-VN" b="0" i="0" u="none" strike="noStrike" kern="100" cap="none" spc="-90" normalizeH="0" noProof="0">
                <a:ln>
                  <a:noFill/>
                </a:ln>
                <a:solidFill>
                  <a:srgbClr val="00206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các khoản thu không liên quan đến bán hàng hóa, cung cấp dịch vụ của cơ sở kinh doanh</a:t>
            </a:r>
            <a:r>
              <a:rPr kumimoji="0" lang="en-US" b="0" i="0" u="none" strike="noStrike" kern="100" cap="none" spc="-90" normalizeH="0" noProof="0">
                <a:ln>
                  <a:noFill/>
                </a:ln>
                <a:solidFill>
                  <a:srgbClr val="00206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a:t>
            </a:r>
            <a:r>
              <a:rPr kumimoji="0" lang="vi-VN" b="0" i="0" u="none" strike="noStrike" kern="100" cap="none" spc="-90" normalizeH="0" noProof="0">
                <a:ln>
                  <a:noFill/>
                </a:ln>
                <a:solidFill>
                  <a:srgbClr val="00206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bồi thường, thưởng, thu đòi bảo hiểm, thu hộ và khoản thu tài chính</a:t>
            </a:r>
            <a:endParaRPr kumimoji="0" lang="en-US" b="0" i="0" u="none" strike="noStrike" kern="100" cap="none" spc="-90" normalizeH="0" noProof="0">
              <a:ln>
                <a:noFill/>
              </a:ln>
              <a:solidFill>
                <a:srgbClr val="002060"/>
              </a:solidFill>
              <a:effectLst/>
              <a:uLnTx/>
              <a:uFillTx/>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2" name="Arrow: Chevron 1">
            <a:extLst>
              <a:ext uri="{FF2B5EF4-FFF2-40B4-BE49-F238E27FC236}">
                <a16:creationId xmlns:a16="http://schemas.microsoft.com/office/drawing/2014/main" id="{C1BD6744-5499-4B6E-86A3-03899119A75A}"/>
              </a:ext>
            </a:extLst>
          </p:cNvPr>
          <p:cNvSpPr/>
          <p:nvPr/>
        </p:nvSpPr>
        <p:spPr bwMode="gray">
          <a:xfrm>
            <a:off x="1142463" y="4868862"/>
            <a:ext cx="635161" cy="762000"/>
          </a:xfrm>
          <a:prstGeom prst="chevron">
            <a:avLst/>
          </a:prstGeom>
          <a:solidFill>
            <a:srgbClr val="FFC000"/>
          </a:solidFill>
          <a:ln>
            <a:noFill/>
          </a:ln>
        </p:spPr>
        <p:txBody>
          <a:bodyPr rtlCol="0" anchor="ctr"/>
          <a:lstStyle/>
          <a:p>
            <a:pPr algn="ctr"/>
            <a:endParaRPr lang="en-US" b="0">
              <a:solidFill>
                <a:srgbClr val="FFFFFF"/>
              </a:solidFill>
              <a:latin typeface="Calibri" pitchFamily="34" charset="0"/>
            </a:endParaRPr>
          </a:p>
        </p:txBody>
      </p:sp>
      <p:sp>
        <p:nvSpPr>
          <p:cNvPr id="19" name="Google Shape;395;p22">
            <a:extLst>
              <a:ext uri="{FF2B5EF4-FFF2-40B4-BE49-F238E27FC236}">
                <a16:creationId xmlns:a16="http://schemas.microsoft.com/office/drawing/2014/main" id="{85FF5E09-4881-4A10-8E6E-F516C3E5B986}"/>
              </a:ext>
            </a:extLst>
          </p:cNvPr>
          <p:cNvSpPr>
            <a:spLocks noGrp="1"/>
          </p:cNvSpPr>
          <p:nvPr/>
        </p:nvSpPr>
        <p:spPr>
          <a:xfrm>
            <a:off x="50801" y="4970448"/>
            <a:ext cx="1168719" cy="558828"/>
          </a:xfrm>
          <a:prstGeom prst="rect">
            <a:avLst/>
          </a:prstGeom>
          <a:noFill/>
          <a:ln>
            <a:noFill/>
          </a:ln>
        </p:spPr>
        <p:txBody>
          <a:bodyPr spcFirstLastPara="1" wrap="square" lIns="91425" tIns="91425" rIns="91425" bIns="91425" anchor="ctr">
            <a:noAutofit/>
          </a:bodyPr>
          <a:lstStyle/>
          <a:p>
            <a:pPr marL="0" lvl="0" indent="0" algn="ctr">
              <a:spcBef>
                <a:spcPts val="0"/>
              </a:spcBef>
              <a:spcAft>
                <a:spcPts val="0"/>
              </a:spcAft>
              <a:buNone/>
            </a:pPr>
            <a:r>
              <a:rPr lang="en-US" sz="1600">
                <a:solidFill>
                  <a:srgbClr val="434343"/>
                </a:solidFill>
                <a:latin typeface="Times New Roman"/>
                <a:ea typeface="Times New Roman"/>
                <a:cs typeface="Times New Roman"/>
              </a:rPr>
              <a:t>Bổ sung</a:t>
            </a:r>
            <a:endParaRPr sz="1600">
              <a:solidFill>
                <a:srgbClr val="434343"/>
              </a:solidFill>
              <a:latin typeface="Times New Roman"/>
              <a:ea typeface="Times New Roman"/>
              <a:cs typeface="Times New Roman"/>
            </a:endParaRPr>
          </a:p>
        </p:txBody>
      </p:sp>
      <p:sp>
        <p:nvSpPr>
          <p:cNvPr id="3" name="Double Bracket 2">
            <a:extLst>
              <a:ext uri="{FF2B5EF4-FFF2-40B4-BE49-F238E27FC236}">
                <a16:creationId xmlns:a16="http://schemas.microsoft.com/office/drawing/2014/main" id="{37730829-0793-4E11-91F2-AFB2F6E7482F}"/>
              </a:ext>
            </a:extLst>
          </p:cNvPr>
          <p:cNvSpPr/>
          <p:nvPr/>
        </p:nvSpPr>
        <p:spPr bwMode="auto">
          <a:xfrm>
            <a:off x="114300" y="4970448"/>
            <a:ext cx="990063" cy="558828"/>
          </a:xfrm>
          <a:prstGeom prst="bracketPair">
            <a:avLst/>
          </a:prstGeom>
          <a:noFill/>
          <a:ln w="28575" cap="flat" cmpd="sng" algn="ctr">
            <a:solidFill>
              <a:srgbClr val="C00000"/>
            </a:solidFill>
            <a:prstDash val="solid"/>
            <a:round/>
            <a:headEnd type="none" w="med" len="med"/>
            <a:tailEnd type="none" w="med" len="med"/>
          </a:ln>
          <a:effectLst/>
        </p:spPr>
        <p:txBody>
          <a:bodyPr rot="10800000"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80000"/>
              </a:lnSpc>
              <a:spcBef>
                <a:spcPct val="0"/>
              </a:spcBef>
              <a:spcAft>
                <a:spcPct val="0"/>
              </a:spcAft>
              <a:buClrTx/>
              <a:buSzTx/>
              <a:buFontTx/>
              <a:buNone/>
              <a:tabLst/>
            </a:pPr>
            <a:endParaRPr kumimoji="0" lang="en-US" sz="1800" b="1" i="0" u="none" strike="noStrike" cap="none" normalizeH="0" baseline="0">
              <a:ln>
                <a:noFill/>
              </a:ln>
              <a:solidFill>
                <a:schemeClr val="tx1"/>
              </a:solidFill>
              <a:effectLst/>
              <a:latin typeface="Verdana Ref" pitchFamily="34" charset="0"/>
              <a:cs typeface="Arial" pitchFamily="34" charset="0"/>
            </a:endParaRPr>
          </a:p>
        </p:txBody>
      </p:sp>
    </p:spTree>
    <p:extLst>
      <p:ext uri="{BB962C8B-B14F-4D97-AF65-F5344CB8AC3E}">
        <p14:creationId xmlns:p14="http://schemas.microsoft.com/office/powerpoint/2010/main" val="371966459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E6ACC84B-CE87-41E9-A8B5-7B8BC89E06A8}"/>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4. TRƯỜNG HỢP KHÔNG PHẢI KÊ KHAI, NỘP THUẾ GTGT</a:t>
            </a:r>
          </a:p>
        </p:txBody>
      </p:sp>
      <p:sp>
        <p:nvSpPr>
          <p:cNvPr id="19461" name="Slide Number Placeholder 5">
            <a:extLst>
              <a:ext uri="{FF2B5EF4-FFF2-40B4-BE49-F238E27FC236}">
                <a16:creationId xmlns:a16="http://schemas.microsoft.com/office/drawing/2014/main" id="{16B12E8D-AB08-4C1A-B13B-5D7F27EB41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13</a:t>
            </a:fld>
            <a:endParaRPr lang="en-US" altLang="en-US" sz="1400" b="0">
              <a:solidFill>
                <a:schemeClr val="bg1"/>
              </a:solidFill>
              <a:latin typeface="Arial" panose="020B0604020202020204" pitchFamily="34" charset="0"/>
            </a:endParaRPr>
          </a:p>
        </p:txBody>
      </p:sp>
      <p:sp>
        <p:nvSpPr>
          <p:cNvPr id="15" name="Rectangle: Rounded Corners 14">
            <a:extLst>
              <a:ext uri="{FF2B5EF4-FFF2-40B4-BE49-F238E27FC236}">
                <a16:creationId xmlns:a16="http://schemas.microsoft.com/office/drawing/2014/main" id="{9D1333DD-3854-488A-9025-940C8BEE7451}"/>
              </a:ext>
            </a:extLst>
          </p:cNvPr>
          <p:cNvSpPr/>
          <p:nvPr/>
        </p:nvSpPr>
        <p:spPr bwMode="gray">
          <a:xfrm>
            <a:off x="242454" y="1012050"/>
            <a:ext cx="8749146" cy="2340750"/>
          </a:xfrm>
          <a:prstGeom prst="roundRect">
            <a:avLst/>
          </a:prstGeom>
          <a:solidFill>
            <a:schemeClr val="bg1"/>
          </a:solidFill>
          <a:ln w="28575">
            <a:solidFill>
              <a:schemeClr val="tx1"/>
            </a:solidFill>
          </a:ln>
        </p:spPr>
        <p:txBody>
          <a:bodyPr rtlCol="0" anchor="ctr"/>
          <a:lstStyle/>
          <a:p>
            <a:pPr algn="ctr"/>
            <a:endParaRPr lang="en-US" b="0">
              <a:solidFill>
                <a:srgbClr val="FFFFFF"/>
              </a:solidFill>
              <a:latin typeface="Calibri" pitchFamily="34" charset="0"/>
            </a:endParaRPr>
          </a:p>
        </p:txBody>
      </p:sp>
      <p:sp>
        <p:nvSpPr>
          <p:cNvPr id="16" name="Rectangle: Rounded Corners 15">
            <a:extLst>
              <a:ext uri="{FF2B5EF4-FFF2-40B4-BE49-F238E27FC236}">
                <a16:creationId xmlns:a16="http://schemas.microsoft.com/office/drawing/2014/main" id="{B1853FA8-FA04-4E99-BC46-A88D79421C9D}"/>
              </a:ext>
            </a:extLst>
          </p:cNvPr>
          <p:cNvSpPr/>
          <p:nvPr/>
        </p:nvSpPr>
        <p:spPr bwMode="gray">
          <a:xfrm>
            <a:off x="381000" y="1164449"/>
            <a:ext cx="8408670" cy="541337"/>
          </a:xfrm>
          <a:prstGeom prst="roundRect">
            <a:avLst/>
          </a:prstGeom>
          <a:solidFill>
            <a:schemeClr val="accent2">
              <a:lumMod val="20000"/>
              <a:lumOff val="80000"/>
            </a:schemeClr>
          </a:solidFill>
          <a:ln>
            <a:noFill/>
          </a:ln>
        </p:spPr>
        <p:txBody>
          <a:bodyPr rtlCol="0" anchor="ctr"/>
          <a:lstStyle/>
          <a:p>
            <a:pPr indent="457200" algn="just">
              <a:lnSpc>
                <a:spcPct val="130000"/>
              </a:lnSpc>
              <a:spcBef>
                <a:spcPts val="600"/>
              </a:spcBef>
            </a:pPr>
            <a:r>
              <a:rPr kumimoji="0" lang="vi-VN" sz="2000" i="0" u="none" strike="noStrike" kern="100" cap="none" spc="0" normalizeH="0" baseline="0" noProof="0">
                <a:ln>
                  <a:noFill/>
                </a:ln>
                <a:solidFill>
                  <a:srgbClr val="C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Trước đây</a:t>
            </a:r>
            <a:r>
              <a:rPr kumimoji="0" lang="en-US" sz="2000" i="0" u="none" strike="noStrike" kern="100" cap="none" spc="0" normalizeH="0" baseline="0" noProof="0">
                <a:ln>
                  <a:noFill/>
                </a:ln>
                <a:solidFill>
                  <a:srgbClr val="C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a:t>
            </a:r>
            <a:r>
              <a:rPr kumimoji="0" lang="vi-VN" sz="2000" i="0" u="none" strike="noStrike" kern="100" cap="none" spc="0" normalizeH="0" baseline="0" noProof="0">
                <a:ln>
                  <a:noFill/>
                </a:ln>
                <a:solidFill>
                  <a:srgbClr val="C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a:t>
            </a:r>
            <a:r>
              <a:rPr kumimoji="0" lang="vi-VN" sz="2000"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quy định riêng tại Điều 5 Thông tư 219/2013/TT-BTC</a:t>
            </a:r>
            <a:endParaRPr kumimoji="0" lang="en-US"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17" name="Rectangle: Rounded Corners 16">
            <a:extLst>
              <a:ext uri="{FF2B5EF4-FFF2-40B4-BE49-F238E27FC236}">
                <a16:creationId xmlns:a16="http://schemas.microsoft.com/office/drawing/2014/main" id="{B34A23CD-4EE3-4B35-9F0C-C6B4501DE154}"/>
              </a:ext>
            </a:extLst>
          </p:cNvPr>
          <p:cNvSpPr/>
          <p:nvPr/>
        </p:nvSpPr>
        <p:spPr bwMode="gray">
          <a:xfrm>
            <a:off x="381000" y="2155049"/>
            <a:ext cx="8408670" cy="1066801"/>
          </a:xfrm>
          <a:prstGeom prst="roundRect">
            <a:avLst/>
          </a:prstGeom>
          <a:solidFill>
            <a:schemeClr val="accent1">
              <a:lumMod val="20000"/>
              <a:lumOff val="80000"/>
            </a:schemeClr>
          </a:solidFill>
          <a:ln>
            <a:noFill/>
          </a:ln>
        </p:spPr>
        <p:txBody>
          <a:bodyPr rtlCol="0" anchor="ctr"/>
          <a:lstStyle/>
          <a:p>
            <a:pPr indent="457200" algn="just">
              <a:lnSpc>
                <a:spcPct val="130000"/>
              </a:lnSpc>
              <a:spcBef>
                <a:spcPts val="600"/>
              </a:spcBef>
            </a:pPr>
            <a:r>
              <a:rPr kumimoji="0" lang="vi-VN" sz="2000" i="0" u="none" strike="noStrike" kern="100" cap="none" spc="0" normalizeH="0" baseline="0" noProof="0">
                <a:ln>
                  <a:noFill/>
                </a:ln>
                <a:solidFill>
                  <a:srgbClr val="C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Hiện hành, </a:t>
            </a:r>
            <a:r>
              <a:rPr kumimoji="0" lang="vi-VN" sz="2000"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không quy định riêng, mà lồng ghép vào các nội dung liên quan như giá tính thuế, hàng hóa, dịch vụ không chịu thuế GTGT</a:t>
            </a:r>
            <a:endParaRPr kumimoji="0" lang="en-US" b="0" i="0" u="none" strike="noStrike" kern="100" cap="none" spc="-90" normalizeH="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4" name="Arrow: Striped Right 3">
            <a:extLst>
              <a:ext uri="{FF2B5EF4-FFF2-40B4-BE49-F238E27FC236}">
                <a16:creationId xmlns:a16="http://schemas.microsoft.com/office/drawing/2014/main" id="{371AE5A8-88A4-42C0-9BB7-533F16777C4D}"/>
              </a:ext>
            </a:extLst>
          </p:cNvPr>
          <p:cNvSpPr/>
          <p:nvPr/>
        </p:nvSpPr>
        <p:spPr bwMode="gray">
          <a:xfrm rot="5400000">
            <a:off x="4449106" y="1211143"/>
            <a:ext cx="304800" cy="1430612"/>
          </a:xfrm>
          <a:prstGeom prst="stripedRightArrow">
            <a:avLst/>
          </a:prstGeom>
          <a:solidFill>
            <a:srgbClr val="0066FF"/>
          </a:solidFill>
          <a:ln>
            <a:noFill/>
          </a:ln>
          <a:extLst>
            <a:ext uri="{91240B29-F687-4F45-9708-019B960494DF}">
              <a14:hiddenLine xmlns:a14="http://schemas.microsoft.com/office/drawing/2010/main" w="0">
                <a:solidFill>
                  <a:srgbClr val="DF5908"/>
                </a:solidFill>
                <a:prstDash val="solid"/>
                <a:round/>
                <a:headEnd/>
                <a:tailEnd/>
              </a14:hiddenLine>
            </a:ext>
          </a:extLst>
        </p:spPr>
        <p:txBody>
          <a:bodyPr rtlCol="0" anchor="ctr"/>
          <a:lstStyle/>
          <a:p>
            <a:pPr algn="ctr"/>
            <a:endParaRPr lang="en-US" b="0">
              <a:solidFill>
                <a:srgbClr val="FFFFFF"/>
              </a:solidFill>
              <a:latin typeface="Calibri" pitchFamily="34" charset="0"/>
            </a:endParaRPr>
          </a:p>
        </p:txBody>
      </p:sp>
      <p:sp>
        <p:nvSpPr>
          <p:cNvPr id="18" name="Flowchart: Alternate Process 17">
            <a:extLst>
              <a:ext uri="{FF2B5EF4-FFF2-40B4-BE49-F238E27FC236}">
                <a16:creationId xmlns:a16="http://schemas.microsoft.com/office/drawing/2014/main" id="{2A42A41E-3057-43B6-8307-2020AC620013}"/>
              </a:ext>
            </a:extLst>
          </p:cNvPr>
          <p:cNvSpPr>
            <a:spLocks noGrp="1"/>
          </p:cNvSpPr>
          <p:nvPr/>
        </p:nvSpPr>
        <p:spPr>
          <a:xfrm>
            <a:off x="180109" y="4328122"/>
            <a:ext cx="3248891" cy="1295401"/>
          </a:xfrm>
          <a:prstGeom prst="flowChartAlternateProcess">
            <a:avLst/>
          </a:prstGeom>
          <a:solidFill>
            <a:srgbClr val="92D050"/>
          </a:solidFill>
          <a:ln>
            <a:noFill/>
          </a:ln>
        </p:spPr>
        <p:txBody>
          <a:bodyPr anchor="ctr"/>
          <a:lstStyle/>
          <a:p>
            <a:pPr algn="just">
              <a:lnSpc>
                <a:spcPct val="110000"/>
              </a:lnSpc>
              <a:spcBef>
                <a:spcPts val="600"/>
              </a:spcBef>
              <a:buNone/>
            </a:pPr>
            <a:r>
              <a:rPr lang="en-US" sz="1700" b="0">
                <a:solidFill>
                  <a:srgbClr val="000000"/>
                </a:solidFill>
                <a:latin typeface="Times New Roman"/>
                <a:ea typeface="Times New Roman"/>
                <a:cs typeface="Times New Roman"/>
              </a:rPr>
              <a:t>C</a:t>
            </a:r>
            <a:r>
              <a:rPr lang="vi-VN" sz="1700" b="0">
                <a:solidFill>
                  <a:srgbClr val="000000"/>
                </a:solidFill>
                <a:latin typeface="Times New Roman"/>
                <a:ea typeface="Times New Roman"/>
                <a:cs typeface="Times New Roman"/>
              </a:rPr>
              <a:t>huyển nhượng dự án đầu tư để </a:t>
            </a:r>
            <a:r>
              <a:rPr lang="en-US" sz="1700" b="0">
                <a:solidFill>
                  <a:srgbClr val="000000"/>
                </a:solidFill>
                <a:latin typeface="Times New Roman"/>
                <a:ea typeface="Times New Roman"/>
                <a:cs typeface="Times New Roman"/>
              </a:rPr>
              <a:t>SXKD</a:t>
            </a:r>
            <a:r>
              <a:rPr lang="vi-VN" sz="1700" b="0">
                <a:solidFill>
                  <a:srgbClr val="000000"/>
                </a:solidFill>
                <a:latin typeface="Times New Roman"/>
                <a:ea typeface="Times New Roman"/>
                <a:cs typeface="Times New Roman"/>
              </a:rPr>
              <a:t> hàng hóa, dịch vụ chịu thuế GTGT cho </a:t>
            </a:r>
            <a:r>
              <a:rPr lang="en-US" sz="1700" b="0">
                <a:solidFill>
                  <a:srgbClr val="000000"/>
                </a:solidFill>
                <a:latin typeface="Times New Roman"/>
                <a:ea typeface="Times New Roman"/>
                <a:cs typeface="Times New Roman"/>
              </a:rPr>
              <a:t>DN</a:t>
            </a:r>
            <a:r>
              <a:rPr lang="vi-VN" sz="1700" b="0">
                <a:solidFill>
                  <a:srgbClr val="000000"/>
                </a:solidFill>
                <a:latin typeface="Times New Roman"/>
                <a:ea typeface="Times New Roman"/>
                <a:cs typeface="Times New Roman"/>
              </a:rPr>
              <a:t>, </a:t>
            </a:r>
            <a:r>
              <a:rPr lang="en-US" sz="1700" b="0">
                <a:solidFill>
                  <a:srgbClr val="000000"/>
                </a:solidFill>
                <a:latin typeface="Times New Roman"/>
                <a:ea typeface="Times New Roman"/>
                <a:cs typeface="Times New Roman"/>
              </a:rPr>
              <a:t>HTX</a:t>
            </a:r>
            <a:r>
              <a:rPr lang="vi-VN" sz="1700" b="0">
                <a:solidFill>
                  <a:srgbClr val="000000"/>
                </a:solidFill>
                <a:latin typeface="Times New Roman"/>
                <a:ea typeface="Times New Roman"/>
                <a:cs typeface="Times New Roman"/>
              </a:rPr>
              <a:t> không phải tính, nộp thuế GTGT</a:t>
            </a:r>
            <a:r>
              <a:rPr sz="1700" b="0">
                <a:solidFill>
                  <a:srgbClr val="000000"/>
                </a:solidFill>
                <a:latin typeface="Times New Roman"/>
                <a:ea typeface="Times New Roman"/>
                <a:cs typeface="Times New Roman"/>
              </a:rPr>
              <a:t>.</a:t>
            </a:r>
          </a:p>
        </p:txBody>
      </p:sp>
      <p:sp>
        <p:nvSpPr>
          <p:cNvPr id="20" name="Flowchart: Alternate Process 19">
            <a:extLst>
              <a:ext uri="{FF2B5EF4-FFF2-40B4-BE49-F238E27FC236}">
                <a16:creationId xmlns:a16="http://schemas.microsoft.com/office/drawing/2014/main" id="{7987800F-B833-4468-A295-4B2FE7416A9A}"/>
              </a:ext>
            </a:extLst>
          </p:cNvPr>
          <p:cNvSpPr>
            <a:spLocks noGrp="1"/>
          </p:cNvSpPr>
          <p:nvPr/>
        </p:nvSpPr>
        <p:spPr>
          <a:xfrm>
            <a:off x="5486400" y="4345979"/>
            <a:ext cx="3517253" cy="1194397"/>
          </a:xfrm>
          <a:prstGeom prst="flowChartAlternateProcess">
            <a:avLst/>
          </a:prstGeom>
          <a:solidFill>
            <a:schemeClr val="tx2">
              <a:lumMod val="60000"/>
              <a:lumOff val="40000"/>
            </a:schemeClr>
          </a:solidFill>
          <a:ln>
            <a:noFill/>
          </a:ln>
        </p:spPr>
        <p:txBody>
          <a:bodyPr anchor="ctr"/>
          <a:lstStyle/>
          <a:p>
            <a:pPr algn="just">
              <a:lnSpc>
                <a:spcPct val="110000"/>
              </a:lnSpc>
              <a:spcBef>
                <a:spcPts val="600"/>
              </a:spcBef>
              <a:buNone/>
            </a:pPr>
            <a:r>
              <a:rPr lang="en-US" b="0">
                <a:solidFill>
                  <a:schemeClr val="bg1"/>
                </a:solidFill>
                <a:latin typeface="Times New Roman"/>
                <a:ea typeface="Times New Roman"/>
                <a:cs typeface="Times New Roman"/>
              </a:rPr>
              <a:t>H</a:t>
            </a:r>
            <a:r>
              <a:rPr lang="vi-VN" b="0">
                <a:solidFill>
                  <a:schemeClr val="bg1"/>
                </a:solidFill>
                <a:latin typeface="Times New Roman"/>
                <a:ea typeface="Times New Roman"/>
                <a:cs typeface="Times New Roman"/>
              </a:rPr>
              <a:t>oạt động chuyển nhượng dự án đầu từ phải chịu thuế GTGT đầu ra theo quy định.</a:t>
            </a:r>
            <a:endParaRPr b="0">
              <a:solidFill>
                <a:schemeClr val="bg1"/>
              </a:solidFill>
              <a:latin typeface="Times New Roman"/>
              <a:ea typeface="Times New Roman"/>
              <a:cs typeface="Times New Roman"/>
            </a:endParaRPr>
          </a:p>
        </p:txBody>
      </p:sp>
      <p:sp>
        <p:nvSpPr>
          <p:cNvPr id="22" name="TextBox 21">
            <a:extLst>
              <a:ext uri="{FF2B5EF4-FFF2-40B4-BE49-F238E27FC236}">
                <a16:creationId xmlns:a16="http://schemas.microsoft.com/office/drawing/2014/main" id="{D436BD22-2CDE-4110-A32E-375C600BD95A}"/>
              </a:ext>
            </a:extLst>
          </p:cNvPr>
          <p:cNvSpPr txBox="1"/>
          <p:nvPr/>
        </p:nvSpPr>
        <p:spPr>
          <a:xfrm>
            <a:off x="76200" y="5584049"/>
            <a:ext cx="3248890" cy="646331"/>
          </a:xfrm>
          <a:prstGeom prst="rect">
            <a:avLst/>
          </a:prstGeom>
          <a:noFill/>
        </p:spPr>
        <p:txBody>
          <a:bodyPr wrap="square">
            <a:spAutoFit/>
          </a:bodyPr>
          <a:lstStyle/>
          <a:p>
            <a:pPr algn="ctr"/>
            <a:r>
              <a:rPr lang="vi-VN">
                <a:latin typeface="Times New Roman" panose="02020603050405020304" pitchFamily="18" charset="0"/>
                <a:cs typeface="Times New Roman" panose="02020603050405020304" pitchFamily="18" charset="0"/>
              </a:rPr>
              <a:t>Trước</a:t>
            </a:r>
            <a:r>
              <a:rPr lang="en-US">
                <a:latin typeface="Times New Roman" panose="02020603050405020304" pitchFamily="18" charset="0"/>
                <a:cs typeface="Times New Roman" panose="02020603050405020304" pitchFamily="18" charset="0"/>
              </a:rPr>
              <a:t>: </a:t>
            </a:r>
            <a:r>
              <a:rPr lang="vi-VN">
                <a:latin typeface="Times New Roman" panose="02020603050405020304" pitchFamily="18" charset="0"/>
                <a:cs typeface="Times New Roman" panose="02020603050405020304" pitchFamily="18" charset="0"/>
              </a:rPr>
              <a:t>khoản 4 Điều 5 Thông tư số 219/2013/TT-BTC</a:t>
            </a:r>
            <a:endParaRPr lang="en-US">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D36E9137-25B7-4DB9-9233-4A3A8ED2C28E}"/>
              </a:ext>
            </a:extLst>
          </p:cNvPr>
          <p:cNvSpPr txBox="1"/>
          <p:nvPr/>
        </p:nvSpPr>
        <p:spPr>
          <a:xfrm>
            <a:off x="5791201" y="5722548"/>
            <a:ext cx="3047999" cy="369332"/>
          </a:xfrm>
          <a:prstGeom prst="rect">
            <a:avLst/>
          </a:prstGeom>
          <a:noFill/>
        </p:spPr>
        <p:txBody>
          <a:bodyPr wrap="square">
            <a:spAutoFit/>
          </a:bodyPr>
          <a:lstStyle/>
          <a:p>
            <a:pPr algn="ctr"/>
            <a:r>
              <a:rPr lang="en-US">
                <a:latin typeface="Times New Roman" panose="02020603050405020304" pitchFamily="18" charset="0"/>
                <a:cs typeface="Times New Roman" panose="02020603050405020304" pitchFamily="18" charset="0"/>
              </a:rPr>
              <a:t>Từ 01/7/2025</a:t>
            </a:r>
          </a:p>
        </p:txBody>
      </p:sp>
      <p:sp>
        <p:nvSpPr>
          <p:cNvPr id="5" name="Arrow: Notched Right 4">
            <a:extLst>
              <a:ext uri="{FF2B5EF4-FFF2-40B4-BE49-F238E27FC236}">
                <a16:creationId xmlns:a16="http://schemas.microsoft.com/office/drawing/2014/main" id="{31DB4193-D4EC-4A0D-A01F-558F1974BCDD}"/>
              </a:ext>
            </a:extLst>
          </p:cNvPr>
          <p:cNvSpPr/>
          <p:nvPr/>
        </p:nvSpPr>
        <p:spPr bwMode="gray">
          <a:xfrm>
            <a:off x="4114800" y="4303174"/>
            <a:ext cx="609600" cy="1259426"/>
          </a:xfrm>
          <a:prstGeom prst="notchedRightArrow">
            <a:avLst/>
          </a:prstGeom>
          <a:solidFill>
            <a:srgbClr val="FFC000"/>
          </a:solidFill>
          <a:ln>
            <a:noFill/>
          </a:ln>
        </p:spPr>
        <p:txBody>
          <a:bodyPr rtlCol="0" anchor="ctr"/>
          <a:lstStyle/>
          <a:p>
            <a:pPr algn="ctr"/>
            <a:endParaRPr lang="en-US" b="0">
              <a:solidFill>
                <a:srgbClr val="FFFFFF"/>
              </a:solidFill>
              <a:latin typeface="Calibri" pitchFamily="34" charset="0"/>
            </a:endParaRPr>
          </a:p>
        </p:txBody>
      </p:sp>
      <p:sp>
        <p:nvSpPr>
          <p:cNvPr id="26" name="Flowchart: Alternate Process 25">
            <a:extLst>
              <a:ext uri="{FF2B5EF4-FFF2-40B4-BE49-F238E27FC236}">
                <a16:creationId xmlns:a16="http://schemas.microsoft.com/office/drawing/2014/main" id="{A7AD5B34-1E8C-46B9-95B9-20916B4A3E73}"/>
              </a:ext>
            </a:extLst>
          </p:cNvPr>
          <p:cNvSpPr>
            <a:spLocks noChangeArrowheads="1"/>
          </p:cNvSpPr>
          <p:nvPr/>
        </p:nvSpPr>
        <p:spPr bwMode="auto">
          <a:xfrm>
            <a:off x="1117063" y="3635476"/>
            <a:ext cx="3248891" cy="447850"/>
          </a:xfrm>
          <a:prstGeom prst="flowChartAlternateProcess">
            <a:avLst/>
          </a:prstGeom>
          <a:solidFill>
            <a:schemeClr val="accent5">
              <a:lumMod val="75000"/>
            </a:schemeClr>
          </a:solidFill>
          <a:ln w="25400" algn="ctr">
            <a:solidFill>
              <a:srgbClr val="385D8A"/>
            </a:solidFill>
            <a:miter lim="800000"/>
            <a:headEnd/>
            <a:tailEnd/>
          </a:ln>
        </p:spPr>
        <p:txBody>
          <a:bodyPr anchor="ctr"/>
          <a:lstStyle/>
          <a:p>
            <a:pPr algn="just">
              <a:defRPr/>
            </a:pPr>
            <a:r>
              <a:rPr lang="vi-VN">
                <a:solidFill>
                  <a:srgbClr val="FFFFFF"/>
                </a:solidFill>
                <a:latin typeface="Times New Roman"/>
              </a:rPr>
              <a:t>Chuyển nhượng dự án đầu tư </a:t>
            </a:r>
            <a:endParaRPr lang="en-US">
              <a:solidFill>
                <a:srgbClr val="FFFFFF"/>
              </a:solidFill>
              <a:latin typeface="Times New Roman"/>
            </a:endParaRPr>
          </a:p>
        </p:txBody>
      </p:sp>
      <p:sp>
        <p:nvSpPr>
          <p:cNvPr id="27" name="Oval 26">
            <a:extLst>
              <a:ext uri="{FF2B5EF4-FFF2-40B4-BE49-F238E27FC236}">
                <a16:creationId xmlns:a16="http://schemas.microsoft.com/office/drawing/2014/main" id="{24788264-3036-47D9-9C7F-1D8029DCFEE4}"/>
              </a:ext>
            </a:extLst>
          </p:cNvPr>
          <p:cNvSpPr/>
          <p:nvPr/>
        </p:nvSpPr>
        <p:spPr>
          <a:xfrm>
            <a:off x="254161" y="3505200"/>
            <a:ext cx="762000" cy="663576"/>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a:latin typeface="Times New Roman" panose="02020603050405020304" pitchFamily="18" charset="0"/>
                <a:cs typeface="Times New Roman" panose="02020603050405020304" pitchFamily="18" charset="0"/>
              </a:rPr>
              <a:t>4.1</a:t>
            </a:r>
          </a:p>
        </p:txBody>
      </p:sp>
    </p:spTree>
    <p:extLst>
      <p:ext uri="{BB962C8B-B14F-4D97-AF65-F5344CB8AC3E}">
        <p14:creationId xmlns:p14="http://schemas.microsoft.com/office/powerpoint/2010/main" val="350407342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E6ACC84B-CE87-41E9-A8B5-7B8BC89E06A8}"/>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4. TRƯỜNG HỢP KHÔNG PHẢI KÊ KHAI, NỘP THUẾ GTGT</a:t>
            </a:r>
          </a:p>
        </p:txBody>
      </p:sp>
      <p:sp>
        <p:nvSpPr>
          <p:cNvPr id="19461" name="Slide Number Placeholder 5">
            <a:extLst>
              <a:ext uri="{FF2B5EF4-FFF2-40B4-BE49-F238E27FC236}">
                <a16:creationId xmlns:a16="http://schemas.microsoft.com/office/drawing/2014/main" id="{16B12E8D-AB08-4C1A-B13B-5D7F27EB41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14</a:t>
            </a:fld>
            <a:endParaRPr lang="en-US" altLang="en-US" sz="1400" b="0">
              <a:solidFill>
                <a:schemeClr val="bg1"/>
              </a:solidFill>
              <a:latin typeface="Arial" panose="020B0604020202020204" pitchFamily="34" charset="0"/>
            </a:endParaRPr>
          </a:p>
        </p:txBody>
      </p:sp>
      <p:sp>
        <p:nvSpPr>
          <p:cNvPr id="15" name="Rectangle: Rounded Corners 14">
            <a:extLst>
              <a:ext uri="{FF2B5EF4-FFF2-40B4-BE49-F238E27FC236}">
                <a16:creationId xmlns:a16="http://schemas.microsoft.com/office/drawing/2014/main" id="{9D1333DD-3854-488A-9025-940C8BEE7451}"/>
              </a:ext>
            </a:extLst>
          </p:cNvPr>
          <p:cNvSpPr/>
          <p:nvPr/>
        </p:nvSpPr>
        <p:spPr bwMode="gray">
          <a:xfrm>
            <a:off x="254161" y="3200400"/>
            <a:ext cx="8749146" cy="1540299"/>
          </a:xfrm>
          <a:prstGeom prst="roundRect">
            <a:avLst/>
          </a:prstGeom>
          <a:solidFill>
            <a:schemeClr val="bg1"/>
          </a:solidFill>
          <a:ln w="28575">
            <a:solidFill>
              <a:schemeClr val="tx1"/>
            </a:solidFill>
          </a:ln>
        </p:spPr>
        <p:txBody>
          <a:bodyPr rtlCol="0" anchor="ctr"/>
          <a:lstStyle/>
          <a:p>
            <a:pPr algn="ctr"/>
            <a:endParaRPr lang="en-US" b="0">
              <a:solidFill>
                <a:srgbClr val="FFFFFF"/>
              </a:solidFill>
              <a:latin typeface="Calibri" pitchFamily="34" charset="0"/>
            </a:endParaRPr>
          </a:p>
        </p:txBody>
      </p:sp>
      <p:sp>
        <p:nvSpPr>
          <p:cNvPr id="16" name="Rectangle: Rounded Corners 15">
            <a:extLst>
              <a:ext uri="{FF2B5EF4-FFF2-40B4-BE49-F238E27FC236}">
                <a16:creationId xmlns:a16="http://schemas.microsoft.com/office/drawing/2014/main" id="{B1853FA8-FA04-4E99-BC46-A88D79421C9D}"/>
              </a:ext>
            </a:extLst>
          </p:cNvPr>
          <p:cNvSpPr/>
          <p:nvPr/>
        </p:nvSpPr>
        <p:spPr bwMode="gray">
          <a:xfrm>
            <a:off x="392707" y="3369099"/>
            <a:ext cx="8408670" cy="435750"/>
          </a:xfrm>
          <a:prstGeom prst="roundRect">
            <a:avLst/>
          </a:prstGeom>
          <a:solidFill>
            <a:schemeClr val="accent2">
              <a:lumMod val="20000"/>
              <a:lumOff val="80000"/>
            </a:schemeClr>
          </a:solidFill>
          <a:ln>
            <a:noFill/>
          </a:ln>
        </p:spPr>
        <p:txBody>
          <a:bodyPr rtlCol="0" anchor="ctr"/>
          <a:lstStyle/>
          <a:p>
            <a:pPr indent="457200" algn="just">
              <a:lnSpc>
                <a:spcPct val="130000"/>
              </a:lnSpc>
              <a:spcBef>
                <a:spcPts val="600"/>
              </a:spcBef>
            </a:pPr>
            <a:r>
              <a:rPr kumimoji="0" lang="en-US" sz="1600" b="0" i="0" u="none" strike="noStrike" kern="100" cap="none" spc="-20" normalizeH="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Bán </a:t>
            </a:r>
            <a:r>
              <a:rPr kumimoji="0" lang="vi-VN" sz="1600" b="0" i="0" u="none" strike="noStrike" kern="100" cap="none" spc="-20" normalizeH="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cho </a:t>
            </a:r>
            <a:r>
              <a:rPr kumimoji="0" lang="vi-VN" sz="1600" i="0" u="none" strike="noStrike" kern="100" cap="none" spc="-20" normalizeH="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DN, HTX, liên hiệp HTX</a:t>
            </a:r>
            <a:r>
              <a:rPr kumimoji="0" lang="vi-VN" sz="1600" b="0" i="0" u="none" strike="noStrike" kern="100" cap="none" spc="-20" normalizeH="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ở khâu </a:t>
            </a:r>
            <a:r>
              <a:rPr kumimoji="0" lang="en-US" sz="1600" i="0" u="none" strike="noStrike" kern="100" cap="none" spc="-20" normalizeH="0" noProof="0">
                <a:ln>
                  <a:noFill/>
                </a:ln>
                <a:solidFill>
                  <a:srgbClr val="C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KDTM</a:t>
            </a:r>
            <a:r>
              <a:rPr kumimoji="0" lang="vi-VN" sz="1600" i="0" u="none" strike="noStrike" kern="100" cap="none" spc="-20" normalizeH="0" noProof="0">
                <a:ln>
                  <a:noFill/>
                </a:ln>
                <a:solidFill>
                  <a:srgbClr val="C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a:t>
            </a:r>
            <a:r>
              <a:rPr kumimoji="0" lang="vi-VN" sz="1600" b="0" i="0" u="none" strike="noStrike" kern="100" cap="none" spc="-20" normalizeH="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thì </a:t>
            </a:r>
            <a:r>
              <a:rPr kumimoji="0" lang="vi-VN" sz="1600" b="0" i="0" u="none" strike="noStrike" kern="100" cap="none" spc="-20" normalizeH="0" noProof="0">
                <a:ln>
                  <a:noFill/>
                </a:ln>
                <a:solidFill>
                  <a:srgbClr val="C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không phải kê khai, tính nộp thuế GTGT</a:t>
            </a:r>
            <a:endParaRPr kumimoji="0" lang="en-US" sz="1400" b="0" i="0" u="none" strike="noStrike" kern="100" cap="none" spc="-20" normalizeH="0" noProof="0">
              <a:ln>
                <a:noFill/>
              </a:ln>
              <a:solidFill>
                <a:srgbClr val="C00000"/>
              </a:solidFill>
              <a:effectLst/>
              <a:uLnTx/>
              <a:uFillTx/>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17" name="Rectangle: Rounded Corners 16">
            <a:extLst>
              <a:ext uri="{FF2B5EF4-FFF2-40B4-BE49-F238E27FC236}">
                <a16:creationId xmlns:a16="http://schemas.microsoft.com/office/drawing/2014/main" id="{B34A23CD-4EE3-4B35-9F0C-C6B4501DE154}"/>
              </a:ext>
            </a:extLst>
          </p:cNvPr>
          <p:cNvSpPr/>
          <p:nvPr/>
        </p:nvSpPr>
        <p:spPr bwMode="gray">
          <a:xfrm>
            <a:off x="392707" y="3978699"/>
            <a:ext cx="8408670" cy="631051"/>
          </a:xfrm>
          <a:prstGeom prst="roundRect">
            <a:avLst/>
          </a:prstGeom>
          <a:solidFill>
            <a:schemeClr val="accent1">
              <a:lumMod val="20000"/>
              <a:lumOff val="80000"/>
            </a:schemeClr>
          </a:solidFill>
          <a:ln>
            <a:noFill/>
          </a:ln>
        </p:spPr>
        <p:txBody>
          <a:bodyPr rtlCol="0" anchor="ctr"/>
          <a:lstStyle/>
          <a:p>
            <a:pPr indent="457200" algn="just">
              <a:lnSpc>
                <a:spcPct val="120000"/>
              </a:lnSpc>
              <a:spcBef>
                <a:spcPts val="600"/>
              </a:spcBef>
            </a:pPr>
            <a:r>
              <a:rPr kumimoji="0" lang="vi-VN" sz="1600"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Bán</a:t>
            </a:r>
            <a:r>
              <a:rPr kumimoji="0" lang="en-US" sz="1600"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cho</a:t>
            </a:r>
            <a:r>
              <a:rPr kumimoji="0" lang="vi-VN" sz="1600"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các đối tượng như </a:t>
            </a:r>
            <a:r>
              <a:rPr kumimoji="0" lang="vi-VN" sz="160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hộ, </a:t>
            </a:r>
            <a:r>
              <a:rPr kumimoji="0" lang="en-US" sz="160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CN</a:t>
            </a:r>
            <a:r>
              <a:rPr kumimoji="0" lang="vi-VN" sz="160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sản xuất, kinh doanh và các tổ chức, </a:t>
            </a:r>
            <a:r>
              <a:rPr kumimoji="0" lang="en-US" sz="160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CN</a:t>
            </a:r>
            <a:r>
              <a:rPr kumimoji="0" lang="vi-VN" sz="160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khác </a:t>
            </a:r>
            <a:r>
              <a:rPr kumimoji="0" lang="vi-VN" sz="1600"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thì </a:t>
            </a:r>
            <a:r>
              <a:rPr kumimoji="0" lang="vi-VN" sz="1600" i="0" u="none" strike="noStrike" kern="100" cap="none" spc="0" normalizeH="0" baseline="0" noProof="0">
                <a:ln>
                  <a:noFill/>
                </a:ln>
                <a:solidFill>
                  <a:srgbClr val="C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phải tính thuế GTGT</a:t>
            </a:r>
            <a:r>
              <a:rPr kumimoji="0" lang="vi-VN" sz="1600"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theo mức thuế suất 5%</a:t>
            </a:r>
            <a:endParaRPr kumimoji="0" lang="en-US" sz="1400" b="0" i="0" u="none" strike="noStrike" kern="100" cap="none" spc="-90" normalizeH="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4" name="Arrow: Striped Right 3">
            <a:extLst>
              <a:ext uri="{FF2B5EF4-FFF2-40B4-BE49-F238E27FC236}">
                <a16:creationId xmlns:a16="http://schemas.microsoft.com/office/drawing/2014/main" id="{371AE5A8-88A4-42C0-9BB7-533F16777C4D}"/>
              </a:ext>
            </a:extLst>
          </p:cNvPr>
          <p:cNvSpPr/>
          <p:nvPr/>
        </p:nvSpPr>
        <p:spPr bwMode="gray">
          <a:xfrm rot="5400000">
            <a:off x="4419600" y="2256494"/>
            <a:ext cx="304800" cy="1430612"/>
          </a:xfrm>
          <a:prstGeom prst="stripedRightArrow">
            <a:avLst/>
          </a:prstGeom>
          <a:solidFill>
            <a:srgbClr val="0066FF"/>
          </a:solidFill>
          <a:ln>
            <a:noFill/>
          </a:ln>
          <a:extLst>
            <a:ext uri="{91240B29-F687-4F45-9708-019B960494DF}">
              <a14:hiddenLine xmlns:a14="http://schemas.microsoft.com/office/drawing/2010/main" w="0">
                <a:solidFill>
                  <a:srgbClr val="DF5908"/>
                </a:solidFill>
                <a:prstDash val="solid"/>
                <a:round/>
                <a:headEnd/>
                <a:tailEnd/>
              </a14:hiddenLine>
            </a:ext>
          </a:extLst>
        </p:spPr>
        <p:txBody>
          <a:bodyPr rtlCol="0" anchor="ctr"/>
          <a:lstStyle/>
          <a:p>
            <a:pPr algn="ctr"/>
            <a:endParaRPr lang="en-US" b="0">
              <a:solidFill>
                <a:srgbClr val="FFFFFF"/>
              </a:solidFill>
              <a:latin typeface="Calibri" pitchFamily="34" charset="0"/>
            </a:endParaRPr>
          </a:p>
        </p:txBody>
      </p:sp>
      <p:sp>
        <p:nvSpPr>
          <p:cNvPr id="26" name="Flowchart: Alternate Process 25">
            <a:extLst>
              <a:ext uri="{FF2B5EF4-FFF2-40B4-BE49-F238E27FC236}">
                <a16:creationId xmlns:a16="http://schemas.microsoft.com/office/drawing/2014/main" id="{A7AD5B34-1E8C-46B9-95B9-20916B4A3E73}"/>
              </a:ext>
            </a:extLst>
          </p:cNvPr>
          <p:cNvSpPr>
            <a:spLocks noChangeArrowheads="1"/>
          </p:cNvSpPr>
          <p:nvPr/>
        </p:nvSpPr>
        <p:spPr bwMode="auto">
          <a:xfrm>
            <a:off x="1117063" y="1120876"/>
            <a:ext cx="3248891" cy="447850"/>
          </a:xfrm>
          <a:prstGeom prst="flowChartAlternateProcess">
            <a:avLst/>
          </a:prstGeom>
          <a:solidFill>
            <a:schemeClr val="accent5">
              <a:lumMod val="75000"/>
            </a:schemeClr>
          </a:solidFill>
          <a:ln w="25400" algn="ctr">
            <a:solidFill>
              <a:srgbClr val="385D8A"/>
            </a:solidFill>
            <a:miter lim="800000"/>
            <a:headEnd/>
            <a:tailEnd/>
          </a:ln>
        </p:spPr>
        <p:txBody>
          <a:bodyPr anchor="ctr"/>
          <a:lstStyle/>
          <a:p>
            <a:pPr algn="just">
              <a:defRPr/>
            </a:pPr>
            <a:r>
              <a:rPr lang="en-US">
                <a:solidFill>
                  <a:srgbClr val="FFFFFF"/>
                </a:solidFill>
                <a:latin typeface="Times New Roman"/>
              </a:rPr>
              <a:t>Sản phẩm n</a:t>
            </a:r>
            <a:r>
              <a:rPr lang="vi-VN">
                <a:solidFill>
                  <a:srgbClr val="FFFFFF"/>
                </a:solidFill>
                <a:latin typeface="Times New Roman"/>
              </a:rPr>
              <a:t>ông, lâm, thủy sản</a:t>
            </a:r>
            <a:endParaRPr lang="en-US">
              <a:solidFill>
                <a:srgbClr val="FFFFFF"/>
              </a:solidFill>
              <a:latin typeface="Times New Roman"/>
            </a:endParaRPr>
          </a:p>
        </p:txBody>
      </p:sp>
      <p:sp>
        <p:nvSpPr>
          <p:cNvPr id="27" name="Oval 26">
            <a:extLst>
              <a:ext uri="{FF2B5EF4-FFF2-40B4-BE49-F238E27FC236}">
                <a16:creationId xmlns:a16="http://schemas.microsoft.com/office/drawing/2014/main" id="{24788264-3036-47D9-9C7F-1D8029DCFEE4}"/>
              </a:ext>
            </a:extLst>
          </p:cNvPr>
          <p:cNvSpPr/>
          <p:nvPr/>
        </p:nvSpPr>
        <p:spPr>
          <a:xfrm>
            <a:off x="254161" y="990600"/>
            <a:ext cx="762000" cy="663576"/>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a:latin typeface="Times New Roman" panose="02020603050405020304" pitchFamily="18" charset="0"/>
                <a:cs typeface="Times New Roman" panose="02020603050405020304" pitchFamily="18" charset="0"/>
              </a:rPr>
              <a:t>4.2</a:t>
            </a:r>
          </a:p>
        </p:txBody>
      </p:sp>
      <p:sp>
        <p:nvSpPr>
          <p:cNvPr id="19" name="Rectangle: Rounded Corners 18">
            <a:extLst>
              <a:ext uri="{FF2B5EF4-FFF2-40B4-BE49-F238E27FC236}">
                <a16:creationId xmlns:a16="http://schemas.microsoft.com/office/drawing/2014/main" id="{DFB0F90C-294B-49F0-9E9E-D1855AAC0B70}"/>
              </a:ext>
            </a:extLst>
          </p:cNvPr>
          <p:cNvSpPr/>
          <p:nvPr/>
        </p:nvSpPr>
        <p:spPr bwMode="gray">
          <a:xfrm>
            <a:off x="392707" y="1752600"/>
            <a:ext cx="8408670" cy="958074"/>
          </a:xfrm>
          <a:prstGeom prst="roundRect">
            <a:avLst/>
          </a:prstGeom>
          <a:solidFill>
            <a:schemeClr val="tx1">
              <a:lumMod val="20000"/>
              <a:lumOff val="80000"/>
            </a:schemeClr>
          </a:solidFill>
          <a:ln>
            <a:noFill/>
          </a:ln>
        </p:spPr>
        <p:txBody>
          <a:bodyPr rtlCol="0" anchor="ctr"/>
          <a:lstStyle/>
          <a:p>
            <a:pPr indent="457200" algn="just">
              <a:lnSpc>
                <a:spcPct val="120000"/>
              </a:lnSpc>
              <a:spcBef>
                <a:spcPts val="600"/>
              </a:spcBef>
            </a:pPr>
            <a:r>
              <a:rPr kumimoji="0" lang="en-US" sz="1600" b="0" i="0" u="none" strike="noStrike" kern="100" cap="none" spc="-30" normalizeH="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DN</a:t>
            </a:r>
            <a:r>
              <a:rPr kumimoji="0" lang="vi-VN" sz="1600" b="0" i="0" u="none" strike="noStrike" kern="100" cap="none" spc="-30" normalizeH="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a:t>
            </a:r>
            <a:r>
              <a:rPr kumimoji="0" lang="en-US" sz="1600" b="0" i="0" u="none" strike="noStrike" kern="100" cap="none" spc="-30" normalizeH="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HTX</a:t>
            </a:r>
            <a:r>
              <a:rPr kumimoji="0" lang="vi-VN" sz="1600" b="0" i="0" u="none" strike="noStrike" kern="100" cap="none" spc="-30" normalizeH="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liên hiệp </a:t>
            </a:r>
            <a:r>
              <a:rPr kumimoji="0" lang="en-US" sz="1600" b="0" i="0" u="none" strike="noStrike" kern="100" cap="none" spc="-30" normalizeH="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HTX</a:t>
            </a:r>
            <a:r>
              <a:rPr kumimoji="0" lang="vi-VN" sz="1600" b="0" i="0" u="none" strike="noStrike" kern="100" cap="none" spc="-30" normalizeH="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mua </a:t>
            </a:r>
            <a:r>
              <a:rPr kumimoji="0" lang="en-US" sz="1600" b="0" i="0" u="none" strike="noStrike" kern="100" cap="none" spc="-30" normalizeH="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SP</a:t>
            </a:r>
            <a:r>
              <a:rPr kumimoji="0" lang="vi-VN" sz="1600" b="0" i="0" u="none" strike="noStrike" kern="100" cap="none" spc="-30" normalizeH="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cây trồng, rừng trồng, chăn nuôi, thủy sản nuôi trồng, đánh bắt chưa chế biến thành các </a:t>
            </a:r>
            <a:r>
              <a:rPr kumimoji="0" lang="en-US" sz="1600" b="0" i="0" u="none" strike="noStrike" kern="100" cap="none" spc="-30" normalizeH="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SP</a:t>
            </a:r>
            <a:r>
              <a:rPr kumimoji="0" lang="vi-VN" sz="1600" b="0" i="0" u="none" strike="noStrike" kern="100" cap="none" spc="-30" normalizeH="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khác hoặc chỉ qua sơ chế thông thường bán cho DN, HTX, liên hiệp HTX</a:t>
            </a:r>
            <a:r>
              <a:rPr kumimoji="0" lang="en-US" sz="1600" b="0" i="0" u="none" strike="noStrike" kern="100" cap="none" spc="-30" normalizeH="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a:t>
            </a:r>
            <a:r>
              <a:rPr kumimoji="0" lang="vi-VN" sz="1600" b="0" i="0" u="none" strike="noStrike" kern="100" cap="none" spc="-30" normalizeH="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khác thì </a:t>
            </a:r>
            <a:r>
              <a:rPr kumimoji="0" lang="vi-VN" sz="1600" i="0" u="none" strike="noStrike" kern="100" cap="none" spc="-30" normalizeH="0" noProof="0">
                <a:ln>
                  <a:noFill/>
                </a:ln>
                <a:solidFill>
                  <a:srgbClr val="C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không phải kê khai, tính nộp thuế GTGT nhưng được khấu trừ thuế GTGT đầu vào</a:t>
            </a:r>
            <a:endParaRPr kumimoji="0" lang="en-US" sz="1400" i="0" u="none" strike="noStrike" kern="100" cap="none" spc="-30" normalizeH="0" noProof="0">
              <a:ln>
                <a:noFill/>
              </a:ln>
              <a:solidFill>
                <a:srgbClr val="C00000"/>
              </a:solidFill>
              <a:effectLst/>
              <a:uLnTx/>
              <a:uFillTx/>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21" name="Flowchart: Alternate Process 20">
            <a:extLst>
              <a:ext uri="{FF2B5EF4-FFF2-40B4-BE49-F238E27FC236}">
                <a16:creationId xmlns:a16="http://schemas.microsoft.com/office/drawing/2014/main" id="{1AFF5CE9-E2C5-4F24-B738-6C928C94FE99}"/>
              </a:ext>
            </a:extLst>
          </p:cNvPr>
          <p:cNvSpPr>
            <a:spLocks noChangeArrowheads="1"/>
          </p:cNvSpPr>
          <p:nvPr/>
        </p:nvSpPr>
        <p:spPr bwMode="auto">
          <a:xfrm>
            <a:off x="1117063" y="5007076"/>
            <a:ext cx="2159537" cy="447850"/>
          </a:xfrm>
          <a:prstGeom prst="flowChartAlternateProcess">
            <a:avLst/>
          </a:prstGeom>
          <a:solidFill>
            <a:schemeClr val="accent5">
              <a:lumMod val="75000"/>
            </a:schemeClr>
          </a:solidFill>
          <a:ln w="25400" algn="ctr">
            <a:solidFill>
              <a:srgbClr val="385D8A"/>
            </a:solidFill>
            <a:miter lim="800000"/>
            <a:headEnd/>
            <a:tailEnd/>
          </a:ln>
        </p:spPr>
        <p:txBody>
          <a:bodyPr anchor="ctr"/>
          <a:lstStyle/>
          <a:p>
            <a:pPr algn="just">
              <a:defRPr/>
            </a:pPr>
            <a:r>
              <a:rPr lang="en-US">
                <a:solidFill>
                  <a:srgbClr val="FFFFFF"/>
                </a:solidFill>
                <a:latin typeface="Times New Roman"/>
              </a:rPr>
              <a:t>Bổ sung quy định</a:t>
            </a:r>
          </a:p>
        </p:txBody>
      </p:sp>
      <p:sp>
        <p:nvSpPr>
          <p:cNvPr id="23" name="Oval 22">
            <a:extLst>
              <a:ext uri="{FF2B5EF4-FFF2-40B4-BE49-F238E27FC236}">
                <a16:creationId xmlns:a16="http://schemas.microsoft.com/office/drawing/2014/main" id="{D483A722-DC99-4BFD-B31E-56B22EAA09A2}"/>
              </a:ext>
            </a:extLst>
          </p:cNvPr>
          <p:cNvSpPr/>
          <p:nvPr/>
        </p:nvSpPr>
        <p:spPr>
          <a:xfrm>
            <a:off x="254161" y="4876800"/>
            <a:ext cx="762000" cy="663576"/>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a:latin typeface="Times New Roman" panose="02020603050405020304" pitchFamily="18" charset="0"/>
                <a:cs typeface="Times New Roman" panose="02020603050405020304" pitchFamily="18" charset="0"/>
              </a:rPr>
              <a:t>4.3</a:t>
            </a:r>
          </a:p>
        </p:txBody>
      </p:sp>
      <p:sp>
        <p:nvSpPr>
          <p:cNvPr id="24" name="Rectangle: Rounded Corners 23">
            <a:extLst>
              <a:ext uri="{FF2B5EF4-FFF2-40B4-BE49-F238E27FC236}">
                <a16:creationId xmlns:a16="http://schemas.microsoft.com/office/drawing/2014/main" id="{E9942EB0-43E6-43BA-9DA7-230F38EBC9E1}"/>
              </a:ext>
            </a:extLst>
          </p:cNvPr>
          <p:cNvSpPr/>
          <p:nvPr/>
        </p:nvSpPr>
        <p:spPr bwMode="gray">
          <a:xfrm>
            <a:off x="392707" y="5638800"/>
            <a:ext cx="8408670" cy="767576"/>
          </a:xfrm>
          <a:prstGeom prst="roundRect">
            <a:avLst/>
          </a:prstGeom>
          <a:solidFill>
            <a:srgbClr val="FFC000"/>
          </a:solidFill>
          <a:ln>
            <a:noFill/>
          </a:ln>
        </p:spPr>
        <p:txBody>
          <a:bodyPr rtlCol="0" anchor="ctr"/>
          <a:lstStyle/>
          <a:p>
            <a:pPr indent="457200" algn="just">
              <a:lnSpc>
                <a:spcPct val="130000"/>
              </a:lnSpc>
              <a:spcBef>
                <a:spcPts val="600"/>
              </a:spcBef>
            </a:pPr>
            <a:r>
              <a:rPr kumimoji="0" lang="en-US" sz="1600"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Doanh thu của hàng hóa, dịch vụ chịu thuế GTGT bao gồm cả doanh thu của hàng hóa không phải kê khai, tính nộp thuế GTGT </a:t>
            </a:r>
            <a:endParaRPr kumimoji="0" lang="en-US" sz="1400" i="0" u="none" strike="noStrike" kern="100" cap="none" spc="0" normalizeH="0" baseline="0" noProof="0">
              <a:ln>
                <a:noFill/>
              </a:ln>
              <a:solidFill>
                <a:srgbClr val="C00000"/>
              </a:solidFill>
              <a:effectLst/>
              <a:uLnTx/>
              <a:uFillTx/>
              <a:latin typeface="Times New Roman" panose="020206030504050203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817775075"/>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E6ACC84B-CE87-41E9-A8B5-7B8BC89E06A8}"/>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5. THỜI ĐIỂM XÁC ĐỊNH THUẾ GTGT</a:t>
            </a:r>
          </a:p>
        </p:txBody>
      </p:sp>
      <p:sp>
        <p:nvSpPr>
          <p:cNvPr id="19461" name="Slide Number Placeholder 5">
            <a:extLst>
              <a:ext uri="{FF2B5EF4-FFF2-40B4-BE49-F238E27FC236}">
                <a16:creationId xmlns:a16="http://schemas.microsoft.com/office/drawing/2014/main" id="{16B12E8D-AB08-4C1A-B13B-5D7F27EB41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15</a:t>
            </a:fld>
            <a:endParaRPr lang="en-US" altLang="en-US" sz="1400" b="0">
              <a:solidFill>
                <a:schemeClr val="bg1"/>
              </a:solidFill>
              <a:latin typeface="Arial" panose="020B0604020202020204" pitchFamily="34" charset="0"/>
            </a:endParaRPr>
          </a:p>
        </p:txBody>
      </p:sp>
      <p:sp>
        <p:nvSpPr>
          <p:cNvPr id="16" name="Rectangle: Rounded Corners 15">
            <a:extLst>
              <a:ext uri="{FF2B5EF4-FFF2-40B4-BE49-F238E27FC236}">
                <a16:creationId xmlns:a16="http://schemas.microsoft.com/office/drawing/2014/main" id="{B1853FA8-FA04-4E99-BC46-A88D79421C9D}"/>
              </a:ext>
            </a:extLst>
          </p:cNvPr>
          <p:cNvSpPr/>
          <p:nvPr/>
        </p:nvSpPr>
        <p:spPr bwMode="gray">
          <a:xfrm>
            <a:off x="838200" y="1295399"/>
            <a:ext cx="7315200" cy="914401"/>
          </a:xfrm>
          <a:prstGeom prst="roundRect">
            <a:avLst/>
          </a:prstGeom>
          <a:solidFill>
            <a:schemeClr val="accent2">
              <a:lumMod val="20000"/>
              <a:lumOff val="80000"/>
            </a:schemeClr>
          </a:solidFill>
          <a:ln>
            <a:noFill/>
          </a:ln>
        </p:spPr>
        <p:txBody>
          <a:bodyPr rtlCol="0" anchor="ctr"/>
          <a:lstStyle/>
          <a:p>
            <a:pPr algn="just">
              <a:lnSpc>
                <a:spcPct val="130000"/>
              </a:lnSpc>
              <a:spcBef>
                <a:spcPts val="600"/>
              </a:spcBef>
            </a:pPr>
            <a:r>
              <a:rPr kumimoji="0" lang="en-US"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H</a:t>
            </a:r>
            <a:r>
              <a:rPr kumimoji="0" lang="vi-VN"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àng hóa xuất khẩu, nhập khẩu, viễn thông, bảo hiểm, điện, nước, bất động sản, xây dựng, lắp đặt và dầu khí</a:t>
            </a:r>
            <a:r>
              <a:rPr kumimoji="0" lang="en-US"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a:t>
            </a:r>
            <a:endParaRPr kumimoji="0" lang="en-US" sz="1600"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18" name="Arrow: Curved Right 17">
            <a:extLst>
              <a:ext uri="{FF2B5EF4-FFF2-40B4-BE49-F238E27FC236}">
                <a16:creationId xmlns:a16="http://schemas.microsoft.com/office/drawing/2014/main" id="{7E77A73D-9542-4DEE-A871-FBEDAF2E3986}"/>
              </a:ext>
            </a:extLst>
          </p:cNvPr>
          <p:cNvSpPr/>
          <p:nvPr/>
        </p:nvSpPr>
        <p:spPr bwMode="gray">
          <a:xfrm flipH="1">
            <a:off x="8286147" y="1697532"/>
            <a:ext cx="705453" cy="1274267"/>
          </a:xfrm>
          <a:prstGeom prst="curvedRightArrow">
            <a:avLst/>
          </a:prstGeom>
          <a:solidFill>
            <a:srgbClr val="0066FF"/>
          </a:solidFill>
          <a:ln>
            <a:noFill/>
          </a:ln>
          <a:extLst>
            <a:ext uri="{91240B29-F687-4F45-9708-019B960494DF}">
              <a14:hiddenLine xmlns:a14="http://schemas.microsoft.com/office/drawing/2010/main" w="0">
                <a:solidFill>
                  <a:srgbClr val="DF5908"/>
                </a:solidFill>
                <a:prstDash val="solid"/>
                <a:round/>
                <a:headEnd/>
                <a:tailEnd/>
              </a14:hiddenLine>
            </a:ext>
          </a:extLst>
        </p:spPr>
        <p:txBody>
          <a:bodyPr rtlCol="0" anchor="ctr"/>
          <a:lstStyle/>
          <a:p>
            <a:pPr algn="ctr" eaLnBrk="0" fontAlgn="base" hangingPunct="0">
              <a:spcBef>
                <a:spcPct val="0"/>
              </a:spcBef>
              <a:spcAft>
                <a:spcPct val="0"/>
              </a:spcAft>
            </a:pPr>
            <a:endParaRPr lang="en-US">
              <a:solidFill>
                <a:srgbClr val="FFFFFF"/>
              </a:solidFill>
              <a:cs typeface="Arial" panose="020B0604020202020204" pitchFamily="34" charset="0"/>
            </a:endParaRPr>
          </a:p>
        </p:txBody>
      </p:sp>
      <p:sp>
        <p:nvSpPr>
          <p:cNvPr id="20" name="Rectangle: Rounded Corners 19">
            <a:extLst>
              <a:ext uri="{FF2B5EF4-FFF2-40B4-BE49-F238E27FC236}">
                <a16:creationId xmlns:a16="http://schemas.microsoft.com/office/drawing/2014/main" id="{2E0A2B59-9975-44F9-B0D3-064E1FFBD12F}"/>
              </a:ext>
            </a:extLst>
          </p:cNvPr>
          <p:cNvSpPr/>
          <p:nvPr/>
        </p:nvSpPr>
        <p:spPr>
          <a:xfrm>
            <a:off x="3048000" y="2468572"/>
            <a:ext cx="5187346" cy="762000"/>
          </a:xfrm>
          <a:prstGeom prst="roundRect">
            <a:avLst/>
          </a:prstGeom>
          <a:gradFill rotWithShape="1">
            <a:gsLst>
              <a:gs pos="0">
                <a:srgbClr val="B1DBF4">
                  <a:hueOff val="0"/>
                  <a:satOff val="0"/>
                  <a:lumOff val="0"/>
                  <a:alphaOff val="0"/>
                  <a:tint val="50000"/>
                  <a:satMod val="300000"/>
                </a:srgbClr>
              </a:gs>
              <a:gs pos="35000">
                <a:srgbClr val="B1DBF4">
                  <a:hueOff val="0"/>
                  <a:satOff val="0"/>
                  <a:lumOff val="0"/>
                  <a:alphaOff val="0"/>
                  <a:tint val="37000"/>
                  <a:satMod val="300000"/>
                </a:srgbClr>
              </a:gs>
              <a:gs pos="100000">
                <a:srgbClr val="B1DBF4">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p:spPr>
        <p:txBody>
          <a:bodyPr/>
          <a:lstStyle/>
          <a:p>
            <a:pPr marR="0" lvl="0" algn="just" defTabSz="914400" eaLnBrk="0" fontAlgn="base" latinLnBrk="0" hangingPunct="0">
              <a:lnSpc>
                <a:spcPct val="120000"/>
              </a:lnSpc>
              <a:spcBef>
                <a:spcPct val="0"/>
              </a:spcBef>
              <a:spcAft>
                <a:spcPts val="0"/>
              </a:spcAft>
              <a:buClr>
                <a:srgbClr val="000000"/>
              </a:buClr>
              <a:buSzPts val="1400"/>
              <a:buFontTx/>
              <a:buNone/>
              <a:tabLst>
                <a:tab pos="642620" algn="l"/>
              </a:tabLst>
              <a:defRPr/>
            </a:pPr>
            <a:r>
              <a:rPr lang="en-US" sz="1800" b="0">
                <a:effectLst/>
                <a:latin typeface="Times New Roman" panose="02020603050405020304" pitchFamily="18" charset="0"/>
                <a:ea typeface="Calibri" panose="020F0502020204030204" pitchFamily="34" charset="0"/>
              </a:rPr>
              <a:t>T</a:t>
            </a:r>
            <a:r>
              <a:rPr lang="vi-VN" sz="1800" b="0">
                <a:effectLst/>
                <a:latin typeface="Times New Roman" panose="02020603050405020304" pitchFamily="18" charset="0"/>
                <a:ea typeface="Calibri" panose="020F0502020204030204" pitchFamily="34" charset="0"/>
              </a:rPr>
              <a:t>heo thời điểm lập hóa đơn theo quy định pháp luật về hóa đơn, về cơ bản kế thừa nguyên tắc trước đây</a:t>
            </a:r>
            <a:r>
              <a:rPr kumimoji="0" lang="vi-VN" sz="1800" b="0" i="0" u="none" strike="noStrike" kern="0" cap="none" spc="0" normalizeH="0" baseline="0" noProof="0">
                <a:ln>
                  <a:noFill/>
                </a:ln>
                <a:solidFill>
                  <a:srgbClr val="B1DBF4">
                    <a:lumMod val="1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p:txBody>
      </p:sp>
      <p:sp>
        <p:nvSpPr>
          <p:cNvPr id="23" name="Rectangle: Rounded Corners 22">
            <a:extLst>
              <a:ext uri="{FF2B5EF4-FFF2-40B4-BE49-F238E27FC236}">
                <a16:creationId xmlns:a16="http://schemas.microsoft.com/office/drawing/2014/main" id="{26D3B596-ACC3-444A-8479-662C188132AC}"/>
              </a:ext>
            </a:extLst>
          </p:cNvPr>
          <p:cNvSpPr/>
          <p:nvPr/>
        </p:nvSpPr>
        <p:spPr>
          <a:xfrm>
            <a:off x="838200" y="3552844"/>
            <a:ext cx="7397146" cy="2238356"/>
          </a:xfrm>
          <a:prstGeom prst="roundRect">
            <a:avLst/>
          </a:prstGeom>
          <a:solidFill>
            <a:schemeClr val="tx1">
              <a:lumMod val="20000"/>
              <a:lumOff val="8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p:spPr>
        <p:txBody>
          <a:bodyPr/>
          <a:lstStyle/>
          <a:p>
            <a:pPr marR="0" lvl="0" algn="just" defTabSz="914400" eaLnBrk="0" fontAlgn="base" latinLnBrk="0" hangingPunct="0">
              <a:lnSpc>
                <a:spcPct val="120000"/>
              </a:lnSpc>
              <a:spcBef>
                <a:spcPct val="0"/>
              </a:spcBef>
              <a:spcAft>
                <a:spcPts val="0"/>
              </a:spcAft>
              <a:buClr>
                <a:srgbClr val="000000"/>
              </a:buClr>
              <a:buSzPts val="1400"/>
              <a:buFontTx/>
              <a:buNone/>
              <a:tabLst>
                <a:tab pos="642620" algn="l"/>
              </a:tabLst>
              <a:defRPr/>
            </a:pPr>
            <a:r>
              <a:rPr lang="en-US">
                <a:latin typeface="Times New Roman" panose="02020603050405020304" pitchFamily="18" charset="0"/>
                <a:ea typeface="Calibri" panose="020F0502020204030204" pitchFamily="34" charset="0"/>
              </a:rPr>
              <a:t>Quy định rõ: </a:t>
            </a:r>
            <a:r>
              <a:rPr lang="en-US" b="0">
                <a:latin typeface="Times New Roman" panose="02020603050405020304" pitchFamily="18" charset="0"/>
                <a:ea typeface="Calibri" panose="020F0502020204030204" pitchFamily="34" charset="0"/>
              </a:rPr>
              <a:t>T</a:t>
            </a:r>
            <a:r>
              <a:rPr lang="vi-VN" sz="1800" b="0">
                <a:effectLst/>
                <a:latin typeface="Times New Roman" panose="02020603050405020304" pitchFamily="18" charset="0"/>
                <a:ea typeface="Calibri" panose="020F0502020204030204" pitchFamily="34" charset="0"/>
              </a:rPr>
              <a:t>hời điểm xác định thuế GTGT đối với hàng </a:t>
            </a:r>
            <a:r>
              <a:rPr lang="en-US" sz="1800" b="0">
                <a:effectLst/>
                <a:latin typeface="Times New Roman" panose="02020603050405020304" pitchFamily="18" charset="0"/>
                <a:ea typeface="Calibri" panose="020F0502020204030204" pitchFamily="34" charset="0"/>
              </a:rPr>
              <a:t>hóa</a:t>
            </a:r>
            <a:r>
              <a:rPr lang="vi-VN" sz="1800" b="0">
                <a:effectLst/>
                <a:latin typeface="Times New Roman" panose="02020603050405020304" pitchFamily="18" charset="0"/>
                <a:ea typeface="Calibri" panose="020F0502020204030204" pitchFamily="34" charset="0"/>
              </a:rPr>
              <a:t> </a:t>
            </a:r>
            <a:r>
              <a:rPr lang="en-US" sz="1800" b="0">
                <a:effectLst/>
                <a:latin typeface="Times New Roman" panose="02020603050405020304" pitchFamily="18" charset="0"/>
                <a:ea typeface="Calibri" panose="020F0502020204030204" pitchFamily="34" charset="0"/>
              </a:rPr>
              <a:t>XK</a:t>
            </a:r>
            <a:r>
              <a:rPr lang="vi-VN" sz="1800" b="0">
                <a:effectLst/>
                <a:latin typeface="Times New Roman" panose="02020603050405020304" pitchFamily="18" charset="0"/>
                <a:ea typeface="Calibri" panose="020F0502020204030204" pitchFamily="34" charset="0"/>
              </a:rPr>
              <a:t> do người bán tự xác định nhưng chậm nhất không quá ngày làm việc tiếp theo kể từ ngày hàng hóa được thông quan theo quy định của pháp luật về hải quan</a:t>
            </a:r>
            <a:r>
              <a:rPr kumimoji="0" lang="vi-VN" sz="1800" b="0" i="0" u="none" strike="noStrike" kern="0" cap="none" spc="0" normalizeH="0" baseline="0" noProof="0">
                <a:ln>
                  <a:noFill/>
                </a:ln>
                <a:solidFill>
                  <a:srgbClr val="B1DBF4">
                    <a:lumMod val="1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US" sz="1800" b="0" i="0" u="none" strike="noStrike" kern="0" cap="none" spc="0" normalizeH="0" baseline="0" noProof="0">
                <a:ln>
                  <a:noFill/>
                </a:ln>
                <a:solidFill>
                  <a:srgbClr val="B1DBF4">
                    <a:lumMod val="1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phù hợp Nghị định 254 về hóa đơn,</a:t>
            </a:r>
          </a:p>
          <a:p>
            <a:pPr marR="0" lvl="0" algn="just" defTabSz="914400" eaLnBrk="0" fontAlgn="base" latinLnBrk="0" hangingPunct="0">
              <a:lnSpc>
                <a:spcPct val="120000"/>
              </a:lnSpc>
              <a:spcBef>
                <a:spcPct val="0"/>
              </a:spcBef>
              <a:spcAft>
                <a:spcPts val="0"/>
              </a:spcAft>
              <a:buClr>
                <a:srgbClr val="000000"/>
              </a:buClr>
              <a:buSzPts val="1400"/>
              <a:buFontTx/>
              <a:buNone/>
              <a:tabLst>
                <a:tab pos="642620" algn="l"/>
              </a:tabLst>
              <a:defRPr/>
            </a:pPr>
            <a:r>
              <a:rPr kumimoji="0" lang="en-US" sz="1800" b="0" i="1" u="none" strike="noStrike" kern="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(Trước đây Thông tư 219 không quy định thời điểm lập hóa đơn đối với hang hóa XK)</a:t>
            </a:r>
            <a:endParaRPr kumimoji="0" lang="vi-VN" sz="1800" b="0" i="1" u="none" strike="noStrike" kern="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72509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E6ACC84B-CE87-41E9-A8B5-7B8BC89E06A8}"/>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6. HHDV ÁP 0% VÀ ĐIỀU KIỆN KHẤU TRỪ VAT ĐẦU VÀO HÀNG XK</a:t>
            </a:r>
          </a:p>
        </p:txBody>
      </p:sp>
      <p:sp>
        <p:nvSpPr>
          <p:cNvPr id="19461" name="Slide Number Placeholder 5">
            <a:extLst>
              <a:ext uri="{FF2B5EF4-FFF2-40B4-BE49-F238E27FC236}">
                <a16:creationId xmlns:a16="http://schemas.microsoft.com/office/drawing/2014/main" id="{16B12E8D-AB08-4C1A-B13B-5D7F27EB41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16</a:t>
            </a:fld>
            <a:endParaRPr lang="en-US" altLang="en-US" sz="1400" b="0">
              <a:solidFill>
                <a:schemeClr val="bg1"/>
              </a:solidFill>
              <a:latin typeface="Arial" panose="020B0604020202020204" pitchFamily="34" charset="0"/>
            </a:endParaRPr>
          </a:p>
        </p:txBody>
      </p:sp>
      <p:sp>
        <p:nvSpPr>
          <p:cNvPr id="8" name="Flowchart: Alternate Process 7">
            <a:extLst>
              <a:ext uri="{FF2B5EF4-FFF2-40B4-BE49-F238E27FC236}">
                <a16:creationId xmlns:a16="http://schemas.microsoft.com/office/drawing/2014/main" id="{6E5AB35E-E05D-497B-9AA6-70A6B8A7F8D7}"/>
              </a:ext>
            </a:extLst>
          </p:cNvPr>
          <p:cNvSpPr>
            <a:spLocks noChangeArrowheads="1"/>
          </p:cNvSpPr>
          <p:nvPr/>
        </p:nvSpPr>
        <p:spPr bwMode="auto">
          <a:xfrm>
            <a:off x="1117063" y="1143100"/>
            <a:ext cx="5893337" cy="447850"/>
          </a:xfrm>
          <a:prstGeom prst="flowChartAlternateProcess">
            <a:avLst/>
          </a:prstGeom>
          <a:solidFill>
            <a:schemeClr val="accent5">
              <a:lumMod val="75000"/>
            </a:schemeClr>
          </a:solidFill>
          <a:ln w="25400" algn="ctr">
            <a:solidFill>
              <a:srgbClr val="385D8A"/>
            </a:solidFill>
            <a:miter lim="800000"/>
            <a:headEnd/>
            <a:tailEnd/>
          </a:ln>
        </p:spPr>
        <p:txBody>
          <a:bodyPr anchor="ctr"/>
          <a:lstStyle/>
          <a:p>
            <a:pPr algn="just">
              <a:defRPr/>
            </a:pPr>
            <a:r>
              <a:rPr lang="vi-VN">
                <a:solidFill>
                  <a:srgbClr val="FFFFFF"/>
                </a:solidFill>
                <a:latin typeface="Times New Roman"/>
              </a:rPr>
              <a:t>Các trường hợp HHDV xuất khẩu áp dụng thuế suất 0%</a:t>
            </a:r>
            <a:endParaRPr lang="en-US">
              <a:solidFill>
                <a:srgbClr val="FFFFFF"/>
              </a:solidFill>
              <a:latin typeface="Times New Roman"/>
            </a:endParaRPr>
          </a:p>
        </p:txBody>
      </p:sp>
      <p:sp>
        <p:nvSpPr>
          <p:cNvPr id="9" name="Oval 8">
            <a:extLst>
              <a:ext uri="{FF2B5EF4-FFF2-40B4-BE49-F238E27FC236}">
                <a16:creationId xmlns:a16="http://schemas.microsoft.com/office/drawing/2014/main" id="{CCD37C6D-21D7-4E22-956E-EE1669757A59}"/>
              </a:ext>
            </a:extLst>
          </p:cNvPr>
          <p:cNvSpPr/>
          <p:nvPr/>
        </p:nvSpPr>
        <p:spPr>
          <a:xfrm>
            <a:off x="254161" y="1012824"/>
            <a:ext cx="762000" cy="663576"/>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a:latin typeface="Times New Roman" panose="02020603050405020304" pitchFamily="18" charset="0"/>
                <a:cs typeface="Times New Roman" panose="02020603050405020304" pitchFamily="18" charset="0"/>
              </a:rPr>
              <a:t>6.1</a:t>
            </a:r>
          </a:p>
        </p:txBody>
      </p:sp>
      <p:sp>
        <p:nvSpPr>
          <p:cNvPr id="10" name="AutoShape 15">
            <a:extLst>
              <a:ext uri="{FF2B5EF4-FFF2-40B4-BE49-F238E27FC236}">
                <a16:creationId xmlns:a16="http://schemas.microsoft.com/office/drawing/2014/main" id="{3687E661-A3E9-4E30-A266-B225D2E0CC8B}"/>
              </a:ext>
            </a:extLst>
          </p:cNvPr>
          <p:cNvSpPr>
            <a:spLocks noChangeArrowheads="1"/>
          </p:cNvSpPr>
          <p:nvPr/>
        </p:nvSpPr>
        <p:spPr bwMode="gray">
          <a:xfrm>
            <a:off x="266861" y="1828800"/>
            <a:ext cx="3009739" cy="450983"/>
          </a:xfrm>
          <a:prstGeom prst="roundRect">
            <a:avLst>
              <a:gd name="adj" fmla="val 50000"/>
            </a:avLst>
          </a:prstGeom>
          <a:solidFill>
            <a:srgbClr val="D58945">
              <a:lumMod val="20000"/>
              <a:lumOff val="80000"/>
            </a:srgbClr>
          </a:solidFill>
          <a:ln w="28575" algn="ctr">
            <a:solidFill>
              <a:srgbClr val="B2B2B2"/>
            </a:solidFill>
            <a:round/>
            <a:headEnd/>
            <a:tailEnd/>
          </a:ln>
        </p:spPr>
        <p:txBody>
          <a:bodyPr wrap="none" anchor="ct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lang="pt-BR" altLang="en-US" kern="0">
                <a:solidFill>
                  <a:srgbClr val="2B166E"/>
                </a:solidFill>
                <a:latin typeface="Times New Roman" pitchFamily="18" charset="0"/>
                <a:cs typeface="Calibri" pitchFamily="34" charset="0"/>
              </a:rPr>
              <a:t>6</a:t>
            </a:r>
            <a:r>
              <a:rPr lang="pt-BR" altLang="en-US" b="1" kern="0">
                <a:solidFill>
                  <a:srgbClr val="2B166E"/>
                </a:solidFill>
                <a:latin typeface="Times New Roman" pitchFamily="18" charset="0"/>
                <a:cs typeface="Calibri" pitchFamily="34" charset="0"/>
              </a:rPr>
              <a:t>.1.1</a:t>
            </a:r>
            <a:r>
              <a:rPr kumimoji="0" lang="pt-BR" altLang="en-US" sz="1800" b="1" u="none" strike="noStrike" kern="0" cap="none" spc="0" normalizeH="0" baseline="0" noProof="0">
                <a:ln>
                  <a:noFill/>
                </a:ln>
                <a:solidFill>
                  <a:srgbClr val="2B166E"/>
                </a:solidFill>
                <a:effectLst/>
                <a:uLnTx/>
                <a:uFillTx/>
                <a:latin typeface="Times New Roman" pitchFamily="18" charset="0"/>
                <a:cs typeface="Calibri" pitchFamily="34" charset="0"/>
              </a:rPr>
              <a:t>.</a:t>
            </a:r>
            <a:r>
              <a:rPr kumimoji="0" lang="pt-BR" altLang="en-US" sz="1800" b="1" i="1" u="none" strike="noStrike" kern="0" cap="none" spc="0" normalizeH="0" baseline="0" noProof="0">
                <a:ln>
                  <a:noFill/>
                </a:ln>
                <a:solidFill>
                  <a:srgbClr val="2B166E"/>
                </a:solidFill>
                <a:effectLst/>
                <a:uLnTx/>
                <a:uFillTx/>
                <a:latin typeface="Times New Roman" pitchFamily="18" charset="0"/>
                <a:cs typeface="Calibri" pitchFamily="34" charset="0"/>
              </a:rPr>
              <a:t> </a:t>
            </a:r>
            <a:r>
              <a:rPr kumimoji="0" lang="en-US" sz="1800" b="1" i="0" u="none" strike="noStrike" kern="0" cap="none" spc="0" normalizeH="0" baseline="0" noProof="0">
                <a:ln>
                  <a:noFill/>
                </a:ln>
                <a:solidFill>
                  <a:srgbClr val="2B166E"/>
                </a:solidFill>
                <a:effectLst/>
                <a:uLnTx/>
                <a:uFillTx/>
                <a:latin typeface="Times New Roman" panose="02020603050405020304" pitchFamily="18" charset="0"/>
                <a:cs typeface="Times New Roman" panose="02020603050405020304" pitchFamily="18" charset="0"/>
              </a:rPr>
              <a:t>Hàng hóa xuất khẩu</a:t>
            </a:r>
            <a:endParaRPr kumimoji="0" lang="vi-VN" altLang="en-US" sz="1800" b="1" i="0" u="none" strike="noStrike" kern="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endParaRPr>
          </a:p>
        </p:txBody>
      </p:sp>
      <p:grpSp>
        <p:nvGrpSpPr>
          <p:cNvPr id="11" name="Google Shape;386;p22">
            <a:extLst>
              <a:ext uri="{FF2B5EF4-FFF2-40B4-BE49-F238E27FC236}">
                <a16:creationId xmlns:a16="http://schemas.microsoft.com/office/drawing/2014/main" id="{7E7BE48E-AC58-4124-A6AB-1EE36AE86A6F}"/>
              </a:ext>
            </a:extLst>
          </p:cNvPr>
          <p:cNvGrpSpPr/>
          <p:nvPr/>
        </p:nvGrpSpPr>
        <p:grpSpPr>
          <a:xfrm>
            <a:off x="1624719" y="2359202"/>
            <a:ext cx="7214435" cy="762337"/>
            <a:chOff x="4995400" y="1037163"/>
            <a:chExt cx="3569370" cy="663641"/>
          </a:xfrm>
        </p:grpSpPr>
        <p:sp>
          <p:nvSpPr>
            <p:cNvPr id="14" name="Google Shape;389;p22">
              <a:extLst>
                <a:ext uri="{FF2B5EF4-FFF2-40B4-BE49-F238E27FC236}">
                  <a16:creationId xmlns:a16="http://schemas.microsoft.com/office/drawing/2014/main" id="{378B538A-A97A-4915-9EB3-5D1C5CF01DA5}"/>
                </a:ext>
              </a:extLst>
            </p:cNvPr>
            <p:cNvSpPr/>
            <p:nvPr/>
          </p:nvSpPr>
          <p:spPr>
            <a:xfrm>
              <a:off x="4995400" y="1125109"/>
              <a:ext cx="3569370" cy="575695"/>
            </a:xfrm>
            <a:custGeom>
              <a:avLst/>
              <a:gdLst/>
              <a:ahLst/>
              <a:cxnLst/>
              <a:rect l="l" t="t" r="r" b="b"/>
              <a:pathLst>
                <a:path w="54817" h="24254" extrusionOk="0">
                  <a:moveTo>
                    <a:pt x="1060" y="1"/>
                  </a:moveTo>
                  <a:cubicBezTo>
                    <a:pt x="477" y="1"/>
                    <a:pt x="1" y="477"/>
                    <a:pt x="1" y="1060"/>
                  </a:cubicBezTo>
                  <a:lnTo>
                    <a:pt x="1" y="23194"/>
                  </a:lnTo>
                  <a:cubicBezTo>
                    <a:pt x="1" y="23778"/>
                    <a:pt x="477" y="24254"/>
                    <a:pt x="1060" y="24254"/>
                  </a:cubicBezTo>
                  <a:lnTo>
                    <a:pt x="53757" y="24254"/>
                  </a:lnTo>
                  <a:cubicBezTo>
                    <a:pt x="54341" y="24254"/>
                    <a:pt x="54817" y="23778"/>
                    <a:pt x="54817" y="23194"/>
                  </a:cubicBezTo>
                  <a:lnTo>
                    <a:pt x="54817" y="1060"/>
                  </a:lnTo>
                  <a:cubicBezTo>
                    <a:pt x="54817" y="477"/>
                    <a:pt x="54341" y="1"/>
                    <a:pt x="53757" y="1"/>
                  </a:cubicBezTo>
                  <a:close/>
                </a:path>
              </a:pathLst>
            </a:custGeom>
            <a:solidFill>
              <a:srgbClr val="FCBD24"/>
            </a:solidFill>
            <a:ln>
              <a:noFill/>
            </a:ln>
          </p:spPr>
          <p:txBody>
            <a:bodyPr spcFirstLastPara="1" wrap="square" lIns="91425" tIns="91425" rIns="91425" bIns="91425" anchor="ctr" anchorCtr="0">
              <a:noAutofit/>
            </a:bodyPr>
            <a:lstStyle/>
            <a:p>
              <a:pPr marL="0" lvl="0" indent="0" rtl="0">
                <a:spcBef>
                  <a:spcPts val="0"/>
                </a:spcBef>
                <a:spcAft>
                  <a:spcPts val="0"/>
                </a:spcAft>
                <a:buClr>
                  <a:schemeClr val="dk1"/>
                </a:buClr>
                <a:buSzPts val="1100"/>
                <a:buFont typeface="Arial"/>
                <a:buNone/>
              </a:pPr>
              <a:r>
                <a:rPr lang="vi-VN" b="0">
                  <a:solidFill>
                    <a:schemeClr val="tx1">
                      <a:lumMod val="50000"/>
                    </a:schemeClr>
                  </a:solidFill>
                  <a:effectLst/>
                  <a:latin typeface="Times New Roman" panose="02020603050405020304" pitchFamily="18" charset="0"/>
                  <a:ea typeface="Calibri" panose="020F0502020204030204" pitchFamily="34" charset="0"/>
                </a:rPr>
                <a:t>Hàng hóa từ Việt Nam bán cho </a:t>
              </a:r>
              <a:r>
                <a:rPr lang="en-US" b="0">
                  <a:solidFill>
                    <a:schemeClr val="tx1">
                      <a:lumMod val="50000"/>
                    </a:schemeClr>
                  </a:solidFill>
                  <a:effectLst/>
                  <a:latin typeface="Times New Roman" panose="02020603050405020304" pitchFamily="18" charset="0"/>
                  <a:ea typeface="Calibri" panose="020F0502020204030204" pitchFamily="34" charset="0"/>
                </a:rPr>
                <a:t>TC, CN </a:t>
              </a:r>
              <a:r>
                <a:rPr lang="vi-VN" b="0">
                  <a:solidFill>
                    <a:schemeClr val="tx1">
                      <a:lumMod val="50000"/>
                    </a:schemeClr>
                  </a:solidFill>
                  <a:effectLst/>
                  <a:latin typeface="Times New Roman" panose="02020603050405020304" pitchFamily="18" charset="0"/>
                  <a:ea typeface="Calibri" panose="020F0502020204030204" pitchFamily="34" charset="0"/>
                </a:rPr>
                <a:t>ở nước ngoài và được tiêu dùng ở ngoài Việt Nam</a:t>
              </a:r>
              <a:endParaRPr b="0">
                <a:solidFill>
                  <a:schemeClr val="tx1">
                    <a:lumMod val="50000"/>
                  </a:schemeClr>
                </a:solidFill>
                <a:latin typeface="Roboto"/>
                <a:ea typeface="Roboto"/>
                <a:cs typeface="Roboto"/>
                <a:sym typeface="Roboto"/>
              </a:endParaRPr>
            </a:p>
          </p:txBody>
        </p:sp>
        <p:sp>
          <p:nvSpPr>
            <p:cNvPr id="15" name="Google Shape;392;p22">
              <a:extLst>
                <a:ext uri="{FF2B5EF4-FFF2-40B4-BE49-F238E27FC236}">
                  <a16:creationId xmlns:a16="http://schemas.microsoft.com/office/drawing/2014/main" id="{99333CF5-D260-47DA-B511-E7EF5416E9AC}"/>
                </a:ext>
              </a:extLst>
            </p:cNvPr>
            <p:cNvSpPr/>
            <p:nvPr/>
          </p:nvSpPr>
          <p:spPr>
            <a:xfrm>
              <a:off x="6572350" y="1037163"/>
              <a:ext cx="56875" cy="56900"/>
            </a:xfrm>
            <a:custGeom>
              <a:avLst/>
              <a:gdLst/>
              <a:ahLst/>
              <a:cxnLst/>
              <a:rect l="l" t="t" r="r" b="b"/>
              <a:pathLst>
                <a:path w="2275" h="2276" extrusionOk="0">
                  <a:moveTo>
                    <a:pt x="0" y="1"/>
                  </a:moveTo>
                  <a:lnTo>
                    <a:pt x="0" y="2275"/>
                  </a:lnTo>
                  <a:lnTo>
                    <a:pt x="2275" y="2275"/>
                  </a:lnTo>
                  <a:cubicBezTo>
                    <a:pt x="2275" y="1013"/>
                    <a:pt x="1263"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2" name="Picture 21">
            <a:extLst>
              <a:ext uri="{FF2B5EF4-FFF2-40B4-BE49-F238E27FC236}">
                <a16:creationId xmlns:a16="http://schemas.microsoft.com/office/drawing/2014/main" id="{C022B407-5EB4-4625-B99D-8E677966E66F}"/>
              </a:ext>
            </a:extLst>
          </p:cNvPr>
          <p:cNvPicPr>
            <a:picLocks noChangeAspect="1"/>
          </p:cNvPicPr>
          <p:nvPr/>
        </p:nvPicPr>
        <p:blipFill>
          <a:blip r:embed="rId3"/>
          <a:stretch>
            <a:fillRect/>
          </a:stretch>
        </p:blipFill>
        <p:spPr>
          <a:xfrm>
            <a:off x="304800" y="3461876"/>
            <a:ext cx="770344" cy="652924"/>
          </a:xfrm>
          <a:prstGeom prst="rect">
            <a:avLst/>
          </a:prstGeom>
        </p:spPr>
      </p:pic>
      <p:sp>
        <p:nvSpPr>
          <p:cNvPr id="24" name="Google Shape;395;p22">
            <a:extLst>
              <a:ext uri="{FF2B5EF4-FFF2-40B4-BE49-F238E27FC236}">
                <a16:creationId xmlns:a16="http://schemas.microsoft.com/office/drawing/2014/main" id="{AF38A996-ADA3-4F90-AF3D-E78510105121}"/>
              </a:ext>
            </a:extLst>
          </p:cNvPr>
          <p:cNvSpPr txBox="1"/>
          <p:nvPr/>
        </p:nvSpPr>
        <p:spPr>
          <a:xfrm>
            <a:off x="298107" y="3600810"/>
            <a:ext cx="777037" cy="39113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a:solidFill>
                  <a:srgbClr val="434343"/>
                </a:solidFill>
                <a:latin typeface="Times New Roman" panose="02020603050405020304" pitchFamily="18" charset="0"/>
                <a:ea typeface="Fira Sans Extra Condensed Medium"/>
                <a:cs typeface="Times New Roman" panose="02020603050405020304" pitchFamily="18" charset="0"/>
                <a:sym typeface="Fira Sans Extra Condensed Medium"/>
              </a:rPr>
              <a:t>2</a:t>
            </a:r>
            <a:endParaRPr sz="2400">
              <a:solidFill>
                <a:srgbClr val="434343"/>
              </a:solidFill>
              <a:latin typeface="Times New Roman" panose="02020603050405020304" pitchFamily="18" charset="0"/>
              <a:ea typeface="Fira Sans Extra Condensed Medium"/>
              <a:cs typeface="Times New Roman" panose="02020603050405020304" pitchFamily="18" charset="0"/>
              <a:sym typeface="Fira Sans Extra Condensed Medium"/>
            </a:endParaRPr>
          </a:p>
        </p:txBody>
      </p:sp>
      <p:sp>
        <p:nvSpPr>
          <p:cNvPr id="25" name="Google Shape;388;p22">
            <a:extLst>
              <a:ext uri="{FF2B5EF4-FFF2-40B4-BE49-F238E27FC236}">
                <a16:creationId xmlns:a16="http://schemas.microsoft.com/office/drawing/2014/main" id="{213B0095-93B2-419D-A8E4-8D7D1066BB41}"/>
              </a:ext>
            </a:extLst>
          </p:cNvPr>
          <p:cNvSpPr/>
          <p:nvPr/>
        </p:nvSpPr>
        <p:spPr>
          <a:xfrm>
            <a:off x="1143090" y="3782351"/>
            <a:ext cx="380910" cy="92358"/>
          </a:xfrm>
          <a:custGeom>
            <a:avLst/>
            <a:gdLst/>
            <a:ahLst/>
            <a:cxnLst/>
            <a:rect l="l" t="t" r="r" b="b"/>
            <a:pathLst>
              <a:path w="12432" h="3216" extrusionOk="0">
                <a:moveTo>
                  <a:pt x="10824" y="596"/>
                </a:moveTo>
                <a:cubicBezTo>
                  <a:pt x="11383" y="596"/>
                  <a:pt x="11848" y="1049"/>
                  <a:pt x="11848" y="1620"/>
                </a:cubicBezTo>
                <a:cubicBezTo>
                  <a:pt x="11848" y="2180"/>
                  <a:pt x="11383" y="2632"/>
                  <a:pt x="10824" y="2632"/>
                </a:cubicBezTo>
                <a:cubicBezTo>
                  <a:pt x="10252" y="2632"/>
                  <a:pt x="9800" y="2180"/>
                  <a:pt x="9800" y="1620"/>
                </a:cubicBezTo>
                <a:cubicBezTo>
                  <a:pt x="9800" y="1049"/>
                  <a:pt x="10252" y="596"/>
                  <a:pt x="10824" y="596"/>
                </a:cubicBezTo>
                <a:close/>
                <a:moveTo>
                  <a:pt x="10824" y="1"/>
                </a:moveTo>
                <a:cubicBezTo>
                  <a:pt x="10145" y="1"/>
                  <a:pt x="9562" y="406"/>
                  <a:pt x="9335" y="1001"/>
                </a:cubicBezTo>
                <a:lnTo>
                  <a:pt x="1" y="1001"/>
                </a:lnTo>
                <a:lnTo>
                  <a:pt x="1" y="2037"/>
                </a:lnTo>
                <a:lnTo>
                  <a:pt x="9276" y="2037"/>
                </a:lnTo>
                <a:cubicBezTo>
                  <a:pt x="9478" y="2787"/>
                  <a:pt x="10086" y="3216"/>
                  <a:pt x="10824" y="3216"/>
                </a:cubicBezTo>
                <a:cubicBezTo>
                  <a:pt x="11705" y="3216"/>
                  <a:pt x="12431" y="2489"/>
                  <a:pt x="12431" y="1608"/>
                </a:cubicBezTo>
                <a:cubicBezTo>
                  <a:pt x="12431" y="715"/>
                  <a:pt x="11705" y="1"/>
                  <a:pt x="10824" y="1"/>
                </a:cubicBezTo>
                <a:close/>
              </a:path>
            </a:pathLst>
          </a:custGeom>
          <a:solidFill>
            <a:srgbClr val="00B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89;p22">
            <a:extLst>
              <a:ext uri="{FF2B5EF4-FFF2-40B4-BE49-F238E27FC236}">
                <a16:creationId xmlns:a16="http://schemas.microsoft.com/office/drawing/2014/main" id="{2CDDED52-551B-4739-9B99-EF425C7E7531}"/>
              </a:ext>
            </a:extLst>
          </p:cNvPr>
          <p:cNvSpPr/>
          <p:nvPr/>
        </p:nvSpPr>
        <p:spPr>
          <a:xfrm>
            <a:off x="1624719" y="3385676"/>
            <a:ext cx="7181333" cy="805324"/>
          </a:xfrm>
          <a:custGeom>
            <a:avLst/>
            <a:gdLst/>
            <a:ahLst/>
            <a:cxnLst/>
            <a:rect l="l" t="t" r="r" b="b"/>
            <a:pathLst>
              <a:path w="54817" h="24254" extrusionOk="0">
                <a:moveTo>
                  <a:pt x="1060" y="1"/>
                </a:moveTo>
                <a:cubicBezTo>
                  <a:pt x="477" y="1"/>
                  <a:pt x="1" y="477"/>
                  <a:pt x="1" y="1060"/>
                </a:cubicBezTo>
                <a:lnTo>
                  <a:pt x="1" y="23194"/>
                </a:lnTo>
                <a:cubicBezTo>
                  <a:pt x="1" y="23778"/>
                  <a:pt x="477" y="24254"/>
                  <a:pt x="1060" y="24254"/>
                </a:cubicBezTo>
                <a:lnTo>
                  <a:pt x="53757" y="24254"/>
                </a:lnTo>
                <a:cubicBezTo>
                  <a:pt x="54341" y="24254"/>
                  <a:pt x="54817" y="23778"/>
                  <a:pt x="54817" y="23194"/>
                </a:cubicBezTo>
                <a:lnTo>
                  <a:pt x="54817" y="1060"/>
                </a:lnTo>
                <a:cubicBezTo>
                  <a:pt x="54817" y="477"/>
                  <a:pt x="54341" y="1"/>
                  <a:pt x="53757" y="1"/>
                </a:cubicBezTo>
                <a:close/>
              </a:path>
            </a:pathLst>
          </a:custGeom>
          <a:solidFill>
            <a:srgbClr val="00B050"/>
          </a:solidFill>
          <a:ln>
            <a:noFill/>
          </a:ln>
        </p:spPr>
        <p:txBody>
          <a:bodyPr spcFirstLastPara="1" wrap="square" lIns="91425" tIns="91425" rIns="91425" bIns="91425" anchor="ctr" anchorCtr="0">
            <a:noAutofit/>
          </a:bodyPr>
          <a:lstStyle/>
          <a:p>
            <a:pPr marL="0" lvl="0" indent="0" rtl="0">
              <a:spcBef>
                <a:spcPts val="0"/>
              </a:spcBef>
              <a:spcAft>
                <a:spcPts val="0"/>
              </a:spcAft>
              <a:buClr>
                <a:schemeClr val="dk1"/>
              </a:buClr>
              <a:buSzPts val="1100"/>
              <a:buFont typeface="Arial"/>
              <a:buNone/>
            </a:pPr>
            <a:r>
              <a:rPr lang="vi-VN" b="0">
                <a:solidFill>
                  <a:schemeClr val="bg1"/>
                </a:solidFill>
                <a:effectLst/>
                <a:latin typeface="Times New Roman" panose="02020603050405020304" pitchFamily="18" charset="0"/>
                <a:ea typeface="Calibri" panose="020F0502020204030204" pitchFamily="34" charset="0"/>
              </a:rPr>
              <a:t>Hàng hóa từ nội địa Việt Nam bán cho </a:t>
            </a:r>
            <a:r>
              <a:rPr lang="en-US" b="0">
                <a:solidFill>
                  <a:schemeClr val="bg1"/>
                </a:solidFill>
                <a:effectLst/>
                <a:latin typeface="Times New Roman" panose="02020603050405020304" pitchFamily="18" charset="0"/>
                <a:ea typeface="Calibri" panose="020F0502020204030204" pitchFamily="34" charset="0"/>
              </a:rPr>
              <a:t>TC </a:t>
            </a:r>
            <a:r>
              <a:rPr lang="vi-VN" b="0">
                <a:solidFill>
                  <a:schemeClr val="bg1"/>
                </a:solidFill>
                <a:effectLst/>
                <a:latin typeface="Times New Roman" panose="02020603050405020304" pitchFamily="18" charset="0"/>
                <a:ea typeface="Calibri" panose="020F0502020204030204" pitchFamily="34" charset="0"/>
              </a:rPr>
              <a:t>trong khu phi thuế quan và được tiêu dùng trong khu phi thuế quan phục vụ trực tiếp cho hoạt động </a:t>
            </a:r>
            <a:r>
              <a:rPr lang="en-US" b="0">
                <a:solidFill>
                  <a:schemeClr val="bg1"/>
                </a:solidFill>
                <a:effectLst/>
                <a:latin typeface="Times New Roman" panose="02020603050405020304" pitchFamily="18" charset="0"/>
                <a:ea typeface="Calibri" panose="020F0502020204030204" pitchFamily="34" charset="0"/>
              </a:rPr>
              <a:t>SXXK</a:t>
            </a:r>
            <a:endParaRPr b="0">
              <a:solidFill>
                <a:schemeClr val="bg1"/>
              </a:solidFill>
              <a:latin typeface="Roboto"/>
              <a:ea typeface="Roboto"/>
              <a:cs typeface="Roboto"/>
              <a:sym typeface="Roboto"/>
            </a:endParaRPr>
          </a:p>
        </p:txBody>
      </p:sp>
      <p:pic>
        <p:nvPicPr>
          <p:cNvPr id="27" name="Picture 26">
            <a:extLst>
              <a:ext uri="{FF2B5EF4-FFF2-40B4-BE49-F238E27FC236}">
                <a16:creationId xmlns:a16="http://schemas.microsoft.com/office/drawing/2014/main" id="{79B34EE5-96BF-413B-9604-D743CF572293}"/>
              </a:ext>
            </a:extLst>
          </p:cNvPr>
          <p:cNvPicPr>
            <a:picLocks noChangeAspect="1"/>
          </p:cNvPicPr>
          <p:nvPr/>
        </p:nvPicPr>
        <p:blipFill>
          <a:blip r:embed="rId4"/>
          <a:stretch>
            <a:fillRect/>
          </a:stretch>
        </p:blipFill>
        <p:spPr>
          <a:xfrm>
            <a:off x="333507" y="4572674"/>
            <a:ext cx="733293" cy="670651"/>
          </a:xfrm>
          <a:prstGeom prst="rect">
            <a:avLst/>
          </a:prstGeom>
        </p:spPr>
      </p:pic>
      <p:sp>
        <p:nvSpPr>
          <p:cNvPr id="28" name="TextBox 27">
            <a:extLst>
              <a:ext uri="{FF2B5EF4-FFF2-40B4-BE49-F238E27FC236}">
                <a16:creationId xmlns:a16="http://schemas.microsoft.com/office/drawing/2014/main" id="{71BBE22B-7161-447A-B92A-6B176FA2588A}"/>
              </a:ext>
            </a:extLst>
          </p:cNvPr>
          <p:cNvSpPr txBox="1"/>
          <p:nvPr/>
        </p:nvSpPr>
        <p:spPr>
          <a:xfrm>
            <a:off x="535224" y="4781490"/>
            <a:ext cx="381000" cy="400110"/>
          </a:xfrm>
          <a:prstGeom prst="rect">
            <a:avLst/>
          </a:prstGeom>
          <a:noFill/>
        </p:spPr>
        <p:txBody>
          <a:bodyPr wrap="square">
            <a:spAutoFit/>
          </a:bodyPr>
          <a:lstStyle/>
          <a:p>
            <a:pPr algn="ctr"/>
            <a:r>
              <a:rPr kumimoji="0" lang="en-US" sz="2000" b="1" u="none" strike="noStrike" kern="1200" cap="none" spc="0" normalizeH="0" baseline="0" noProof="0">
                <a:ln>
                  <a:noFill/>
                </a:ln>
                <a:solidFill>
                  <a:srgbClr val="1640B6">
                    <a:lumMod val="50000"/>
                  </a:srgbClr>
                </a:solidFill>
                <a:effectLst/>
                <a:uLnTx/>
                <a:uFillTx/>
                <a:latin typeface="Times New Roman" panose="02020603050405020304" pitchFamily="18" charset="0"/>
                <a:ea typeface="+mn-ea"/>
                <a:cs typeface="Times New Roman" panose="02020603050405020304" pitchFamily="18" charset="0"/>
              </a:rPr>
              <a:t>3</a:t>
            </a:r>
            <a:endParaRPr lang="en-US" sz="2000"/>
          </a:p>
        </p:txBody>
      </p:sp>
      <p:sp>
        <p:nvSpPr>
          <p:cNvPr id="29" name="Rectangle: Rounded Corners 28">
            <a:extLst>
              <a:ext uri="{FF2B5EF4-FFF2-40B4-BE49-F238E27FC236}">
                <a16:creationId xmlns:a16="http://schemas.microsoft.com/office/drawing/2014/main" id="{A79BAB21-E2AD-4699-857B-5B3EBA50FD47}"/>
              </a:ext>
            </a:extLst>
          </p:cNvPr>
          <p:cNvSpPr/>
          <p:nvPr/>
        </p:nvSpPr>
        <p:spPr>
          <a:xfrm>
            <a:off x="1624719" y="4544044"/>
            <a:ext cx="7181333" cy="777593"/>
          </a:xfrm>
          <a:prstGeom prst="roundRect">
            <a:avLst/>
          </a:prstGeom>
          <a:solidFill>
            <a:srgbClr val="CCFFCC"/>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nSpc>
                <a:spcPct val="110000"/>
              </a:lnSpc>
              <a:spcAft>
                <a:spcPts val="0"/>
              </a:spcAft>
              <a:buClr>
                <a:srgbClr val="000000"/>
              </a:buClr>
              <a:buSzPts val="1400"/>
              <a:tabLst>
                <a:tab pos="642620" algn="l"/>
              </a:tabLst>
            </a:pPr>
            <a:r>
              <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Hàng hóa đã bán tại khu vực cách ly cho cá nhân đã làm thủ tục xuất cảnh; hàng hóa đã bán tại cửa hàng miễn thuế</a:t>
            </a:r>
          </a:p>
        </p:txBody>
      </p:sp>
      <p:pic>
        <p:nvPicPr>
          <p:cNvPr id="2" name="Picture 1">
            <a:extLst>
              <a:ext uri="{FF2B5EF4-FFF2-40B4-BE49-F238E27FC236}">
                <a16:creationId xmlns:a16="http://schemas.microsoft.com/office/drawing/2014/main" id="{1E1794C5-83D1-462D-976A-3F994B03FC5E}"/>
              </a:ext>
            </a:extLst>
          </p:cNvPr>
          <p:cNvPicPr>
            <a:picLocks noChangeAspect="1"/>
          </p:cNvPicPr>
          <p:nvPr/>
        </p:nvPicPr>
        <p:blipFill>
          <a:blip r:embed="rId5"/>
          <a:stretch>
            <a:fillRect/>
          </a:stretch>
        </p:blipFill>
        <p:spPr>
          <a:xfrm>
            <a:off x="304845" y="2438400"/>
            <a:ext cx="779681" cy="652924"/>
          </a:xfrm>
          <a:prstGeom prst="rect">
            <a:avLst/>
          </a:prstGeom>
        </p:spPr>
      </p:pic>
      <p:sp>
        <p:nvSpPr>
          <p:cNvPr id="31" name="Google Shape;395;p22">
            <a:extLst>
              <a:ext uri="{FF2B5EF4-FFF2-40B4-BE49-F238E27FC236}">
                <a16:creationId xmlns:a16="http://schemas.microsoft.com/office/drawing/2014/main" id="{2CE5CBB8-49E9-480C-94F2-DBD4FFC2D7FE}"/>
              </a:ext>
            </a:extLst>
          </p:cNvPr>
          <p:cNvSpPr txBox="1"/>
          <p:nvPr/>
        </p:nvSpPr>
        <p:spPr>
          <a:xfrm>
            <a:off x="177170" y="2532385"/>
            <a:ext cx="1105614" cy="343926"/>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rgbClr val="434343"/>
                </a:solidFill>
                <a:latin typeface="Times New Roman" panose="02020603050405020304" pitchFamily="18" charset="0"/>
                <a:ea typeface="Fira Sans Extra Condensed Medium"/>
                <a:cs typeface="Times New Roman" panose="02020603050405020304" pitchFamily="18" charset="0"/>
                <a:sym typeface="Fira Sans Extra Condensed Medium"/>
              </a:rPr>
              <a:t>1</a:t>
            </a:r>
            <a:endParaRPr sz="2400" b="1">
              <a:solidFill>
                <a:srgbClr val="434343"/>
              </a:solidFill>
              <a:latin typeface="Times New Roman" panose="02020603050405020304" pitchFamily="18" charset="0"/>
              <a:ea typeface="Fira Sans Extra Condensed Medium"/>
              <a:cs typeface="Times New Roman" panose="02020603050405020304" pitchFamily="18" charset="0"/>
              <a:sym typeface="Fira Sans Extra Condensed Medium"/>
            </a:endParaRPr>
          </a:p>
        </p:txBody>
      </p:sp>
      <p:sp>
        <p:nvSpPr>
          <p:cNvPr id="32" name="Google Shape;388;p22">
            <a:extLst>
              <a:ext uri="{FF2B5EF4-FFF2-40B4-BE49-F238E27FC236}">
                <a16:creationId xmlns:a16="http://schemas.microsoft.com/office/drawing/2014/main" id="{EB21B23C-29F5-426D-9F75-9147C1356297}"/>
              </a:ext>
            </a:extLst>
          </p:cNvPr>
          <p:cNvSpPr/>
          <p:nvPr/>
        </p:nvSpPr>
        <p:spPr>
          <a:xfrm>
            <a:off x="1117063" y="2740371"/>
            <a:ext cx="380910" cy="92358"/>
          </a:xfrm>
          <a:custGeom>
            <a:avLst/>
            <a:gdLst/>
            <a:ahLst/>
            <a:cxnLst/>
            <a:rect l="l" t="t" r="r" b="b"/>
            <a:pathLst>
              <a:path w="12432" h="3216" extrusionOk="0">
                <a:moveTo>
                  <a:pt x="10824" y="596"/>
                </a:moveTo>
                <a:cubicBezTo>
                  <a:pt x="11383" y="596"/>
                  <a:pt x="11848" y="1049"/>
                  <a:pt x="11848" y="1620"/>
                </a:cubicBezTo>
                <a:cubicBezTo>
                  <a:pt x="11848" y="2180"/>
                  <a:pt x="11383" y="2632"/>
                  <a:pt x="10824" y="2632"/>
                </a:cubicBezTo>
                <a:cubicBezTo>
                  <a:pt x="10252" y="2632"/>
                  <a:pt x="9800" y="2180"/>
                  <a:pt x="9800" y="1620"/>
                </a:cubicBezTo>
                <a:cubicBezTo>
                  <a:pt x="9800" y="1049"/>
                  <a:pt x="10252" y="596"/>
                  <a:pt x="10824" y="596"/>
                </a:cubicBezTo>
                <a:close/>
                <a:moveTo>
                  <a:pt x="10824" y="1"/>
                </a:moveTo>
                <a:cubicBezTo>
                  <a:pt x="10145" y="1"/>
                  <a:pt x="9562" y="406"/>
                  <a:pt x="9335" y="1001"/>
                </a:cubicBezTo>
                <a:lnTo>
                  <a:pt x="1" y="1001"/>
                </a:lnTo>
                <a:lnTo>
                  <a:pt x="1" y="2037"/>
                </a:lnTo>
                <a:lnTo>
                  <a:pt x="9276" y="2037"/>
                </a:lnTo>
                <a:cubicBezTo>
                  <a:pt x="9478" y="2787"/>
                  <a:pt x="10086" y="3216"/>
                  <a:pt x="10824" y="3216"/>
                </a:cubicBezTo>
                <a:cubicBezTo>
                  <a:pt x="11705" y="3216"/>
                  <a:pt x="12431" y="2489"/>
                  <a:pt x="12431" y="1608"/>
                </a:cubicBezTo>
                <a:cubicBezTo>
                  <a:pt x="12431" y="715"/>
                  <a:pt x="11705" y="1"/>
                  <a:pt x="10824"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88;p22">
            <a:extLst>
              <a:ext uri="{FF2B5EF4-FFF2-40B4-BE49-F238E27FC236}">
                <a16:creationId xmlns:a16="http://schemas.microsoft.com/office/drawing/2014/main" id="{AEF1FBD9-86D3-446B-9889-FE5802FADF58}"/>
              </a:ext>
            </a:extLst>
          </p:cNvPr>
          <p:cNvSpPr/>
          <p:nvPr/>
        </p:nvSpPr>
        <p:spPr>
          <a:xfrm>
            <a:off x="1143000" y="4876800"/>
            <a:ext cx="380910" cy="92358"/>
          </a:xfrm>
          <a:custGeom>
            <a:avLst/>
            <a:gdLst/>
            <a:ahLst/>
            <a:cxnLst/>
            <a:rect l="l" t="t" r="r" b="b"/>
            <a:pathLst>
              <a:path w="12432" h="3216" extrusionOk="0">
                <a:moveTo>
                  <a:pt x="10824" y="596"/>
                </a:moveTo>
                <a:cubicBezTo>
                  <a:pt x="11383" y="596"/>
                  <a:pt x="11848" y="1049"/>
                  <a:pt x="11848" y="1620"/>
                </a:cubicBezTo>
                <a:cubicBezTo>
                  <a:pt x="11848" y="2180"/>
                  <a:pt x="11383" y="2632"/>
                  <a:pt x="10824" y="2632"/>
                </a:cubicBezTo>
                <a:cubicBezTo>
                  <a:pt x="10252" y="2632"/>
                  <a:pt x="9800" y="2180"/>
                  <a:pt x="9800" y="1620"/>
                </a:cubicBezTo>
                <a:cubicBezTo>
                  <a:pt x="9800" y="1049"/>
                  <a:pt x="10252" y="596"/>
                  <a:pt x="10824" y="596"/>
                </a:cubicBezTo>
                <a:close/>
                <a:moveTo>
                  <a:pt x="10824" y="1"/>
                </a:moveTo>
                <a:cubicBezTo>
                  <a:pt x="10145" y="1"/>
                  <a:pt x="9562" y="406"/>
                  <a:pt x="9335" y="1001"/>
                </a:cubicBezTo>
                <a:lnTo>
                  <a:pt x="1" y="1001"/>
                </a:lnTo>
                <a:lnTo>
                  <a:pt x="1" y="2037"/>
                </a:lnTo>
                <a:lnTo>
                  <a:pt x="9276" y="2037"/>
                </a:lnTo>
                <a:cubicBezTo>
                  <a:pt x="9478" y="2787"/>
                  <a:pt x="10086" y="3216"/>
                  <a:pt x="10824" y="3216"/>
                </a:cubicBezTo>
                <a:cubicBezTo>
                  <a:pt x="11705" y="3216"/>
                  <a:pt x="12431" y="2489"/>
                  <a:pt x="12431" y="1608"/>
                </a:cubicBezTo>
                <a:cubicBezTo>
                  <a:pt x="12431" y="715"/>
                  <a:pt x="11705" y="1"/>
                  <a:pt x="10824" y="1"/>
                </a:cubicBezTo>
                <a:close/>
              </a:path>
            </a:pathLst>
          </a:custGeom>
          <a:solidFill>
            <a:srgbClr val="00B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4" name="Picture 33">
            <a:extLst>
              <a:ext uri="{FF2B5EF4-FFF2-40B4-BE49-F238E27FC236}">
                <a16:creationId xmlns:a16="http://schemas.microsoft.com/office/drawing/2014/main" id="{B6F8F63B-5F7D-4EB4-93E9-E7088E9CF4DF}"/>
              </a:ext>
            </a:extLst>
          </p:cNvPr>
          <p:cNvPicPr>
            <a:picLocks noChangeAspect="1"/>
          </p:cNvPicPr>
          <p:nvPr/>
        </p:nvPicPr>
        <p:blipFill>
          <a:blip r:embed="rId6"/>
          <a:stretch>
            <a:fillRect/>
          </a:stretch>
        </p:blipFill>
        <p:spPr>
          <a:xfrm>
            <a:off x="352890" y="5595476"/>
            <a:ext cx="713910" cy="652924"/>
          </a:xfrm>
          <a:prstGeom prst="rect">
            <a:avLst/>
          </a:prstGeom>
        </p:spPr>
      </p:pic>
      <p:sp>
        <p:nvSpPr>
          <p:cNvPr id="35" name="TextBox 34">
            <a:extLst>
              <a:ext uri="{FF2B5EF4-FFF2-40B4-BE49-F238E27FC236}">
                <a16:creationId xmlns:a16="http://schemas.microsoft.com/office/drawing/2014/main" id="{734E23B8-7BA0-47B2-BFA3-8D6A87EC9DF7}"/>
              </a:ext>
            </a:extLst>
          </p:cNvPr>
          <p:cNvSpPr txBox="1"/>
          <p:nvPr/>
        </p:nvSpPr>
        <p:spPr>
          <a:xfrm>
            <a:off x="533400" y="5710535"/>
            <a:ext cx="381000" cy="461665"/>
          </a:xfrm>
          <a:prstGeom prst="rect">
            <a:avLst/>
          </a:prstGeom>
          <a:noFill/>
        </p:spPr>
        <p:txBody>
          <a:bodyPr wrap="square">
            <a:spAutoFit/>
          </a:bodyPr>
          <a:lstStyle/>
          <a:p>
            <a:pPr algn="ctr"/>
            <a:r>
              <a:rPr kumimoji="0" lang="en-US" sz="2400" b="1" u="none" strike="noStrike" kern="1200" cap="none" spc="0" normalizeH="0" baseline="0" noProof="0">
                <a:ln>
                  <a:noFill/>
                </a:ln>
                <a:solidFill>
                  <a:srgbClr val="1640B6">
                    <a:lumMod val="50000"/>
                  </a:srgbClr>
                </a:solidFill>
                <a:effectLst/>
                <a:uLnTx/>
                <a:uFillTx/>
                <a:latin typeface="Times New Roman" panose="02020603050405020304" pitchFamily="18" charset="0"/>
                <a:ea typeface="+mn-ea"/>
                <a:cs typeface="Times New Roman" panose="02020603050405020304" pitchFamily="18" charset="0"/>
              </a:rPr>
              <a:t>4</a:t>
            </a:r>
            <a:endParaRPr lang="en-US" sz="2400"/>
          </a:p>
        </p:txBody>
      </p:sp>
      <p:sp>
        <p:nvSpPr>
          <p:cNvPr id="37" name="Google Shape;388;p22">
            <a:extLst>
              <a:ext uri="{FF2B5EF4-FFF2-40B4-BE49-F238E27FC236}">
                <a16:creationId xmlns:a16="http://schemas.microsoft.com/office/drawing/2014/main" id="{25764480-0313-435C-BFDE-6B5B7923A7D8}"/>
              </a:ext>
            </a:extLst>
          </p:cNvPr>
          <p:cNvSpPr/>
          <p:nvPr/>
        </p:nvSpPr>
        <p:spPr>
          <a:xfrm>
            <a:off x="1143000" y="5867400"/>
            <a:ext cx="380910" cy="92358"/>
          </a:xfrm>
          <a:custGeom>
            <a:avLst/>
            <a:gdLst/>
            <a:ahLst/>
            <a:cxnLst/>
            <a:rect l="l" t="t" r="r" b="b"/>
            <a:pathLst>
              <a:path w="12432" h="3216" extrusionOk="0">
                <a:moveTo>
                  <a:pt x="10824" y="596"/>
                </a:moveTo>
                <a:cubicBezTo>
                  <a:pt x="11383" y="596"/>
                  <a:pt x="11848" y="1049"/>
                  <a:pt x="11848" y="1620"/>
                </a:cubicBezTo>
                <a:cubicBezTo>
                  <a:pt x="11848" y="2180"/>
                  <a:pt x="11383" y="2632"/>
                  <a:pt x="10824" y="2632"/>
                </a:cubicBezTo>
                <a:cubicBezTo>
                  <a:pt x="10252" y="2632"/>
                  <a:pt x="9800" y="2180"/>
                  <a:pt x="9800" y="1620"/>
                </a:cubicBezTo>
                <a:cubicBezTo>
                  <a:pt x="9800" y="1049"/>
                  <a:pt x="10252" y="596"/>
                  <a:pt x="10824" y="596"/>
                </a:cubicBezTo>
                <a:close/>
                <a:moveTo>
                  <a:pt x="10824" y="1"/>
                </a:moveTo>
                <a:cubicBezTo>
                  <a:pt x="10145" y="1"/>
                  <a:pt x="9562" y="406"/>
                  <a:pt x="9335" y="1001"/>
                </a:cubicBezTo>
                <a:lnTo>
                  <a:pt x="1" y="1001"/>
                </a:lnTo>
                <a:lnTo>
                  <a:pt x="1" y="2037"/>
                </a:lnTo>
                <a:lnTo>
                  <a:pt x="9276" y="2037"/>
                </a:lnTo>
                <a:cubicBezTo>
                  <a:pt x="9478" y="2787"/>
                  <a:pt x="10086" y="3216"/>
                  <a:pt x="10824" y="3216"/>
                </a:cubicBezTo>
                <a:cubicBezTo>
                  <a:pt x="11705" y="3216"/>
                  <a:pt x="12431" y="2489"/>
                  <a:pt x="12431" y="1608"/>
                </a:cubicBezTo>
                <a:cubicBezTo>
                  <a:pt x="12431" y="715"/>
                  <a:pt x="11705" y="1"/>
                  <a:pt x="10824" y="1"/>
                </a:cubicBezTo>
                <a:close/>
              </a:path>
            </a:pathLst>
          </a:custGeom>
          <a:solidFill>
            <a:schemeClr val="tx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Rectangle: Rounded Corners 37">
            <a:extLst>
              <a:ext uri="{FF2B5EF4-FFF2-40B4-BE49-F238E27FC236}">
                <a16:creationId xmlns:a16="http://schemas.microsoft.com/office/drawing/2014/main" id="{41468F09-BB55-4D7F-9231-22682578987C}"/>
              </a:ext>
            </a:extLst>
          </p:cNvPr>
          <p:cNvSpPr/>
          <p:nvPr/>
        </p:nvSpPr>
        <p:spPr>
          <a:xfrm>
            <a:off x="1599318" y="5638800"/>
            <a:ext cx="7191791" cy="533400"/>
          </a:xfrm>
          <a:prstGeom prst="roundRect">
            <a:avLst/>
          </a:prstGeom>
          <a:solidFill>
            <a:schemeClr val="accent2">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sz="1800" b="0">
                <a:effectLst/>
                <a:latin typeface="Times New Roman" panose="02020603050405020304" pitchFamily="18" charset="0"/>
                <a:ea typeface="Calibri" panose="020F0502020204030204" pitchFamily="34" charset="0"/>
              </a:rPr>
              <a:t>Hàng hóa xuất khẩu tại chỗ (được sửa đổi bổ sung tại Luật 90/2025/QH15)</a:t>
            </a:r>
            <a:endPar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345210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E6ACC84B-CE87-41E9-A8B5-7B8BC89E06A8}"/>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6. HHDV ÁP 0% VÀ ĐIỀU KIỆN KHẤU TRỪ VAT ĐẦU VÀO HÀNG XK</a:t>
            </a:r>
          </a:p>
        </p:txBody>
      </p:sp>
      <p:sp>
        <p:nvSpPr>
          <p:cNvPr id="19461" name="Slide Number Placeholder 5">
            <a:extLst>
              <a:ext uri="{FF2B5EF4-FFF2-40B4-BE49-F238E27FC236}">
                <a16:creationId xmlns:a16="http://schemas.microsoft.com/office/drawing/2014/main" id="{16B12E8D-AB08-4C1A-B13B-5D7F27EB41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17</a:t>
            </a:fld>
            <a:endParaRPr lang="en-US" altLang="en-US" sz="1400" b="0">
              <a:solidFill>
                <a:schemeClr val="bg1"/>
              </a:solidFill>
              <a:latin typeface="Arial" panose="020B0604020202020204" pitchFamily="34" charset="0"/>
            </a:endParaRPr>
          </a:p>
        </p:txBody>
      </p:sp>
      <p:sp>
        <p:nvSpPr>
          <p:cNvPr id="30" name="Rectangle: Rounded Corners 29">
            <a:extLst>
              <a:ext uri="{FF2B5EF4-FFF2-40B4-BE49-F238E27FC236}">
                <a16:creationId xmlns:a16="http://schemas.microsoft.com/office/drawing/2014/main" id="{71FD0D8F-9EE3-492C-91DC-91718D896A6A}"/>
              </a:ext>
            </a:extLst>
          </p:cNvPr>
          <p:cNvSpPr/>
          <p:nvPr/>
        </p:nvSpPr>
        <p:spPr bwMode="gray">
          <a:xfrm>
            <a:off x="990599" y="2477814"/>
            <a:ext cx="7177237" cy="2398987"/>
          </a:xfrm>
          <a:prstGeom prst="roundRect">
            <a:avLst/>
          </a:prstGeom>
          <a:solidFill>
            <a:schemeClr val="accent2">
              <a:lumMod val="20000"/>
              <a:lumOff val="80000"/>
            </a:schemeClr>
          </a:solidFill>
          <a:ln>
            <a:noFill/>
          </a:ln>
        </p:spPr>
        <p:txBody>
          <a:bodyPr rtlCol="0" anchor="ctr"/>
          <a:lstStyle/>
          <a:p>
            <a:pPr indent="457200" algn="just">
              <a:lnSpc>
                <a:spcPct val="130000"/>
              </a:lnSpc>
              <a:spcBef>
                <a:spcPts val="600"/>
              </a:spcBef>
            </a:pPr>
            <a:r>
              <a:rPr kumimoji="0" lang="vi-VN" b="0" i="0" u="none" strike="noStrike" kern="100" cap="none" spc="0" normalizeH="0" baseline="0" noProof="0">
                <a:ln>
                  <a:noFill/>
                </a:ln>
                <a:solidFill>
                  <a:srgbClr val="C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Hợp đồng bán, gia công hàng hóa xuất khẩu (đối với trường hợp bán, gia công); hợp đồng ủy thác xuất khẩu (đối với trường hợp ủy thác xuất khẩu).</a:t>
            </a:r>
          </a:p>
          <a:p>
            <a:pPr indent="457200" algn="just">
              <a:lnSpc>
                <a:spcPct val="130000"/>
              </a:lnSpc>
              <a:spcBef>
                <a:spcPts val="600"/>
              </a:spcBef>
            </a:pPr>
            <a:r>
              <a:rPr kumimoji="0" lang="vi-VN" b="0" i="0" u="none" strike="noStrike" kern="100" cap="none" spc="0" normalizeH="0" baseline="0" noProof="0">
                <a:ln>
                  <a:noFill/>
                </a:ln>
                <a:solidFill>
                  <a:srgbClr val="C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Chứng từ thanh toán không dùng tiền mặt đối với hàng hóa </a:t>
            </a:r>
            <a:r>
              <a:rPr kumimoji="0" lang="en-US" b="0" i="0" u="none" strike="noStrike" kern="100" cap="none" spc="0" normalizeH="0" baseline="0" noProof="0">
                <a:ln>
                  <a:noFill/>
                </a:ln>
                <a:solidFill>
                  <a:srgbClr val="C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XK</a:t>
            </a:r>
            <a:r>
              <a:rPr kumimoji="0" lang="vi-VN" b="0" i="0" u="none" strike="noStrike" kern="100" cap="none" spc="0" normalizeH="0" baseline="0" noProof="0">
                <a:ln>
                  <a:noFill/>
                </a:ln>
                <a:solidFill>
                  <a:srgbClr val="C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a:t>
            </a:r>
          </a:p>
          <a:p>
            <a:pPr indent="457200" algn="just">
              <a:lnSpc>
                <a:spcPct val="130000"/>
              </a:lnSpc>
              <a:spcBef>
                <a:spcPts val="600"/>
              </a:spcBef>
            </a:pPr>
            <a:r>
              <a:rPr kumimoji="0" lang="vi-VN" b="0" i="0" u="none" strike="noStrike" kern="100" cap="none" spc="0" normalizeH="0" baseline="0" noProof="0">
                <a:ln>
                  <a:noFill/>
                </a:ln>
                <a:solidFill>
                  <a:srgbClr val="C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Tờ khai hải quan theo quy định</a:t>
            </a:r>
          </a:p>
        </p:txBody>
      </p:sp>
      <p:sp>
        <p:nvSpPr>
          <p:cNvPr id="41" name="Rectangle: Rounded Corners 40">
            <a:extLst>
              <a:ext uri="{FF2B5EF4-FFF2-40B4-BE49-F238E27FC236}">
                <a16:creationId xmlns:a16="http://schemas.microsoft.com/office/drawing/2014/main" id="{8CFA21E3-2D8C-4EEF-9AF1-5A0BC11D7177}"/>
              </a:ext>
            </a:extLst>
          </p:cNvPr>
          <p:cNvSpPr/>
          <p:nvPr/>
        </p:nvSpPr>
        <p:spPr>
          <a:xfrm>
            <a:off x="1676400" y="1539007"/>
            <a:ext cx="6393312" cy="442193"/>
          </a:xfrm>
          <a:prstGeom prst="roundRect">
            <a:avLst/>
          </a:prstGeom>
          <a:solidFill>
            <a:srgbClr val="CCFFCC"/>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ctr">
              <a:lnSpc>
                <a:spcPct val="110000"/>
              </a:lnSpc>
              <a:spcAft>
                <a:spcPts val="0"/>
              </a:spcAft>
              <a:buClr>
                <a:srgbClr val="000000"/>
              </a:buClr>
              <a:buSzPts val="1400"/>
              <a:tabLst>
                <a:tab pos="642620" algn="l"/>
              </a:tabLst>
            </a:pPr>
            <a:r>
              <a:rPr lang="vi-VN" sz="2000" b="1"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Điều kiện cơ bản áp dụng thuế suất 0</a:t>
            </a:r>
            <a:r>
              <a:rPr lang="en-US" sz="2000" b="1"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000" b="1"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đối với hàng hóa</a:t>
            </a:r>
          </a:p>
        </p:txBody>
      </p:sp>
      <p:sp>
        <p:nvSpPr>
          <p:cNvPr id="42" name="Arrow: Curved Right 41">
            <a:extLst>
              <a:ext uri="{FF2B5EF4-FFF2-40B4-BE49-F238E27FC236}">
                <a16:creationId xmlns:a16="http://schemas.microsoft.com/office/drawing/2014/main" id="{B108912A-A905-4155-B6AB-E793D7BD9E48}"/>
              </a:ext>
            </a:extLst>
          </p:cNvPr>
          <p:cNvSpPr/>
          <p:nvPr/>
        </p:nvSpPr>
        <p:spPr bwMode="gray">
          <a:xfrm flipH="1">
            <a:off x="8209945" y="1836658"/>
            <a:ext cx="705453" cy="1820942"/>
          </a:xfrm>
          <a:prstGeom prst="curvedRightArrow">
            <a:avLst/>
          </a:prstGeom>
          <a:solidFill>
            <a:srgbClr val="FFC000"/>
          </a:solidFill>
          <a:ln>
            <a:noFill/>
          </a:ln>
        </p:spPr>
        <p:txBody>
          <a:bodyPr rtlCol="0" anchor="ctr"/>
          <a:lstStyle/>
          <a:p>
            <a:pPr algn="ctr"/>
            <a:endParaRPr lang="en-US" b="0">
              <a:solidFill>
                <a:srgbClr val="FFFFFF"/>
              </a:solidFill>
              <a:latin typeface="Calibri" pitchFamily="34" charset="0"/>
            </a:endParaRPr>
          </a:p>
        </p:txBody>
      </p:sp>
    </p:spTree>
    <p:extLst>
      <p:ext uri="{BB962C8B-B14F-4D97-AF65-F5344CB8AC3E}">
        <p14:creationId xmlns:p14="http://schemas.microsoft.com/office/powerpoint/2010/main" val="340079523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E6ACC84B-CE87-41E9-A8B5-7B8BC89E06A8}"/>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6. HHDV ÁP 0% VÀ ĐIỀU KIỆN KHẤU TRỪ VAT ĐẦU VÀO HÀNG XK</a:t>
            </a:r>
          </a:p>
        </p:txBody>
      </p:sp>
      <p:sp>
        <p:nvSpPr>
          <p:cNvPr id="19461" name="Slide Number Placeholder 5">
            <a:extLst>
              <a:ext uri="{FF2B5EF4-FFF2-40B4-BE49-F238E27FC236}">
                <a16:creationId xmlns:a16="http://schemas.microsoft.com/office/drawing/2014/main" id="{16B12E8D-AB08-4C1A-B13B-5D7F27EB41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18</a:t>
            </a:fld>
            <a:endParaRPr lang="en-US" altLang="en-US" sz="1400" b="0">
              <a:solidFill>
                <a:schemeClr val="bg1"/>
              </a:solidFill>
              <a:latin typeface="Arial" panose="020B0604020202020204" pitchFamily="34" charset="0"/>
            </a:endParaRPr>
          </a:p>
        </p:txBody>
      </p:sp>
      <p:sp>
        <p:nvSpPr>
          <p:cNvPr id="10" name="AutoShape 15">
            <a:extLst>
              <a:ext uri="{FF2B5EF4-FFF2-40B4-BE49-F238E27FC236}">
                <a16:creationId xmlns:a16="http://schemas.microsoft.com/office/drawing/2014/main" id="{3687E661-A3E9-4E30-A266-B225D2E0CC8B}"/>
              </a:ext>
            </a:extLst>
          </p:cNvPr>
          <p:cNvSpPr>
            <a:spLocks noChangeArrowheads="1"/>
          </p:cNvSpPr>
          <p:nvPr/>
        </p:nvSpPr>
        <p:spPr bwMode="gray">
          <a:xfrm>
            <a:off x="266861" y="1149217"/>
            <a:ext cx="3009739" cy="450983"/>
          </a:xfrm>
          <a:prstGeom prst="roundRect">
            <a:avLst>
              <a:gd name="adj" fmla="val 50000"/>
            </a:avLst>
          </a:prstGeom>
          <a:solidFill>
            <a:srgbClr val="D58945">
              <a:lumMod val="20000"/>
              <a:lumOff val="80000"/>
            </a:srgbClr>
          </a:solidFill>
          <a:ln w="28575" algn="ctr">
            <a:solidFill>
              <a:srgbClr val="B2B2B2"/>
            </a:solidFill>
            <a:round/>
            <a:headEnd/>
            <a:tailEnd/>
          </a:ln>
        </p:spPr>
        <p:txBody>
          <a:bodyPr wrap="none" anchor="ct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lang="pt-BR" altLang="en-US" kern="0">
                <a:solidFill>
                  <a:srgbClr val="2B166E"/>
                </a:solidFill>
                <a:latin typeface="Times New Roman" pitchFamily="18" charset="0"/>
                <a:cs typeface="Calibri" pitchFamily="34" charset="0"/>
              </a:rPr>
              <a:t>6</a:t>
            </a:r>
            <a:r>
              <a:rPr lang="pt-BR" altLang="en-US" b="1" kern="0">
                <a:solidFill>
                  <a:srgbClr val="2B166E"/>
                </a:solidFill>
                <a:latin typeface="Times New Roman" pitchFamily="18" charset="0"/>
                <a:cs typeface="Calibri" pitchFamily="34" charset="0"/>
              </a:rPr>
              <a:t>.1.2</a:t>
            </a:r>
            <a:r>
              <a:rPr kumimoji="0" lang="pt-BR" altLang="en-US" sz="1800" b="1" u="none" strike="noStrike" kern="0" cap="none" spc="0" normalizeH="0" baseline="0" noProof="0">
                <a:ln>
                  <a:noFill/>
                </a:ln>
                <a:solidFill>
                  <a:srgbClr val="2B166E"/>
                </a:solidFill>
                <a:effectLst/>
                <a:uLnTx/>
                <a:uFillTx/>
                <a:latin typeface="Times New Roman" pitchFamily="18" charset="0"/>
                <a:cs typeface="Calibri" pitchFamily="34" charset="0"/>
              </a:rPr>
              <a:t>.</a:t>
            </a:r>
            <a:r>
              <a:rPr kumimoji="0" lang="pt-BR" altLang="en-US" sz="1800" b="1" i="1" u="none" strike="noStrike" kern="0" cap="none" spc="0" normalizeH="0" baseline="0" noProof="0">
                <a:ln>
                  <a:noFill/>
                </a:ln>
                <a:solidFill>
                  <a:srgbClr val="2B166E"/>
                </a:solidFill>
                <a:effectLst/>
                <a:uLnTx/>
                <a:uFillTx/>
                <a:latin typeface="Times New Roman" pitchFamily="18" charset="0"/>
                <a:cs typeface="Calibri" pitchFamily="34" charset="0"/>
              </a:rPr>
              <a:t> </a:t>
            </a:r>
            <a:r>
              <a:rPr kumimoji="0" lang="en-US" sz="1800" b="1" i="0" u="none" strike="noStrike" kern="0" cap="none" spc="0" normalizeH="0" baseline="0" noProof="0">
                <a:ln>
                  <a:noFill/>
                </a:ln>
                <a:solidFill>
                  <a:srgbClr val="2B166E"/>
                </a:solidFill>
                <a:effectLst/>
                <a:uLnTx/>
                <a:uFillTx/>
                <a:latin typeface="Times New Roman" panose="02020603050405020304" pitchFamily="18" charset="0"/>
                <a:cs typeface="Times New Roman" panose="02020603050405020304" pitchFamily="18" charset="0"/>
              </a:rPr>
              <a:t>Dịch vụ xuất khẩu</a:t>
            </a:r>
            <a:endParaRPr kumimoji="0" lang="vi-VN" altLang="en-US" sz="1800" b="1" i="0" u="none" strike="noStrike" kern="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endParaRPr>
          </a:p>
        </p:txBody>
      </p:sp>
      <p:sp>
        <p:nvSpPr>
          <p:cNvPr id="30" name="Rectangle: Rounded Corners 29">
            <a:extLst>
              <a:ext uri="{FF2B5EF4-FFF2-40B4-BE49-F238E27FC236}">
                <a16:creationId xmlns:a16="http://schemas.microsoft.com/office/drawing/2014/main" id="{404BC95E-1306-49D0-B6DA-D16C7A70E35D}"/>
              </a:ext>
            </a:extLst>
          </p:cNvPr>
          <p:cNvSpPr/>
          <p:nvPr/>
        </p:nvSpPr>
        <p:spPr bwMode="gray">
          <a:xfrm>
            <a:off x="242454" y="1828800"/>
            <a:ext cx="8749146" cy="2590800"/>
          </a:xfrm>
          <a:prstGeom prst="roundRect">
            <a:avLst/>
          </a:prstGeom>
          <a:solidFill>
            <a:schemeClr val="bg1"/>
          </a:solidFill>
          <a:ln w="28575">
            <a:solidFill>
              <a:schemeClr val="tx1"/>
            </a:solidFill>
          </a:ln>
        </p:spPr>
        <p:txBody>
          <a:bodyPr rtlCol="0" anchor="ctr"/>
          <a:lstStyle/>
          <a:p>
            <a:pPr algn="ctr"/>
            <a:endParaRPr lang="en-US" b="0">
              <a:solidFill>
                <a:srgbClr val="FFFFFF"/>
              </a:solidFill>
              <a:latin typeface="Calibri" pitchFamily="34" charset="0"/>
            </a:endParaRPr>
          </a:p>
        </p:txBody>
      </p:sp>
      <p:sp>
        <p:nvSpPr>
          <p:cNvPr id="36" name="Rectangle: Rounded Corners 35">
            <a:extLst>
              <a:ext uri="{FF2B5EF4-FFF2-40B4-BE49-F238E27FC236}">
                <a16:creationId xmlns:a16="http://schemas.microsoft.com/office/drawing/2014/main" id="{F55F55A2-CFFE-4AAA-9542-43EE630862CE}"/>
              </a:ext>
            </a:extLst>
          </p:cNvPr>
          <p:cNvSpPr/>
          <p:nvPr/>
        </p:nvSpPr>
        <p:spPr bwMode="gray">
          <a:xfrm>
            <a:off x="406239" y="1981199"/>
            <a:ext cx="8408670" cy="1148576"/>
          </a:xfrm>
          <a:prstGeom prst="roundRect">
            <a:avLst/>
          </a:prstGeom>
          <a:solidFill>
            <a:schemeClr val="accent2">
              <a:lumMod val="20000"/>
              <a:lumOff val="80000"/>
            </a:schemeClr>
          </a:solidFill>
          <a:ln>
            <a:noFill/>
          </a:ln>
        </p:spPr>
        <p:txBody>
          <a:bodyPr rtlCol="0" anchor="ctr"/>
          <a:lstStyle/>
          <a:p>
            <a:pPr indent="457200" algn="just">
              <a:lnSpc>
                <a:spcPct val="130000"/>
              </a:lnSpc>
              <a:spcBef>
                <a:spcPts val="600"/>
              </a:spcBef>
            </a:pPr>
            <a:r>
              <a:rPr kumimoji="0" lang="vi-VN"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Dịch vụ cung cấp trực tiếp cho tổ chức, cá nhân ở nước ngoài và được tiêu dùng ở ngoài Việt Nam. Trong đó, cá nhân ở nước ngoài đáp ứng điều kiện ở ngoài Việt Nam trong thời gian diễn ra việc cung cấp dịch vụ</a:t>
            </a:r>
            <a:endParaRPr kumimoji="0" lang="en-US" sz="1600"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39" name="Rectangle: Rounded Corners 38">
            <a:extLst>
              <a:ext uri="{FF2B5EF4-FFF2-40B4-BE49-F238E27FC236}">
                <a16:creationId xmlns:a16="http://schemas.microsoft.com/office/drawing/2014/main" id="{B2E7BCD2-593D-4C72-8FF1-04B3DE70B28D}"/>
              </a:ext>
            </a:extLst>
          </p:cNvPr>
          <p:cNvSpPr/>
          <p:nvPr/>
        </p:nvSpPr>
        <p:spPr bwMode="gray">
          <a:xfrm>
            <a:off x="406239" y="3390900"/>
            <a:ext cx="8408670" cy="876300"/>
          </a:xfrm>
          <a:prstGeom prst="roundRect">
            <a:avLst/>
          </a:prstGeom>
          <a:solidFill>
            <a:schemeClr val="accent1">
              <a:lumMod val="20000"/>
              <a:lumOff val="80000"/>
            </a:schemeClr>
          </a:solidFill>
          <a:ln>
            <a:noFill/>
          </a:ln>
        </p:spPr>
        <p:txBody>
          <a:bodyPr rtlCol="0" anchor="ctr"/>
          <a:lstStyle/>
          <a:p>
            <a:pPr indent="457200" algn="just">
              <a:lnSpc>
                <a:spcPct val="130000"/>
              </a:lnSpc>
              <a:spcBef>
                <a:spcPts val="600"/>
              </a:spcBef>
            </a:pPr>
            <a:r>
              <a:rPr kumimoji="0" lang="vi-VN"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Dịch vụ cung cấp trực tiếp cho tổ chức ở trong khu phi thuế quan và được tiêu dùng trong khu phi thuế quan phục vụ trực tiếp cho hoạt động sản xuất xuất khẩu</a:t>
            </a:r>
            <a:endParaRPr kumimoji="0" lang="en-US" sz="1600" b="0" i="0" u="none" strike="noStrike" kern="100" cap="none" spc="-90" normalizeH="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40" name="Rectangle: Rounded Corners 39">
            <a:extLst>
              <a:ext uri="{FF2B5EF4-FFF2-40B4-BE49-F238E27FC236}">
                <a16:creationId xmlns:a16="http://schemas.microsoft.com/office/drawing/2014/main" id="{4C9D5D43-55D2-485E-9AD8-7BD7CB99EF3F}"/>
              </a:ext>
            </a:extLst>
          </p:cNvPr>
          <p:cNvSpPr/>
          <p:nvPr/>
        </p:nvSpPr>
        <p:spPr bwMode="gray">
          <a:xfrm>
            <a:off x="284563" y="5334000"/>
            <a:ext cx="7620583" cy="1097042"/>
          </a:xfrm>
          <a:prstGeom prst="roundRect">
            <a:avLst/>
          </a:prstGeom>
          <a:solidFill>
            <a:srgbClr val="F2EABC"/>
          </a:solidFill>
          <a:ln>
            <a:noFill/>
          </a:ln>
        </p:spPr>
        <p:txBody>
          <a:bodyPr rtlCol="0" anchor="ctr"/>
          <a:lstStyle/>
          <a:p>
            <a:pPr indent="457200" algn="just">
              <a:spcBef>
                <a:spcPts val="600"/>
              </a:spcBef>
            </a:pPr>
            <a:r>
              <a:rPr kumimoji="0" lang="vi-VN" b="0" i="0" u="none" strike="noStrike" kern="100" cap="none" spc="0" normalizeH="0" baseline="0" noProof="0">
                <a:ln>
                  <a:noFill/>
                </a:ln>
                <a:solidFill>
                  <a:srgbClr val="C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Hợp đồng cung cấp dịch vụ với </a:t>
            </a:r>
            <a:r>
              <a:rPr kumimoji="0" lang="en-US" b="0" i="0" u="none" strike="noStrike" kern="100" cap="none" spc="0" normalizeH="0" baseline="0" noProof="0">
                <a:ln>
                  <a:noFill/>
                </a:ln>
                <a:solidFill>
                  <a:srgbClr val="C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TC, CN</a:t>
            </a:r>
            <a:r>
              <a:rPr kumimoji="0" lang="vi-VN" b="0" i="0" u="none" strike="noStrike" kern="100" cap="none" spc="0" normalizeH="0" baseline="0" noProof="0">
                <a:ln>
                  <a:noFill/>
                </a:ln>
                <a:solidFill>
                  <a:srgbClr val="C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ở nước ngoài hoặc ở trong khu phi thuế quan.</a:t>
            </a:r>
          </a:p>
          <a:p>
            <a:pPr indent="457200" algn="just">
              <a:spcBef>
                <a:spcPts val="600"/>
              </a:spcBef>
            </a:pPr>
            <a:r>
              <a:rPr kumimoji="0" lang="vi-VN" b="0" i="0" u="none" strike="noStrike" kern="100" cap="none" spc="0" normalizeH="0" baseline="0" noProof="0">
                <a:ln>
                  <a:noFill/>
                </a:ln>
                <a:solidFill>
                  <a:srgbClr val="C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Chứng từ thanh toán không dùng tiền mặt đối với dịch vụ xuất khẩu</a:t>
            </a:r>
          </a:p>
        </p:txBody>
      </p:sp>
      <p:sp>
        <p:nvSpPr>
          <p:cNvPr id="41" name="Arrow: Curved Right 40">
            <a:extLst>
              <a:ext uri="{FF2B5EF4-FFF2-40B4-BE49-F238E27FC236}">
                <a16:creationId xmlns:a16="http://schemas.microsoft.com/office/drawing/2014/main" id="{CC09DED4-5E1B-41BB-A5B8-CADE5D98D12F}"/>
              </a:ext>
            </a:extLst>
          </p:cNvPr>
          <p:cNvSpPr/>
          <p:nvPr/>
        </p:nvSpPr>
        <p:spPr bwMode="gray">
          <a:xfrm flipH="1">
            <a:off x="7981347" y="4763469"/>
            <a:ext cx="705453" cy="1097042"/>
          </a:xfrm>
          <a:prstGeom prst="curvedRightArrow">
            <a:avLst/>
          </a:prstGeom>
          <a:solidFill>
            <a:srgbClr val="FFC000"/>
          </a:solidFill>
          <a:ln>
            <a:noFill/>
          </a:ln>
        </p:spPr>
        <p:txBody>
          <a:bodyPr rtlCol="0" anchor="ctr"/>
          <a:lstStyle/>
          <a:p>
            <a:pPr algn="ctr"/>
            <a:endParaRPr lang="en-US" b="0">
              <a:solidFill>
                <a:srgbClr val="FFFFFF"/>
              </a:solidFill>
              <a:latin typeface="Calibri" pitchFamily="34" charset="0"/>
            </a:endParaRPr>
          </a:p>
        </p:txBody>
      </p:sp>
      <p:sp>
        <p:nvSpPr>
          <p:cNvPr id="42" name="Rectangle: Rounded Corners 41">
            <a:extLst>
              <a:ext uri="{FF2B5EF4-FFF2-40B4-BE49-F238E27FC236}">
                <a16:creationId xmlns:a16="http://schemas.microsoft.com/office/drawing/2014/main" id="{61195CEA-265E-4604-8EF5-EED688CD36A7}"/>
              </a:ext>
            </a:extLst>
          </p:cNvPr>
          <p:cNvSpPr/>
          <p:nvPr/>
        </p:nvSpPr>
        <p:spPr>
          <a:xfrm>
            <a:off x="3737544" y="4616634"/>
            <a:ext cx="4111056" cy="442193"/>
          </a:xfrm>
          <a:prstGeom prst="roundRect">
            <a:avLst/>
          </a:prstGeom>
          <a:solidFill>
            <a:srgbClr val="00B0F0"/>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ctr">
              <a:lnSpc>
                <a:spcPct val="110000"/>
              </a:lnSpc>
              <a:spcAft>
                <a:spcPts val="0"/>
              </a:spcAft>
              <a:buClr>
                <a:srgbClr val="000000"/>
              </a:buClr>
              <a:buSzPts val="1400"/>
              <a:tabLst>
                <a:tab pos="642620" algn="l"/>
              </a:tabLst>
            </a:pPr>
            <a:r>
              <a:rPr lang="vi-VN" sz="2000" b="1"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Điều kiện áp dụng thuế suất 0</a:t>
            </a:r>
            <a:r>
              <a:rPr lang="en-US" sz="2000" b="1"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vi-VN" sz="2000" b="1"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021114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Rounded Corners 19">
            <a:extLst>
              <a:ext uri="{FF2B5EF4-FFF2-40B4-BE49-F238E27FC236}">
                <a16:creationId xmlns:a16="http://schemas.microsoft.com/office/drawing/2014/main" id="{14E7C02F-C651-46E6-B29C-6C78B0B088B4}"/>
              </a:ext>
            </a:extLst>
          </p:cNvPr>
          <p:cNvSpPr/>
          <p:nvPr/>
        </p:nvSpPr>
        <p:spPr bwMode="gray">
          <a:xfrm>
            <a:off x="76200" y="3839057"/>
            <a:ext cx="8305800" cy="2646343"/>
          </a:xfrm>
          <a:prstGeom prst="roundRect">
            <a:avLst/>
          </a:prstGeom>
          <a:solidFill>
            <a:schemeClr val="bg1"/>
          </a:solidFill>
          <a:ln w="28575">
            <a:solidFill>
              <a:schemeClr val="accent2">
                <a:lumMod val="75000"/>
              </a:schemeClr>
            </a:solidFill>
          </a:ln>
        </p:spPr>
        <p:txBody>
          <a:bodyPr rtlCol="0" anchor="ctr"/>
          <a:lstStyle/>
          <a:p>
            <a:pPr algn="ctr"/>
            <a:endParaRPr lang="en-US" b="0">
              <a:solidFill>
                <a:srgbClr val="FFFFFF"/>
              </a:solidFill>
              <a:latin typeface="Calibri" pitchFamily="34" charset="0"/>
            </a:endParaRPr>
          </a:p>
        </p:txBody>
      </p:sp>
      <p:sp>
        <p:nvSpPr>
          <p:cNvPr id="15" name="Rectangle: Rounded Corners 14">
            <a:extLst>
              <a:ext uri="{FF2B5EF4-FFF2-40B4-BE49-F238E27FC236}">
                <a16:creationId xmlns:a16="http://schemas.microsoft.com/office/drawing/2014/main" id="{9C46AD1A-3F02-435E-B81E-2D02C74A8931}"/>
              </a:ext>
            </a:extLst>
          </p:cNvPr>
          <p:cNvSpPr/>
          <p:nvPr/>
        </p:nvSpPr>
        <p:spPr bwMode="gray">
          <a:xfrm>
            <a:off x="76200" y="1219200"/>
            <a:ext cx="8305800" cy="2180743"/>
          </a:xfrm>
          <a:prstGeom prst="roundRect">
            <a:avLst/>
          </a:prstGeom>
          <a:solidFill>
            <a:schemeClr val="bg1"/>
          </a:solidFill>
          <a:ln w="28575">
            <a:solidFill>
              <a:srgbClr val="92D050"/>
            </a:solidFill>
          </a:ln>
        </p:spPr>
        <p:txBody>
          <a:bodyPr rtlCol="0" anchor="ctr"/>
          <a:lstStyle/>
          <a:p>
            <a:pPr algn="ctr"/>
            <a:endParaRPr lang="en-US" b="0">
              <a:solidFill>
                <a:srgbClr val="FFFFFF"/>
              </a:solidFill>
              <a:latin typeface="Calibri" pitchFamily="34" charset="0"/>
            </a:endParaRPr>
          </a:p>
        </p:txBody>
      </p:sp>
      <p:sp>
        <p:nvSpPr>
          <p:cNvPr id="19458" name="Title 1">
            <a:extLst>
              <a:ext uri="{FF2B5EF4-FFF2-40B4-BE49-F238E27FC236}">
                <a16:creationId xmlns:a16="http://schemas.microsoft.com/office/drawing/2014/main" id="{E6ACC84B-CE87-41E9-A8B5-7B8BC89E06A8}"/>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6. HHDV ÁP 0% VÀ ĐIỀU KIỆN KHẤU TRỪ VAT ĐẦU VÀO HÀNG XK</a:t>
            </a:r>
          </a:p>
        </p:txBody>
      </p:sp>
      <p:sp>
        <p:nvSpPr>
          <p:cNvPr id="19461" name="Slide Number Placeholder 5">
            <a:extLst>
              <a:ext uri="{FF2B5EF4-FFF2-40B4-BE49-F238E27FC236}">
                <a16:creationId xmlns:a16="http://schemas.microsoft.com/office/drawing/2014/main" id="{16B12E8D-AB08-4C1A-B13B-5D7F27EB41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19</a:t>
            </a:fld>
            <a:endParaRPr lang="en-US" altLang="en-US" sz="1400" b="0">
              <a:solidFill>
                <a:schemeClr val="bg1"/>
              </a:solidFill>
              <a:latin typeface="Arial" panose="020B0604020202020204" pitchFamily="34" charset="0"/>
            </a:endParaRPr>
          </a:p>
        </p:txBody>
      </p:sp>
      <p:sp>
        <p:nvSpPr>
          <p:cNvPr id="10" name="AutoShape 15">
            <a:extLst>
              <a:ext uri="{FF2B5EF4-FFF2-40B4-BE49-F238E27FC236}">
                <a16:creationId xmlns:a16="http://schemas.microsoft.com/office/drawing/2014/main" id="{3687E661-A3E9-4E30-A266-B225D2E0CC8B}"/>
              </a:ext>
            </a:extLst>
          </p:cNvPr>
          <p:cNvSpPr>
            <a:spLocks noChangeArrowheads="1"/>
          </p:cNvSpPr>
          <p:nvPr/>
        </p:nvSpPr>
        <p:spPr bwMode="gray">
          <a:xfrm>
            <a:off x="266861" y="1011209"/>
            <a:ext cx="2400139" cy="450983"/>
          </a:xfrm>
          <a:prstGeom prst="roundRect">
            <a:avLst>
              <a:gd name="adj" fmla="val 50000"/>
            </a:avLst>
          </a:prstGeom>
          <a:solidFill>
            <a:srgbClr val="D58945">
              <a:lumMod val="20000"/>
              <a:lumOff val="80000"/>
            </a:srgbClr>
          </a:solidFill>
          <a:ln w="28575" algn="ctr">
            <a:solidFill>
              <a:srgbClr val="B2B2B2"/>
            </a:solidFill>
            <a:round/>
            <a:headEnd/>
            <a:tailEnd/>
          </a:ln>
        </p:spPr>
        <p:txBody>
          <a:bodyPr wrap="none" anchor="ct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lang="pt-BR" altLang="en-US" kern="0">
                <a:solidFill>
                  <a:srgbClr val="2B166E"/>
                </a:solidFill>
                <a:latin typeface="Times New Roman" pitchFamily="18" charset="0"/>
                <a:cs typeface="Calibri" pitchFamily="34" charset="0"/>
              </a:rPr>
              <a:t>6</a:t>
            </a:r>
            <a:r>
              <a:rPr lang="pt-BR" altLang="en-US" b="1" kern="0">
                <a:solidFill>
                  <a:srgbClr val="2B166E"/>
                </a:solidFill>
                <a:latin typeface="Times New Roman" pitchFamily="18" charset="0"/>
                <a:cs typeface="Calibri" pitchFamily="34" charset="0"/>
              </a:rPr>
              <a:t>.1.3</a:t>
            </a:r>
            <a:r>
              <a:rPr kumimoji="0" lang="pt-BR" altLang="en-US" sz="1800" b="1" u="none" strike="noStrike" kern="0" cap="none" spc="0" normalizeH="0" baseline="0" noProof="0">
                <a:ln>
                  <a:noFill/>
                </a:ln>
                <a:solidFill>
                  <a:srgbClr val="2B166E"/>
                </a:solidFill>
                <a:effectLst/>
                <a:uLnTx/>
                <a:uFillTx/>
                <a:latin typeface="Times New Roman" pitchFamily="18" charset="0"/>
                <a:cs typeface="Calibri" pitchFamily="34" charset="0"/>
              </a:rPr>
              <a:t>.</a:t>
            </a:r>
            <a:r>
              <a:rPr kumimoji="0" lang="pt-BR" altLang="en-US" sz="1800" b="1" i="1" u="none" strike="noStrike" kern="0" cap="none" spc="0" normalizeH="0" baseline="0" noProof="0">
                <a:ln>
                  <a:noFill/>
                </a:ln>
                <a:solidFill>
                  <a:srgbClr val="2B166E"/>
                </a:solidFill>
                <a:effectLst/>
                <a:uLnTx/>
                <a:uFillTx/>
                <a:latin typeface="Times New Roman" pitchFamily="18" charset="0"/>
                <a:cs typeface="Calibri" pitchFamily="34" charset="0"/>
              </a:rPr>
              <a:t> </a:t>
            </a:r>
            <a:r>
              <a:rPr kumimoji="0" lang="en-US" sz="1800" b="1" i="0" u="none" strike="noStrike" kern="0" cap="none" spc="0" normalizeH="0" baseline="0" noProof="0">
                <a:ln>
                  <a:noFill/>
                </a:ln>
                <a:solidFill>
                  <a:srgbClr val="2B166E"/>
                </a:solidFill>
                <a:effectLst/>
                <a:uLnTx/>
                <a:uFillTx/>
                <a:latin typeface="Times New Roman" panose="02020603050405020304" pitchFamily="18" charset="0"/>
                <a:cs typeface="Times New Roman" panose="02020603050405020304" pitchFamily="18" charset="0"/>
              </a:rPr>
              <a:t>Vận tải quốc tế</a:t>
            </a:r>
            <a:endParaRPr kumimoji="0" lang="vi-VN" altLang="en-US" sz="1800" b="1" i="0" u="none" strike="noStrike" kern="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endParaRPr>
          </a:p>
        </p:txBody>
      </p:sp>
      <p:sp>
        <p:nvSpPr>
          <p:cNvPr id="36" name="Rectangle: Rounded Corners 35">
            <a:extLst>
              <a:ext uri="{FF2B5EF4-FFF2-40B4-BE49-F238E27FC236}">
                <a16:creationId xmlns:a16="http://schemas.microsoft.com/office/drawing/2014/main" id="{F55F55A2-CFFE-4AAA-9542-43EE630862CE}"/>
              </a:ext>
            </a:extLst>
          </p:cNvPr>
          <p:cNvSpPr/>
          <p:nvPr/>
        </p:nvSpPr>
        <p:spPr bwMode="gray">
          <a:xfrm>
            <a:off x="208943" y="1524000"/>
            <a:ext cx="3331305" cy="1494943"/>
          </a:xfrm>
          <a:prstGeom prst="roundRect">
            <a:avLst/>
          </a:prstGeom>
          <a:solidFill>
            <a:schemeClr val="accent1">
              <a:lumMod val="20000"/>
              <a:lumOff val="80000"/>
            </a:schemeClr>
          </a:solidFill>
          <a:ln>
            <a:noFill/>
          </a:ln>
        </p:spPr>
        <p:txBody>
          <a:bodyPr rtlCol="0" anchor="ctr"/>
          <a:lstStyle/>
          <a:p>
            <a:pPr indent="457200" algn="just">
              <a:spcBef>
                <a:spcPts val="600"/>
              </a:spcBef>
            </a:pPr>
            <a:r>
              <a:rPr kumimoji="0" lang="vi-VN"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Vận tải quốc tế bao gồm vận tải hành khách, hành lý, hàng hóa theo chặng quốc tế từ Việt Nam ra nước ngoài hoặc từ nước ngoài đến Việt Nam</a:t>
            </a:r>
            <a:endParaRPr kumimoji="0" lang="en-US" sz="1600"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40" name="Rectangle: Rounded Corners 39">
            <a:extLst>
              <a:ext uri="{FF2B5EF4-FFF2-40B4-BE49-F238E27FC236}">
                <a16:creationId xmlns:a16="http://schemas.microsoft.com/office/drawing/2014/main" id="{4C9D5D43-55D2-485E-9AD8-7BD7CB99EF3F}"/>
              </a:ext>
            </a:extLst>
          </p:cNvPr>
          <p:cNvSpPr/>
          <p:nvPr/>
        </p:nvSpPr>
        <p:spPr bwMode="gray">
          <a:xfrm>
            <a:off x="4191000" y="1838541"/>
            <a:ext cx="4013361" cy="1494943"/>
          </a:xfrm>
          <a:prstGeom prst="roundRect">
            <a:avLst/>
          </a:prstGeom>
          <a:solidFill>
            <a:schemeClr val="accent2">
              <a:lumMod val="60000"/>
              <a:lumOff val="40000"/>
            </a:schemeClr>
          </a:solidFill>
          <a:ln>
            <a:noFill/>
          </a:ln>
        </p:spPr>
        <p:txBody>
          <a:bodyPr rtlCol="0" anchor="ctr"/>
          <a:lstStyle/>
          <a:p>
            <a:pPr indent="457200" algn="just">
              <a:spcBef>
                <a:spcPts val="0"/>
              </a:spcBef>
            </a:pPr>
            <a:r>
              <a:rPr kumimoji="0" lang="vi-VN" b="0" i="0" u="none" strike="noStrike" kern="100" cap="none" spc="0" normalizeH="0" baseline="0" noProof="0">
                <a:ln>
                  <a:noFill/>
                </a:ln>
                <a:solidFill>
                  <a:srgbClr val="C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Hợp đồng vận chuyển </a:t>
            </a:r>
          </a:p>
          <a:p>
            <a:pPr indent="457200" algn="just">
              <a:spcBef>
                <a:spcPts val="0"/>
              </a:spcBef>
            </a:pPr>
            <a:r>
              <a:rPr kumimoji="0" lang="vi-VN" b="0" i="0" u="none" strike="noStrike" kern="100" cap="none" spc="0" normalizeH="0" baseline="0" noProof="0">
                <a:ln>
                  <a:noFill/>
                </a:ln>
                <a:solidFill>
                  <a:srgbClr val="C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Chứng từ thanh toán không dùng tiền mặt. Đối với trường hợp vận chuyển hành khách là cá nhân, có chứng từ thanh toán trực tiếp</a:t>
            </a:r>
          </a:p>
        </p:txBody>
      </p:sp>
      <p:sp>
        <p:nvSpPr>
          <p:cNvPr id="41" name="Arrow: Curved Right 40">
            <a:extLst>
              <a:ext uri="{FF2B5EF4-FFF2-40B4-BE49-F238E27FC236}">
                <a16:creationId xmlns:a16="http://schemas.microsoft.com/office/drawing/2014/main" id="{CC09DED4-5E1B-41BB-A5B8-CADE5D98D12F}"/>
              </a:ext>
            </a:extLst>
          </p:cNvPr>
          <p:cNvSpPr/>
          <p:nvPr/>
        </p:nvSpPr>
        <p:spPr bwMode="gray">
          <a:xfrm flipH="1">
            <a:off x="8229604" y="1493758"/>
            <a:ext cx="705453" cy="1097042"/>
          </a:xfrm>
          <a:prstGeom prst="curvedRightArrow">
            <a:avLst/>
          </a:prstGeom>
          <a:solidFill>
            <a:srgbClr val="00B050"/>
          </a:solidFill>
          <a:ln>
            <a:noFill/>
          </a:ln>
        </p:spPr>
        <p:txBody>
          <a:bodyPr rtlCol="0" anchor="ctr"/>
          <a:lstStyle/>
          <a:p>
            <a:pPr algn="ctr"/>
            <a:endParaRPr lang="en-US" b="0">
              <a:solidFill>
                <a:srgbClr val="FFFFFF"/>
              </a:solidFill>
              <a:latin typeface="Calibri" pitchFamily="34" charset="0"/>
            </a:endParaRPr>
          </a:p>
        </p:txBody>
      </p:sp>
      <p:sp>
        <p:nvSpPr>
          <p:cNvPr id="42" name="Rectangle: Rounded Corners 41">
            <a:extLst>
              <a:ext uri="{FF2B5EF4-FFF2-40B4-BE49-F238E27FC236}">
                <a16:creationId xmlns:a16="http://schemas.microsoft.com/office/drawing/2014/main" id="{61195CEA-265E-4604-8EF5-EED688CD36A7}"/>
              </a:ext>
            </a:extLst>
          </p:cNvPr>
          <p:cNvSpPr/>
          <p:nvPr/>
        </p:nvSpPr>
        <p:spPr>
          <a:xfrm>
            <a:off x="4724400" y="1295400"/>
            <a:ext cx="3429000" cy="411242"/>
          </a:xfrm>
          <a:prstGeom prst="roundRect">
            <a:avLst/>
          </a:prstGeom>
          <a:solidFill>
            <a:srgbClr val="FFC000"/>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ctr">
              <a:lnSpc>
                <a:spcPct val="110000"/>
              </a:lnSpc>
              <a:spcAft>
                <a:spcPts val="0"/>
              </a:spcAft>
              <a:buClr>
                <a:srgbClr val="000000"/>
              </a:buClr>
              <a:buSzPts val="1400"/>
              <a:tabLst>
                <a:tab pos="642620" algn="l"/>
              </a:tabLst>
            </a:pPr>
            <a:r>
              <a:rPr lang="vi-VN" b="1"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Điều kiện áp dụng thuế suất 0</a:t>
            </a:r>
            <a:r>
              <a:rPr lang="en-US" b="1"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vi-VN" b="1"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AutoShape 15">
            <a:extLst>
              <a:ext uri="{FF2B5EF4-FFF2-40B4-BE49-F238E27FC236}">
                <a16:creationId xmlns:a16="http://schemas.microsoft.com/office/drawing/2014/main" id="{82913C35-839F-4581-A73D-9EC14924AC33}"/>
              </a:ext>
            </a:extLst>
          </p:cNvPr>
          <p:cNvSpPr>
            <a:spLocks noChangeArrowheads="1"/>
          </p:cNvSpPr>
          <p:nvPr/>
        </p:nvSpPr>
        <p:spPr bwMode="gray">
          <a:xfrm>
            <a:off x="304800" y="3505200"/>
            <a:ext cx="4114800" cy="450983"/>
          </a:xfrm>
          <a:prstGeom prst="roundRect">
            <a:avLst>
              <a:gd name="adj" fmla="val 50000"/>
            </a:avLst>
          </a:prstGeom>
          <a:solidFill>
            <a:srgbClr val="D58945">
              <a:lumMod val="20000"/>
              <a:lumOff val="80000"/>
            </a:srgbClr>
          </a:solidFill>
          <a:ln w="28575" algn="ctr">
            <a:solidFill>
              <a:srgbClr val="B2B2B2"/>
            </a:solidFill>
            <a:round/>
            <a:headEnd/>
            <a:tailEnd/>
          </a:ln>
        </p:spPr>
        <p:txBody>
          <a:bodyPr wrap="none" anchor="ct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lang="pt-BR" altLang="en-US" kern="0">
                <a:solidFill>
                  <a:srgbClr val="2B166E"/>
                </a:solidFill>
                <a:latin typeface="Times New Roman" pitchFamily="18" charset="0"/>
                <a:cs typeface="Calibri" pitchFamily="34" charset="0"/>
              </a:rPr>
              <a:t>6</a:t>
            </a:r>
            <a:r>
              <a:rPr lang="pt-BR" altLang="en-US" b="1" kern="0">
                <a:solidFill>
                  <a:srgbClr val="2B166E"/>
                </a:solidFill>
                <a:latin typeface="Times New Roman" pitchFamily="18" charset="0"/>
                <a:cs typeface="Calibri" pitchFamily="34" charset="0"/>
              </a:rPr>
              <a:t>.1.4</a:t>
            </a:r>
            <a:r>
              <a:rPr kumimoji="0" lang="pt-BR" altLang="en-US" sz="1800" b="1" u="none" strike="noStrike" kern="0" cap="none" spc="0" normalizeH="0" baseline="0" noProof="0">
                <a:ln>
                  <a:noFill/>
                </a:ln>
                <a:solidFill>
                  <a:srgbClr val="2B166E"/>
                </a:solidFill>
                <a:effectLst/>
                <a:uLnTx/>
                <a:uFillTx/>
                <a:latin typeface="Times New Roman" pitchFamily="18" charset="0"/>
                <a:cs typeface="Calibri" pitchFamily="34" charset="0"/>
              </a:rPr>
              <a:t>.</a:t>
            </a:r>
            <a:r>
              <a:rPr kumimoji="0" lang="pt-BR" altLang="en-US" sz="1800" b="1" i="1" u="none" strike="noStrike" kern="0" cap="none" spc="0" normalizeH="0" baseline="0" noProof="0">
                <a:ln>
                  <a:noFill/>
                </a:ln>
                <a:solidFill>
                  <a:srgbClr val="2B166E"/>
                </a:solidFill>
                <a:effectLst/>
                <a:uLnTx/>
                <a:uFillTx/>
                <a:latin typeface="Times New Roman" pitchFamily="18" charset="0"/>
                <a:cs typeface="Calibri" pitchFamily="34" charset="0"/>
              </a:rPr>
              <a:t> </a:t>
            </a:r>
            <a:r>
              <a:rPr kumimoji="0" lang="en-US" sz="1800" b="1" i="0" u="none" strike="noStrike" kern="0" cap="none" spc="0" normalizeH="0" baseline="0" noProof="0">
                <a:ln>
                  <a:noFill/>
                </a:ln>
                <a:solidFill>
                  <a:srgbClr val="2B166E"/>
                </a:solidFill>
                <a:effectLst/>
                <a:uLnTx/>
                <a:uFillTx/>
                <a:latin typeface="Times New Roman" panose="02020603050405020304" pitchFamily="18" charset="0"/>
                <a:cs typeface="Times New Roman" panose="02020603050405020304" pitchFamily="18" charset="0"/>
              </a:rPr>
              <a:t>Dịch vụ của ngành hàng không</a:t>
            </a:r>
            <a:endParaRPr kumimoji="0" lang="vi-VN" altLang="en-US" sz="1800" b="1" i="0" u="none" strike="noStrike" kern="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37F9343B-EB06-4A1F-B8F4-DD60926CF93C}"/>
              </a:ext>
            </a:extLst>
          </p:cNvPr>
          <p:cNvSpPr/>
          <p:nvPr/>
        </p:nvSpPr>
        <p:spPr bwMode="gray">
          <a:xfrm>
            <a:off x="208943" y="4177937"/>
            <a:ext cx="3293366" cy="1520476"/>
          </a:xfrm>
          <a:prstGeom prst="roundRect">
            <a:avLst/>
          </a:prstGeom>
          <a:solidFill>
            <a:srgbClr val="F2EABC"/>
          </a:solidFill>
          <a:ln>
            <a:noFill/>
          </a:ln>
        </p:spPr>
        <p:txBody>
          <a:bodyPr rtlCol="0" anchor="ctr"/>
          <a:lstStyle/>
          <a:p>
            <a:pPr indent="457200" algn="just">
              <a:lnSpc>
                <a:spcPct val="130000"/>
              </a:lnSpc>
              <a:spcBef>
                <a:spcPts val="600"/>
              </a:spcBef>
            </a:pPr>
            <a:r>
              <a:rPr kumimoji="0" lang="en-US"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N</a:t>
            </a:r>
            <a:r>
              <a:rPr kumimoji="0" lang="vi-VN"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hững dịch vụ được thực hiện trong khu vực cảng hàng không quốc tế, sân bay, nhà ga hàng hóa hàng không quốc tế</a:t>
            </a:r>
            <a:endParaRPr kumimoji="0" lang="en-US" sz="1600"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5D479E21-2378-4368-9458-6830039A387D}"/>
              </a:ext>
            </a:extLst>
          </p:cNvPr>
          <p:cNvSpPr/>
          <p:nvPr/>
        </p:nvSpPr>
        <p:spPr bwMode="gray">
          <a:xfrm>
            <a:off x="3886200" y="4181054"/>
            <a:ext cx="4318161" cy="1494943"/>
          </a:xfrm>
          <a:prstGeom prst="roundRect">
            <a:avLst/>
          </a:prstGeom>
          <a:solidFill>
            <a:srgbClr val="CCFFCC"/>
          </a:solidFill>
          <a:ln>
            <a:noFill/>
          </a:ln>
        </p:spPr>
        <p:txBody>
          <a:bodyPr rtlCol="0" anchor="ctr"/>
          <a:lstStyle/>
          <a:p>
            <a:pPr indent="457200" algn="just">
              <a:spcBef>
                <a:spcPts val="0"/>
              </a:spcBef>
            </a:pPr>
            <a:r>
              <a:rPr kumimoji="0" lang="vi-VN" b="0" i="0" u="none" strike="noStrike" kern="100" cap="none" spc="0" normalizeH="0" baseline="0" noProof="0">
                <a:ln>
                  <a:noFill/>
                </a:ln>
                <a:solidFill>
                  <a:srgbClr val="C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Hợp đồng cung cấp </a:t>
            </a:r>
            <a:r>
              <a:rPr kumimoji="0" lang="en-US" b="0" i="0" u="none" strike="noStrike" kern="100" cap="none" spc="0" normalizeH="0" baseline="0" noProof="0">
                <a:ln>
                  <a:noFill/>
                </a:ln>
                <a:solidFill>
                  <a:srgbClr val="C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DV </a:t>
            </a:r>
            <a:r>
              <a:rPr kumimoji="0" lang="vi-VN" b="0" i="0" u="none" strike="noStrike" kern="100" cap="none" spc="0" normalizeH="0" baseline="0" noProof="0">
                <a:ln>
                  <a:noFill/>
                </a:ln>
                <a:solidFill>
                  <a:srgbClr val="C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với tổ chức ở nước ngoài, hãng hàng không nước ngoài hoặc yêu cầu cung cấp dịch vụ</a:t>
            </a:r>
          </a:p>
          <a:p>
            <a:pPr indent="457200" algn="just">
              <a:spcBef>
                <a:spcPts val="0"/>
              </a:spcBef>
            </a:pPr>
            <a:r>
              <a:rPr kumimoji="0" lang="vi-VN" b="0" i="0" u="none" strike="noStrike" kern="100" cap="none" spc="0" normalizeH="0" baseline="0" noProof="0">
                <a:ln>
                  <a:noFill/>
                </a:ln>
                <a:solidFill>
                  <a:srgbClr val="C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Chứng từ thanh toán không dùng tiền mặt</a:t>
            </a:r>
          </a:p>
        </p:txBody>
      </p:sp>
      <p:sp>
        <p:nvSpPr>
          <p:cNvPr id="17" name="Arrow: Curved Right 16">
            <a:extLst>
              <a:ext uri="{FF2B5EF4-FFF2-40B4-BE49-F238E27FC236}">
                <a16:creationId xmlns:a16="http://schemas.microsoft.com/office/drawing/2014/main" id="{FA43BFE7-8274-4900-A291-7FDF00B19B85}"/>
              </a:ext>
            </a:extLst>
          </p:cNvPr>
          <p:cNvSpPr/>
          <p:nvPr/>
        </p:nvSpPr>
        <p:spPr bwMode="gray">
          <a:xfrm flipH="1">
            <a:off x="8229600" y="3779758"/>
            <a:ext cx="705453" cy="1097042"/>
          </a:xfrm>
          <a:prstGeom prst="curvedRightArrow">
            <a:avLst/>
          </a:prstGeom>
          <a:solidFill>
            <a:srgbClr val="C00000"/>
          </a:solidFill>
          <a:ln>
            <a:noFill/>
          </a:ln>
        </p:spPr>
        <p:txBody>
          <a:bodyPr rtlCol="0" anchor="ctr"/>
          <a:lstStyle/>
          <a:p>
            <a:pPr algn="ctr"/>
            <a:endParaRPr lang="en-US" b="0">
              <a:solidFill>
                <a:srgbClr val="FFFFFF"/>
              </a:solidFill>
              <a:latin typeface="Calibri" pitchFamily="34" charset="0"/>
            </a:endParaRPr>
          </a:p>
        </p:txBody>
      </p:sp>
      <p:sp>
        <p:nvSpPr>
          <p:cNvPr id="18" name="Rectangle: Rounded Corners 17">
            <a:extLst>
              <a:ext uri="{FF2B5EF4-FFF2-40B4-BE49-F238E27FC236}">
                <a16:creationId xmlns:a16="http://schemas.microsoft.com/office/drawing/2014/main" id="{E2960DFA-D49B-468F-B030-AC2007B799EF}"/>
              </a:ext>
            </a:extLst>
          </p:cNvPr>
          <p:cNvSpPr/>
          <p:nvPr/>
        </p:nvSpPr>
        <p:spPr>
          <a:xfrm>
            <a:off x="4724400" y="3627358"/>
            <a:ext cx="3429000" cy="411242"/>
          </a:xfrm>
          <a:prstGeom prst="roundRect">
            <a:avLst/>
          </a:prstGeom>
          <a:solidFill>
            <a:schemeClr val="tx1">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ctr">
              <a:lnSpc>
                <a:spcPct val="110000"/>
              </a:lnSpc>
              <a:spcAft>
                <a:spcPts val="0"/>
              </a:spcAft>
              <a:buClr>
                <a:srgbClr val="000000"/>
              </a:buClr>
              <a:buSzPts val="1400"/>
              <a:tabLst>
                <a:tab pos="642620" algn="l"/>
              </a:tabLst>
            </a:pPr>
            <a:r>
              <a:rPr lang="vi-VN" b="1"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Điều kiện áp dụng thuế suất 0</a:t>
            </a:r>
            <a:r>
              <a:rPr lang="en-US" b="1"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vi-VN" b="1"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9" name="Rectangle: Rounded Corners 18">
            <a:extLst>
              <a:ext uri="{FF2B5EF4-FFF2-40B4-BE49-F238E27FC236}">
                <a16:creationId xmlns:a16="http://schemas.microsoft.com/office/drawing/2014/main" id="{6B9E8DFF-1633-462E-A36E-235395156B18}"/>
              </a:ext>
            </a:extLst>
          </p:cNvPr>
          <p:cNvSpPr/>
          <p:nvPr/>
        </p:nvSpPr>
        <p:spPr bwMode="gray">
          <a:xfrm>
            <a:off x="1855627" y="5757306"/>
            <a:ext cx="6297774" cy="626501"/>
          </a:xfrm>
          <a:prstGeom prst="roundRect">
            <a:avLst/>
          </a:prstGeom>
          <a:solidFill>
            <a:schemeClr val="accent2">
              <a:lumMod val="20000"/>
              <a:lumOff val="80000"/>
            </a:schemeClr>
          </a:solidFill>
          <a:ln>
            <a:noFill/>
          </a:ln>
        </p:spPr>
        <p:txBody>
          <a:bodyPr rtlCol="0" anchor="ctr"/>
          <a:lstStyle/>
          <a:p>
            <a:pPr algn="just">
              <a:spcBef>
                <a:spcPts val="0"/>
              </a:spcBef>
            </a:pPr>
            <a:r>
              <a:rPr kumimoji="0" lang="vi-VN" sz="1600" b="0" i="0" u="none" strike="noStrike" kern="100" cap="none" spc="0" normalizeH="0" baseline="0" noProof="0">
                <a:ln>
                  <a:noFill/>
                </a:ln>
                <a:solidFill>
                  <a:srgbClr val="C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Riêng đối với dịch vụ sửa chữa tàu bay cung cấp cho tổ chức, cá nhân nước ngoài phải làm thủ tục tạm nhập khẩu, tái xuất khẩu theo quy định</a:t>
            </a:r>
          </a:p>
        </p:txBody>
      </p:sp>
    </p:spTree>
    <p:extLst>
      <p:ext uri="{BB962C8B-B14F-4D97-AF65-F5344CB8AC3E}">
        <p14:creationId xmlns:p14="http://schemas.microsoft.com/office/powerpoint/2010/main" val="163590592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Slide Number Placeholder 8">
            <a:extLst>
              <a:ext uri="{FF2B5EF4-FFF2-40B4-BE49-F238E27FC236}">
                <a16:creationId xmlns:a16="http://schemas.microsoft.com/office/drawing/2014/main" id="{DF3F062E-C0CE-46E6-842B-77F3BA2D0A5B}"/>
              </a:ext>
            </a:extLst>
          </p:cNvPr>
          <p:cNvSpPr>
            <a:spLocks noGrp="1"/>
          </p:cNvSpPr>
          <p:nvPr>
            <p:ph type="sldNum" sz="quarter" idx="12"/>
          </p:nvPr>
        </p:nvSpPr>
        <p:spPr>
          <a:xfrm>
            <a:off x="2438400" y="6537325"/>
            <a:ext cx="2133600"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9D1B5460-D853-468A-A5D3-F50BF2724E50}" type="slidenum">
              <a:rPr lang="en-US" altLang="en-US" sz="1400" b="0">
                <a:solidFill>
                  <a:schemeClr val="bg1"/>
                </a:solidFill>
                <a:latin typeface="Arial" panose="020B0604020202020204" pitchFamily="34" charset="0"/>
              </a:rPr>
              <a:pPr>
                <a:spcBef>
                  <a:spcPct val="0"/>
                </a:spcBef>
                <a:buClrTx/>
                <a:buFontTx/>
                <a:buNone/>
              </a:pPr>
              <a:t>2</a:t>
            </a:fld>
            <a:endParaRPr lang="en-US" altLang="en-US" sz="1400" b="0">
              <a:solidFill>
                <a:schemeClr val="bg1"/>
              </a:solidFill>
              <a:latin typeface="Arial" panose="020B0604020202020204" pitchFamily="34" charset="0"/>
            </a:endParaRPr>
          </a:p>
        </p:txBody>
      </p:sp>
      <p:graphicFrame>
        <p:nvGraphicFramePr>
          <p:cNvPr id="6" name="Diagram 5">
            <a:extLst>
              <a:ext uri="{FF2B5EF4-FFF2-40B4-BE49-F238E27FC236}">
                <a16:creationId xmlns:a16="http://schemas.microsoft.com/office/drawing/2014/main" id="{0A8F16A7-DA43-45C8-86D7-8DBBE35CB1D2}"/>
              </a:ext>
            </a:extLst>
          </p:cNvPr>
          <p:cNvGraphicFramePr/>
          <p:nvPr>
            <p:extLst>
              <p:ext uri="{D42A27DB-BD31-4B8C-83A1-F6EECF244321}">
                <p14:modId xmlns:p14="http://schemas.microsoft.com/office/powerpoint/2010/main" val="1381650470"/>
              </p:ext>
            </p:extLst>
          </p:nvPr>
        </p:nvGraphicFramePr>
        <p:xfrm>
          <a:off x="0" y="688032"/>
          <a:ext cx="8991600" cy="58651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10">
            <a:extLst>
              <a:ext uri="{FF2B5EF4-FFF2-40B4-BE49-F238E27FC236}">
                <a16:creationId xmlns:a16="http://schemas.microsoft.com/office/drawing/2014/main" id="{93B59B7E-DA33-4A60-9235-F4A358627F6D}"/>
              </a:ext>
            </a:extLst>
          </p:cNvPr>
          <p:cNvSpPr>
            <a:spLocks noChangeArrowheads="1"/>
          </p:cNvSpPr>
          <p:nvPr/>
        </p:nvSpPr>
        <p:spPr bwMode="auto">
          <a:xfrm>
            <a:off x="427038" y="2057400"/>
            <a:ext cx="12493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r>
              <a:rPr lang="en-US" altLang="en-US" sz="2800" b="1">
                <a:solidFill>
                  <a:srgbClr val="262626"/>
                </a:solidFill>
                <a:latin typeface="Times New Roman" panose="02020603050405020304" pitchFamily="18" charset="0"/>
              </a:rPr>
              <a:t>Phần</a:t>
            </a:r>
            <a:r>
              <a:rPr lang="vi-VN" altLang="en-US" sz="2800" b="1">
                <a:solidFill>
                  <a:srgbClr val="262626"/>
                </a:solidFill>
                <a:latin typeface="Times New Roman" panose="02020603050405020304" pitchFamily="18" charset="0"/>
              </a:rPr>
              <a:t> 1</a:t>
            </a:r>
            <a:endParaRPr lang="en-US" altLang="en-US" sz="2800" b="1">
              <a:solidFill>
                <a:srgbClr val="000000"/>
              </a:solidFill>
              <a:latin typeface="Book Antiqua" panose="02040602050305030304" pitchFamily="18" charset="0"/>
            </a:endParaRPr>
          </a:p>
        </p:txBody>
      </p:sp>
      <p:sp>
        <p:nvSpPr>
          <p:cNvPr id="10" name="Rectangle 11">
            <a:extLst>
              <a:ext uri="{FF2B5EF4-FFF2-40B4-BE49-F238E27FC236}">
                <a16:creationId xmlns:a16="http://schemas.microsoft.com/office/drawing/2014/main" id="{F82367AC-64A3-4C77-BDE8-A4B13E076674}"/>
              </a:ext>
            </a:extLst>
          </p:cNvPr>
          <p:cNvSpPr>
            <a:spLocks noChangeArrowheads="1"/>
          </p:cNvSpPr>
          <p:nvPr/>
        </p:nvSpPr>
        <p:spPr bwMode="auto">
          <a:xfrm>
            <a:off x="427037" y="4572000"/>
            <a:ext cx="12493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r>
              <a:rPr lang="en-US" altLang="en-US" sz="2800" b="1">
                <a:solidFill>
                  <a:srgbClr val="262626"/>
                </a:solidFill>
                <a:latin typeface="Times New Roman" panose="02020603050405020304" pitchFamily="18" charset="0"/>
              </a:rPr>
              <a:t>Phần</a:t>
            </a:r>
            <a:r>
              <a:rPr lang="vi-VN" altLang="en-US" sz="2800" b="1">
                <a:solidFill>
                  <a:srgbClr val="262626"/>
                </a:solidFill>
                <a:latin typeface="Times New Roman" panose="02020603050405020304" pitchFamily="18" charset="0"/>
              </a:rPr>
              <a:t> </a:t>
            </a:r>
            <a:r>
              <a:rPr lang="en-US" altLang="en-US" sz="2800" b="1">
                <a:solidFill>
                  <a:srgbClr val="262626"/>
                </a:solidFill>
                <a:latin typeface="Book Antiqua" panose="02040602050305030304" pitchFamily="18" charset="0"/>
              </a:rPr>
              <a:t>2</a:t>
            </a:r>
            <a:endParaRPr lang="en-US" altLang="en-US" sz="2800" b="1">
              <a:solidFill>
                <a:srgbClr val="000000"/>
              </a:solidFill>
              <a:latin typeface="Book Antiqua" panose="02040602050305030304" pitchFamily="18" charset="0"/>
            </a:endParaRPr>
          </a:p>
        </p:txBody>
      </p:sp>
    </p:spTree>
    <p:extLst>
      <p:ext uri="{BB962C8B-B14F-4D97-AF65-F5344CB8AC3E}">
        <p14:creationId xmlns:p14="http://schemas.microsoft.com/office/powerpoint/2010/main" val="3814754583"/>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E6ACC84B-CE87-41E9-A8B5-7B8BC89E06A8}"/>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6. HHDV ÁP 0% VÀ ĐIỀU KIỆN KHẤU TRỪ VAT ĐẦU VÀO HÀNG XK</a:t>
            </a:r>
          </a:p>
        </p:txBody>
      </p:sp>
      <p:sp>
        <p:nvSpPr>
          <p:cNvPr id="19461" name="Slide Number Placeholder 5">
            <a:extLst>
              <a:ext uri="{FF2B5EF4-FFF2-40B4-BE49-F238E27FC236}">
                <a16:creationId xmlns:a16="http://schemas.microsoft.com/office/drawing/2014/main" id="{16B12E8D-AB08-4C1A-B13B-5D7F27EB41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20</a:t>
            </a:fld>
            <a:endParaRPr lang="en-US" altLang="en-US" sz="1400" b="0">
              <a:solidFill>
                <a:schemeClr val="bg1"/>
              </a:solidFill>
              <a:latin typeface="Arial" panose="020B0604020202020204" pitchFamily="34" charset="0"/>
            </a:endParaRPr>
          </a:p>
        </p:txBody>
      </p:sp>
      <p:sp>
        <p:nvSpPr>
          <p:cNvPr id="10" name="AutoShape 15">
            <a:extLst>
              <a:ext uri="{FF2B5EF4-FFF2-40B4-BE49-F238E27FC236}">
                <a16:creationId xmlns:a16="http://schemas.microsoft.com/office/drawing/2014/main" id="{3687E661-A3E9-4E30-A266-B225D2E0CC8B}"/>
              </a:ext>
            </a:extLst>
          </p:cNvPr>
          <p:cNvSpPr>
            <a:spLocks noChangeArrowheads="1"/>
          </p:cNvSpPr>
          <p:nvPr/>
        </p:nvSpPr>
        <p:spPr bwMode="gray">
          <a:xfrm>
            <a:off x="266861" y="1149217"/>
            <a:ext cx="3695539" cy="450983"/>
          </a:xfrm>
          <a:prstGeom prst="roundRect">
            <a:avLst>
              <a:gd name="adj" fmla="val 50000"/>
            </a:avLst>
          </a:prstGeom>
          <a:solidFill>
            <a:srgbClr val="D58945">
              <a:lumMod val="20000"/>
              <a:lumOff val="80000"/>
            </a:srgbClr>
          </a:solidFill>
          <a:ln w="28575" algn="ctr">
            <a:solidFill>
              <a:srgbClr val="B2B2B2"/>
            </a:solidFill>
            <a:round/>
            <a:headEnd/>
            <a:tailEnd/>
          </a:ln>
        </p:spPr>
        <p:txBody>
          <a:bodyPr wrap="none" anchor="ct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lang="pt-BR" altLang="en-US" kern="0">
                <a:solidFill>
                  <a:srgbClr val="2B166E"/>
                </a:solidFill>
                <a:latin typeface="Times New Roman" pitchFamily="18" charset="0"/>
                <a:cs typeface="Calibri" pitchFamily="34" charset="0"/>
              </a:rPr>
              <a:t>6</a:t>
            </a:r>
            <a:r>
              <a:rPr lang="pt-BR" altLang="en-US" b="1" kern="0">
                <a:solidFill>
                  <a:srgbClr val="2B166E"/>
                </a:solidFill>
                <a:latin typeface="Times New Roman" pitchFamily="18" charset="0"/>
                <a:cs typeface="Calibri" pitchFamily="34" charset="0"/>
              </a:rPr>
              <a:t>.1.5</a:t>
            </a:r>
            <a:r>
              <a:rPr kumimoji="0" lang="pt-BR" altLang="en-US" sz="1800" b="1" u="none" strike="noStrike" kern="0" cap="none" spc="0" normalizeH="0" baseline="0" noProof="0">
                <a:ln>
                  <a:noFill/>
                </a:ln>
                <a:solidFill>
                  <a:srgbClr val="2B166E"/>
                </a:solidFill>
                <a:effectLst/>
                <a:uLnTx/>
                <a:uFillTx/>
                <a:latin typeface="Times New Roman" pitchFamily="18" charset="0"/>
                <a:cs typeface="Calibri" pitchFamily="34" charset="0"/>
              </a:rPr>
              <a:t>.</a:t>
            </a:r>
            <a:r>
              <a:rPr kumimoji="0" lang="pt-BR" altLang="en-US" sz="1800" b="1" i="1" u="none" strike="noStrike" kern="0" cap="none" spc="0" normalizeH="0" baseline="0" noProof="0">
                <a:ln>
                  <a:noFill/>
                </a:ln>
                <a:solidFill>
                  <a:srgbClr val="2B166E"/>
                </a:solidFill>
                <a:effectLst/>
                <a:uLnTx/>
                <a:uFillTx/>
                <a:latin typeface="Times New Roman" pitchFamily="18" charset="0"/>
                <a:cs typeface="Calibri" pitchFamily="34" charset="0"/>
              </a:rPr>
              <a:t> </a:t>
            </a:r>
            <a:r>
              <a:rPr kumimoji="0" lang="en-US" sz="1800" b="1" i="0" u="none" strike="noStrike" kern="0" cap="none" spc="0" normalizeH="0" baseline="0" noProof="0">
                <a:ln>
                  <a:noFill/>
                </a:ln>
                <a:solidFill>
                  <a:srgbClr val="2B166E"/>
                </a:solidFill>
                <a:effectLst/>
                <a:uLnTx/>
                <a:uFillTx/>
                <a:latin typeface="Times New Roman" panose="02020603050405020304" pitchFamily="18" charset="0"/>
                <a:cs typeface="Times New Roman" panose="02020603050405020304" pitchFamily="18" charset="0"/>
              </a:rPr>
              <a:t>Dịch vụ của ngành hàng hải</a:t>
            </a:r>
            <a:endParaRPr kumimoji="0" lang="vi-VN" altLang="en-US" sz="1800" b="1" i="0" u="none" strike="noStrike" kern="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endParaRPr>
          </a:p>
        </p:txBody>
      </p:sp>
      <p:sp>
        <p:nvSpPr>
          <p:cNvPr id="36" name="Rectangle: Rounded Corners 35">
            <a:extLst>
              <a:ext uri="{FF2B5EF4-FFF2-40B4-BE49-F238E27FC236}">
                <a16:creationId xmlns:a16="http://schemas.microsoft.com/office/drawing/2014/main" id="{F55F55A2-CFFE-4AAA-9542-43EE630862CE}"/>
              </a:ext>
            </a:extLst>
          </p:cNvPr>
          <p:cNvSpPr/>
          <p:nvPr/>
        </p:nvSpPr>
        <p:spPr bwMode="gray">
          <a:xfrm>
            <a:off x="406239" y="1828800"/>
            <a:ext cx="8051961" cy="450983"/>
          </a:xfrm>
          <a:prstGeom prst="roundRect">
            <a:avLst/>
          </a:prstGeom>
          <a:solidFill>
            <a:srgbClr val="CCFFCC"/>
          </a:solidFill>
          <a:ln>
            <a:noFill/>
          </a:ln>
        </p:spPr>
        <p:txBody>
          <a:bodyPr rtlCol="0" anchor="ctr"/>
          <a:lstStyle/>
          <a:p>
            <a:pPr algn="just">
              <a:lnSpc>
                <a:spcPct val="130000"/>
              </a:lnSpc>
              <a:spcBef>
                <a:spcPts val="600"/>
              </a:spcBef>
            </a:pPr>
            <a:r>
              <a:rPr kumimoji="0" lang="vi-VN"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Dịch vụ của ngành hàng hải gồm: những dịch vụ được thực hiện tại khu vực cảng</a:t>
            </a:r>
            <a:endParaRPr kumimoji="0" lang="en-US" sz="1600"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40" name="Rectangle: Rounded Corners 39">
            <a:extLst>
              <a:ext uri="{FF2B5EF4-FFF2-40B4-BE49-F238E27FC236}">
                <a16:creationId xmlns:a16="http://schemas.microsoft.com/office/drawing/2014/main" id="{4C9D5D43-55D2-485E-9AD8-7BD7CB99EF3F}"/>
              </a:ext>
            </a:extLst>
          </p:cNvPr>
          <p:cNvSpPr/>
          <p:nvPr/>
        </p:nvSpPr>
        <p:spPr bwMode="gray">
          <a:xfrm>
            <a:off x="1299145" y="3352800"/>
            <a:ext cx="6930456" cy="1676400"/>
          </a:xfrm>
          <a:prstGeom prst="roundRect">
            <a:avLst/>
          </a:prstGeom>
          <a:solidFill>
            <a:schemeClr val="accent2">
              <a:lumMod val="20000"/>
              <a:lumOff val="80000"/>
            </a:schemeClr>
          </a:solidFill>
          <a:ln>
            <a:noFill/>
          </a:ln>
        </p:spPr>
        <p:txBody>
          <a:bodyPr rtlCol="0" anchor="ctr"/>
          <a:lstStyle/>
          <a:p>
            <a:pPr indent="457200" algn="just">
              <a:spcBef>
                <a:spcPts val="600"/>
              </a:spcBef>
            </a:pPr>
            <a:r>
              <a:rPr kumimoji="0" lang="vi-VN" b="0" i="0" u="none" strike="noStrike" kern="100" cap="none" spc="0" normalizeH="0" noProof="0">
                <a:ln>
                  <a:noFill/>
                </a:ln>
                <a:effectLst/>
                <a:uLnTx/>
                <a:uFillTx/>
                <a:latin typeface="Times New Roman" panose="02020603050405020304" pitchFamily="18" charset="0"/>
                <a:ea typeface="MS Mincho" panose="02020609040205080304" pitchFamily="49" charset="-128"/>
                <a:cs typeface="Times New Roman" panose="02020603050405020304" pitchFamily="18" charset="0"/>
              </a:rPr>
              <a:t>- Hợp đồng cung cấp dịch vụ với tổ chức ở nước ngoài, người đại lý tàu biển hoặc yêu cầu cung cấp dịch vụ;</a:t>
            </a:r>
          </a:p>
          <a:p>
            <a:pPr indent="457200" algn="just">
              <a:spcBef>
                <a:spcPts val="600"/>
              </a:spcBef>
            </a:pPr>
            <a:r>
              <a:rPr kumimoji="0" lang="vi-VN" b="0" i="0" u="none" strike="noStrike" kern="100" cap="none" spc="0" normalizeH="0" noProof="0">
                <a:ln>
                  <a:noFill/>
                </a:ln>
                <a:effectLst/>
                <a:uLnTx/>
                <a:uFillTx/>
                <a:latin typeface="Times New Roman" panose="02020603050405020304" pitchFamily="18" charset="0"/>
                <a:ea typeface="MS Mincho" panose="02020609040205080304" pitchFamily="49" charset="-128"/>
                <a:cs typeface="Times New Roman" panose="02020603050405020304" pitchFamily="18" charset="0"/>
              </a:rPr>
              <a:t>- Chứng từ thanh toán không dùng tiền mặt của tổ chức ở nước ngoài hoặc có chứng từ thanh toán không dùng tiền mặt của người đại lý tàu biển cho </a:t>
            </a:r>
            <a:r>
              <a:rPr kumimoji="0" lang="en-US" b="0" i="0" u="none" strike="noStrike" kern="100" cap="none" spc="0" normalizeH="0" noProof="0">
                <a:ln>
                  <a:noFill/>
                </a:ln>
                <a:effectLst/>
                <a:uLnTx/>
                <a:uFillTx/>
                <a:latin typeface="Times New Roman" panose="02020603050405020304" pitchFamily="18" charset="0"/>
                <a:ea typeface="MS Mincho" panose="02020609040205080304" pitchFamily="49" charset="-128"/>
                <a:cs typeface="Times New Roman" panose="02020603050405020304" pitchFamily="18" charset="0"/>
              </a:rPr>
              <a:t>CSKD</a:t>
            </a:r>
            <a:r>
              <a:rPr kumimoji="0" lang="vi-VN" b="0" i="0" u="none" strike="noStrike" kern="100" cap="none" spc="0" normalizeH="0" noProof="0">
                <a:ln>
                  <a:noFill/>
                </a:ln>
                <a:effectLst/>
                <a:uLnTx/>
                <a:uFillTx/>
                <a:latin typeface="Times New Roman" panose="02020603050405020304" pitchFamily="18" charset="0"/>
                <a:ea typeface="MS Mincho" panose="02020609040205080304" pitchFamily="49" charset="-128"/>
                <a:cs typeface="Times New Roman" panose="02020603050405020304" pitchFamily="18" charset="0"/>
              </a:rPr>
              <a:t> cung cấp dịch vụ</a:t>
            </a:r>
          </a:p>
        </p:txBody>
      </p:sp>
      <p:sp>
        <p:nvSpPr>
          <p:cNvPr id="41" name="Arrow: Curved Right 40">
            <a:extLst>
              <a:ext uri="{FF2B5EF4-FFF2-40B4-BE49-F238E27FC236}">
                <a16:creationId xmlns:a16="http://schemas.microsoft.com/office/drawing/2014/main" id="{CC09DED4-5E1B-41BB-A5B8-CADE5D98D12F}"/>
              </a:ext>
            </a:extLst>
          </p:cNvPr>
          <p:cNvSpPr/>
          <p:nvPr/>
        </p:nvSpPr>
        <p:spPr bwMode="gray">
          <a:xfrm>
            <a:off x="156145" y="2590800"/>
            <a:ext cx="1044112" cy="1676400"/>
          </a:xfrm>
          <a:prstGeom prst="curvedRightArrow">
            <a:avLst/>
          </a:prstGeom>
          <a:solidFill>
            <a:srgbClr val="00B0F0"/>
          </a:solidFill>
          <a:ln>
            <a:noFill/>
          </a:ln>
        </p:spPr>
        <p:txBody>
          <a:bodyPr rtlCol="0" anchor="ctr"/>
          <a:lstStyle/>
          <a:p>
            <a:pPr algn="ctr"/>
            <a:endParaRPr lang="en-US" b="0">
              <a:solidFill>
                <a:srgbClr val="FFFFFF"/>
              </a:solidFill>
              <a:latin typeface="Calibri" pitchFamily="34" charset="0"/>
            </a:endParaRPr>
          </a:p>
        </p:txBody>
      </p:sp>
      <p:sp>
        <p:nvSpPr>
          <p:cNvPr id="42" name="Rectangle: Rounded Corners 41">
            <a:extLst>
              <a:ext uri="{FF2B5EF4-FFF2-40B4-BE49-F238E27FC236}">
                <a16:creationId xmlns:a16="http://schemas.microsoft.com/office/drawing/2014/main" id="{61195CEA-265E-4604-8EF5-EED688CD36A7}"/>
              </a:ext>
            </a:extLst>
          </p:cNvPr>
          <p:cNvSpPr/>
          <p:nvPr/>
        </p:nvSpPr>
        <p:spPr>
          <a:xfrm>
            <a:off x="1299144" y="2529607"/>
            <a:ext cx="4111056" cy="442193"/>
          </a:xfrm>
          <a:prstGeom prst="roundRect">
            <a:avLst/>
          </a:prstGeom>
          <a:solidFill>
            <a:schemeClr val="tx1">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ctr">
              <a:lnSpc>
                <a:spcPct val="110000"/>
              </a:lnSpc>
              <a:spcAft>
                <a:spcPts val="0"/>
              </a:spcAft>
              <a:buClr>
                <a:srgbClr val="000000"/>
              </a:buClr>
              <a:buSzPts val="1400"/>
              <a:tabLst>
                <a:tab pos="642620" algn="l"/>
              </a:tabLst>
            </a:pPr>
            <a:r>
              <a:rPr lang="vi-VN" sz="2000" b="1"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Điều kiện áp dụng thuế suất 0</a:t>
            </a:r>
            <a:r>
              <a:rPr lang="en-US" sz="2000" b="1"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vi-VN" sz="2000" b="1"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47BF95E3-B0AA-480A-AA54-4D87568091F6}"/>
              </a:ext>
            </a:extLst>
          </p:cNvPr>
          <p:cNvSpPr/>
          <p:nvPr/>
        </p:nvSpPr>
        <p:spPr bwMode="gray">
          <a:xfrm>
            <a:off x="1892299" y="5638800"/>
            <a:ext cx="6565901" cy="626501"/>
          </a:xfrm>
          <a:prstGeom prst="roundRect">
            <a:avLst/>
          </a:prstGeom>
          <a:solidFill>
            <a:srgbClr val="C4F42C"/>
          </a:solidFill>
          <a:ln>
            <a:noFill/>
          </a:ln>
        </p:spPr>
        <p:txBody>
          <a:bodyPr rtlCol="0" anchor="ctr"/>
          <a:lstStyle/>
          <a:p>
            <a:pPr algn="just">
              <a:spcBef>
                <a:spcPts val="0"/>
              </a:spcBef>
            </a:pPr>
            <a:r>
              <a:rPr kumimoji="0" lang="vi-VN" sz="1600" b="0" i="0" u="none" strike="noStrike" kern="100" cap="none" spc="0" normalizeH="0" baseline="0" noProof="0">
                <a:ln>
                  <a:noFill/>
                </a:ln>
                <a:solidFill>
                  <a:srgbClr val="C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Riêng đối với dịch vụ sửa chữa tàu biển cung cấp cho tổ chức, cá nhân nước ngoài phải làm thủ tục tạm nhập khẩu, tái xuất khẩu theo quy định</a:t>
            </a:r>
          </a:p>
        </p:txBody>
      </p:sp>
      <p:sp>
        <p:nvSpPr>
          <p:cNvPr id="2" name="Arrow: Striped Right 1">
            <a:extLst>
              <a:ext uri="{FF2B5EF4-FFF2-40B4-BE49-F238E27FC236}">
                <a16:creationId xmlns:a16="http://schemas.microsoft.com/office/drawing/2014/main" id="{45B49A1F-74A5-463D-91C3-BBEA60EBC628}"/>
              </a:ext>
            </a:extLst>
          </p:cNvPr>
          <p:cNvSpPr/>
          <p:nvPr/>
        </p:nvSpPr>
        <p:spPr bwMode="gray">
          <a:xfrm rot="5400000">
            <a:off x="6758338" y="4396138"/>
            <a:ext cx="381000" cy="1951924"/>
          </a:xfrm>
          <a:prstGeom prst="stripedRightArrow">
            <a:avLst>
              <a:gd name="adj1" fmla="val 50000"/>
              <a:gd name="adj2" fmla="val 50000"/>
            </a:avLst>
          </a:prstGeom>
          <a:solidFill>
            <a:schemeClr val="accent3">
              <a:lumMod val="65000"/>
            </a:schemeClr>
          </a:solidFill>
          <a:ln>
            <a:noFill/>
          </a:ln>
        </p:spPr>
        <p:txBody>
          <a:bodyPr rtlCol="0" anchor="ctr"/>
          <a:lstStyle/>
          <a:p>
            <a:pPr algn="ctr"/>
            <a:endParaRPr lang="en-US" b="0">
              <a:solidFill>
                <a:srgbClr val="FFFFFF"/>
              </a:solidFill>
              <a:latin typeface="Calibri" pitchFamily="34" charset="0"/>
            </a:endParaRPr>
          </a:p>
        </p:txBody>
      </p:sp>
    </p:spTree>
    <p:extLst>
      <p:ext uri="{BB962C8B-B14F-4D97-AF65-F5344CB8AC3E}">
        <p14:creationId xmlns:p14="http://schemas.microsoft.com/office/powerpoint/2010/main" val="222689600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E6ACC84B-CE87-41E9-A8B5-7B8BC89E06A8}"/>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6. HHDV ÁP 0% VÀ ĐIỀU KIỆN KHẤU TRỪ VAT ĐẦU VÀO HÀNG XK</a:t>
            </a:r>
          </a:p>
        </p:txBody>
      </p:sp>
      <p:sp>
        <p:nvSpPr>
          <p:cNvPr id="19461" name="Slide Number Placeholder 5">
            <a:extLst>
              <a:ext uri="{FF2B5EF4-FFF2-40B4-BE49-F238E27FC236}">
                <a16:creationId xmlns:a16="http://schemas.microsoft.com/office/drawing/2014/main" id="{16B12E8D-AB08-4C1A-B13B-5D7F27EB41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21</a:t>
            </a:fld>
            <a:endParaRPr lang="en-US" altLang="en-US" sz="1400" b="0">
              <a:solidFill>
                <a:schemeClr val="bg1"/>
              </a:solidFill>
              <a:latin typeface="Arial" panose="020B0604020202020204" pitchFamily="34" charset="0"/>
            </a:endParaRPr>
          </a:p>
        </p:txBody>
      </p:sp>
      <p:sp>
        <p:nvSpPr>
          <p:cNvPr id="10" name="AutoShape 15">
            <a:extLst>
              <a:ext uri="{FF2B5EF4-FFF2-40B4-BE49-F238E27FC236}">
                <a16:creationId xmlns:a16="http://schemas.microsoft.com/office/drawing/2014/main" id="{3687E661-A3E9-4E30-A266-B225D2E0CC8B}"/>
              </a:ext>
            </a:extLst>
          </p:cNvPr>
          <p:cNvSpPr>
            <a:spLocks noChangeArrowheads="1"/>
          </p:cNvSpPr>
          <p:nvPr/>
        </p:nvSpPr>
        <p:spPr bwMode="gray">
          <a:xfrm>
            <a:off x="266861" y="1149217"/>
            <a:ext cx="4076539" cy="450983"/>
          </a:xfrm>
          <a:prstGeom prst="roundRect">
            <a:avLst>
              <a:gd name="adj" fmla="val 50000"/>
            </a:avLst>
          </a:prstGeom>
          <a:solidFill>
            <a:srgbClr val="D58945">
              <a:lumMod val="20000"/>
              <a:lumOff val="80000"/>
            </a:srgbClr>
          </a:solidFill>
          <a:ln w="28575" algn="ctr">
            <a:solidFill>
              <a:srgbClr val="B2B2B2"/>
            </a:solidFill>
            <a:round/>
            <a:headEnd/>
            <a:tailEnd/>
          </a:ln>
        </p:spPr>
        <p:txBody>
          <a:bodyPr wrap="none" anchor="ct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lang="pt-BR" altLang="en-US" kern="0">
                <a:solidFill>
                  <a:srgbClr val="2B166E"/>
                </a:solidFill>
                <a:latin typeface="Times New Roman" pitchFamily="18" charset="0"/>
                <a:cs typeface="Calibri" pitchFamily="34" charset="0"/>
              </a:rPr>
              <a:t>6</a:t>
            </a:r>
            <a:r>
              <a:rPr lang="pt-BR" altLang="en-US" b="1" kern="0">
                <a:solidFill>
                  <a:srgbClr val="2B166E"/>
                </a:solidFill>
                <a:latin typeface="Times New Roman" pitchFamily="18" charset="0"/>
                <a:cs typeface="Calibri" pitchFamily="34" charset="0"/>
              </a:rPr>
              <a:t>.1.6</a:t>
            </a:r>
            <a:r>
              <a:rPr kumimoji="0" lang="pt-BR" altLang="en-US" sz="1800" b="1" u="none" strike="noStrike" kern="0" cap="none" spc="0" normalizeH="0" baseline="0" noProof="0">
                <a:ln>
                  <a:noFill/>
                </a:ln>
                <a:solidFill>
                  <a:srgbClr val="2B166E"/>
                </a:solidFill>
                <a:effectLst/>
                <a:uLnTx/>
                <a:uFillTx/>
                <a:latin typeface="Times New Roman" pitchFamily="18" charset="0"/>
                <a:cs typeface="Calibri" pitchFamily="34" charset="0"/>
              </a:rPr>
              <a:t>.</a:t>
            </a:r>
            <a:r>
              <a:rPr kumimoji="0" lang="pt-BR" altLang="en-US" sz="1800" b="1" i="1" u="none" strike="noStrike" kern="0" cap="none" spc="0" normalizeH="0" baseline="0" noProof="0">
                <a:ln>
                  <a:noFill/>
                </a:ln>
                <a:solidFill>
                  <a:srgbClr val="2B166E"/>
                </a:solidFill>
                <a:effectLst/>
                <a:uLnTx/>
                <a:uFillTx/>
                <a:latin typeface="Times New Roman" pitchFamily="18" charset="0"/>
                <a:cs typeface="Calibri" pitchFamily="34" charset="0"/>
              </a:rPr>
              <a:t> </a:t>
            </a:r>
            <a:r>
              <a:rPr kumimoji="0" lang="en-US" sz="1800" b="1" i="0" u="none" strike="noStrike" kern="0" cap="none" spc="0" normalizeH="0" baseline="0" noProof="0">
                <a:ln>
                  <a:noFill/>
                </a:ln>
                <a:solidFill>
                  <a:srgbClr val="2B166E"/>
                </a:solidFill>
                <a:effectLst/>
                <a:uLnTx/>
                <a:uFillTx/>
                <a:latin typeface="Times New Roman" panose="02020603050405020304" pitchFamily="18" charset="0"/>
                <a:cs typeface="Times New Roman" panose="02020603050405020304" pitchFamily="18" charset="0"/>
              </a:rPr>
              <a:t>Sản phẩm nội dung thông tin số </a:t>
            </a:r>
            <a:endParaRPr kumimoji="0" lang="vi-VN" altLang="en-US" sz="1800" b="1" i="0" u="none" strike="noStrike" kern="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endParaRPr>
          </a:p>
        </p:txBody>
      </p:sp>
      <p:sp>
        <p:nvSpPr>
          <p:cNvPr id="36" name="Rectangle: Rounded Corners 35">
            <a:extLst>
              <a:ext uri="{FF2B5EF4-FFF2-40B4-BE49-F238E27FC236}">
                <a16:creationId xmlns:a16="http://schemas.microsoft.com/office/drawing/2014/main" id="{F55F55A2-CFFE-4AAA-9542-43EE630862CE}"/>
              </a:ext>
            </a:extLst>
          </p:cNvPr>
          <p:cNvSpPr/>
          <p:nvPr/>
        </p:nvSpPr>
        <p:spPr bwMode="gray">
          <a:xfrm>
            <a:off x="381000" y="1910324"/>
            <a:ext cx="8051961" cy="1244758"/>
          </a:xfrm>
          <a:prstGeom prst="roundRect">
            <a:avLst/>
          </a:prstGeom>
          <a:solidFill>
            <a:srgbClr val="CCFFCC"/>
          </a:solidFill>
          <a:ln>
            <a:noFill/>
          </a:ln>
        </p:spPr>
        <p:txBody>
          <a:bodyPr rtlCol="0" anchor="ctr"/>
          <a:lstStyle/>
          <a:p>
            <a:pPr algn="just">
              <a:lnSpc>
                <a:spcPct val="130000"/>
              </a:lnSpc>
              <a:spcBef>
                <a:spcPts val="600"/>
              </a:spcBef>
            </a:pPr>
            <a:r>
              <a:rPr kumimoji="0" lang="vi-VN"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Sản phẩm nội dung thông tin số cung cấp cho bên nước ngoài là sản phẩm nội dung, thông tin được thể hiện dưới dạng số, được lưu giữ, truyền đưa trên môi trường mạng xác định theo quy định của pháp luật về CNTT</a:t>
            </a:r>
            <a:endParaRPr kumimoji="0" lang="en-US" sz="1600"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40" name="Rectangle: Rounded Corners 39">
            <a:extLst>
              <a:ext uri="{FF2B5EF4-FFF2-40B4-BE49-F238E27FC236}">
                <a16:creationId xmlns:a16="http://schemas.microsoft.com/office/drawing/2014/main" id="{4C9D5D43-55D2-485E-9AD8-7BD7CB99EF3F}"/>
              </a:ext>
            </a:extLst>
          </p:cNvPr>
          <p:cNvSpPr/>
          <p:nvPr/>
        </p:nvSpPr>
        <p:spPr bwMode="gray">
          <a:xfrm>
            <a:off x="1299145" y="4724400"/>
            <a:ext cx="7688710" cy="1143000"/>
          </a:xfrm>
          <a:prstGeom prst="roundRect">
            <a:avLst/>
          </a:prstGeom>
          <a:solidFill>
            <a:schemeClr val="tx2">
              <a:lumMod val="20000"/>
              <a:lumOff val="80000"/>
            </a:schemeClr>
          </a:solidFill>
          <a:ln>
            <a:noFill/>
          </a:ln>
        </p:spPr>
        <p:txBody>
          <a:bodyPr rtlCol="0" anchor="ctr"/>
          <a:lstStyle/>
          <a:p>
            <a:pPr indent="457200" algn="just">
              <a:spcBef>
                <a:spcPts val="600"/>
              </a:spcBef>
            </a:pPr>
            <a:r>
              <a:rPr kumimoji="0" lang="vi-VN" b="0" i="0" u="none" strike="noStrike" kern="100" cap="none" spc="0" normalizeH="0" baseline="0" noProof="0">
                <a:ln>
                  <a:noFill/>
                </a:ln>
                <a:effectLst/>
                <a:uLnTx/>
                <a:uFillTx/>
                <a:latin typeface="Times New Roman" panose="02020603050405020304" pitchFamily="18" charset="0"/>
                <a:ea typeface="MS Mincho" panose="02020609040205080304" pitchFamily="49" charset="-128"/>
                <a:cs typeface="Times New Roman" panose="02020603050405020304" pitchFamily="18" charset="0"/>
              </a:rPr>
              <a:t>- Hồ sơ, tài liệu chứng minh tiêu dùng ở ngoài Việt Nam, như: thông tin về tình trạng cư trú của bên nước ngoài;</a:t>
            </a:r>
          </a:p>
          <a:p>
            <a:pPr indent="457200" algn="just">
              <a:spcBef>
                <a:spcPts val="600"/>
              </a:spcBef>
            </a:pPr>
            <a:r>
              <a:rPr kumimoji="0" lang="vi-VN" b="0" i="0" u="none" strike="noStrike" kern="100" cap="none" spc="0" normalizeH="0" baseline="0" noProof="0">
                <a:ln>
                  <a:noFill/>
                </a:ln>
                <a:effectLst/>
                <a:uLnTx/>
                <a:uFillTx/>
                <a:latin typeface="Times New Roman" panose="02020603050405020304" pitchFamily="18" charset="0"/>
                <a:ea typeface="MS Mincho" panose="02020609040205080304" pitchFamily="49" charset="-128"/>
                <a:cs typeface="Times New Roman" panose="02020603050405020304" pitchFamily="18" charset="0"/>
              </a:rPr>
              <a:t>- Thanh toán không dùng tiền mặt</a:t>
            </a:r>
          </a:p>
        </p:txBody>
      </p:sp>
      <p:sp>
        <p:nvSpPr>
          <p:cNvPr id="41" name="Arrow: Curved Right 40">
            <a:extLst>
              <a:ext uri="{FF2B5EF4-FFF2-40B4-BE49-F238E27FC236}">
                <a16:creationId xmlns:a16="http://schemas.microsoft.com/office/drawing/2014/main" id="{CC09DED4-5E1B-41BB-A5B8-CADE5D98D12F}"/>
              </a:ext>
            </a:extLst>
          </p:cNvPr>
          <p:cNvSpPr/>
          <p:nvPr/>
        </p:nvSpPr>
        <p:spPr bwMode="gray">
          <a:xfrm>
            <a:off x="156145" y="3657600"/>
            <a:ext cx="1044112" cy="1676400"/>
          </a:xfrm>
          <a:prstGeom prst="curvedRightArrow">
            <a:avLst/>
          </a:prstGeom>
          <a:solidFill>
            <a:srgbClr val="FF0000"/>
          </a:solidFill>
          <a:ln>
            <a:noFill/>
          </a:ln>
        </p:spPr>
        <p:txBody>
          <a:bodyPr rtlCol="0" anchor="ctr"/>
          <a:lstStyle/>
          <a:p>
            <a:pPr algn="ctr"/>
            <a:endParaRPr lang="en-US" b="0">
              <a:solidFill>
                <a:srgbClr val="FFFFFF"/>
              </a:solidFill>
              <a:latin typeface="Calibri" pitchFamily="34" charset="0"/>
            </a:endParaRPr>
          </a:p>
        </p:txBody>
      </p:sp>
      <p:sp>
        <p:nvSpPr>
          <p:cNvPr id="42" name="Rectangle: Rounded Corners 41">
            <a:extLst>
              <a:ext uri="{FF2B5EF4-FFF2-40B4-BE49-F238E27FC236}">
                <a16:creationId xmlns:a16="http://schemas.microsoft.com/office/drawing/2014/main" id="{61195CEA-265E-4604-8EF5-EED688CD36A7}"/>
              </a:ext>
            </a:extLst>
          </p:cNvPr>
          <p:cNvSpPr/>
          <p:nvPr/>
        </p:nvSpPr>
        <p:spPr>
          <a:xfrm>
            <a:off x="1299144" y="3596407"/>
            <a:ext cx="4111056" cy="442193"/>
          </a:xfrm>
          <a:prstGeom prst="roundRect">
            <a:avLst/>
          </a:prstGeom>
          <a:solidFill>
            <a:srgbClr val="F7D8D5"/>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ctr">
              <a:lnSpc>
                <a:spcPct val="110000"/>
              </a:lnSpc>
              <a:spcAft>
                <a:spcPts val="0"/>
              </a:spcAft>
              <a:buClr>
                <a:srgbClr val="000000"/>
              </a:buClr>
              <a:buSzPts val="1400"/>
              <a:tabLst>
                <a:tab pos="642620" algn="l"/>
              </a:tabLst>
            </a:pPr>
            <a:r>
              <a:rPr lang="vi-VN" sz="2000" b="1"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Điều kiện áp dụng thuế suất 0</a:t>
            </a:r>
            <a:r>
              <a:rPr lang="en-US" sz="2000" b="1"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vi-VN" sz="2000" b="1"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0280138"/>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E6ACC84B-CE87-41E9-A8B5-7B8BC89E06A8}"/>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6. HHDV ÁP 0% VÀ ĐIỀU KIỆN KHẤU TRỪ VAT ĐẦU VÀO HÀNG XK</a:t>
            </a:r>
          </a:p>
        </p:txBody>
      </p:sp>
      <p:sp>
        <p:nvSpPr>
          <p:cNvPr id="19461" name="Slide Number Placeholder 5">
            <a:extLst>
              <a:ext uri="{FF2B5EF4-FFF2-40B4-BE49-F238E27FC236}">
                <a16:creationId xmlns:a16="http://schemas.microsoft.com/office/drawing/2014/main" id="{16B12E8D-AB08-4C1A-B13B-5D7F27EB41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22</a:t>
            </a:fld>
            <a:endParaRPr lang="en-US" altLang="en-US" sz="1400" b="0">
              <a:solidFill>
                <a:schemeClr val="bg1"/>
              </a:solidFill>
              <a:latin typeface="Arial" panose="020B0604020202020204" pitchFamily="34" charset="0"/>
            </a:endParaRPr>
          </a:p>
        </p:txBody>
      </p:sp>
      <p:sp>
        <p:nvSpPr>
          <p:cNvPr id="8" name="Flowchart: Alternate Process 7">
            <a:extLst>
              <a:ext uri="{FF2B5EF4-FFF2-40B4-BE49-F238E27FC236}">
                <a16:creationId xmlns:a16="http://schemas.microsoft.com/office/drawing/2014/main" id="{6E5AB35E-E05D-497B-9AA6-70A6B8A7F8D7}"/>
              </a:ext>
            </a:extLst>
          </p:cNvPr>
          <p:cNvSpPr>
            <a:spLocks noChangeArrowheads="1"/>
          </p:cNvSpPr>
          <p:nvPr/>
        </p:nvSpPr>
        <p:spPr bwMode="auto">
          <a:xfrm>
            <a:off x="1117063" y="1143100"/>
            <a:ext cx="5817137" cy="447850"/>
          </a:xfrm>
          <a:prstGeom prst="flowChartAlternateProcess">
            <a:avLst/>
          </a:prstGeom>
          <a:solidFill>
            <a:schemeClr val="accent5">
              <a:lumMod val="75000"/>
            </a:schemeClr>
          </a:solidFill>
          <a:ln w="25400" algn="ctr">
            <a:solidFill>
              <a:srgbClr val="385D8A"/>
            </a:solidFill>
            <a:miter lim="800000"/>
            <a:headEnd/>
            <a:tailEnd/>
          </a:ln>
        </p:spPr>
        <p:txBody>
          <a:bodyPr anchor="ctr"/>
          <a:lstStyle/>
          <a:p>
            <a:pPr algn="just">
              <a:defRPr/>
            </a:pPr>
            <a:r>
              <a:rPr lang="vi-VN">
                <a:solidFill>
                  <a:srgbClr val="FFFFFF"/>
                </a:solidFill>
                <a:latin typeface="Times New Roman"/>
              </a:rPr>
              <a:t>Các trường hợp xuất khẩu không áp dụng thuế suất 0% </a:t>
            </a:r>
            <a:endParaRPr lang="en-US">
              <a:solidFill>
                <a:srgbClr val="FFFFFF"/>
              </a:solidFill>
              <a:latin typeface="Times New Roman"/>
            </a:endParaRPr>
          </a:p>
        </p:txBody>
      </p:sp>
      <p:sp>
        <p:nvSpPr>
          <p:cNvPr id="9" name="Oval 8">
            <a:extLst>
              <a:ext uri="{FF2B5EF4-FFF2-40B4-BE49-F238E27FC236}">
                <a16:creationId xmlns:a16="http://schemas.microsoft.com/office/drawing/2014/main" id="{CCD37C6D-21D7-4E22-956E-EE1669757A59}"/>
              </a:ext>
            </a:extLst>
          </p:cNvPr>
          <p:cNvSpPr/>
          <p:nvPr/>
        </p:nvSpPr>
        <p:spPr>
          <a:xfrm>
            <a:off x="254161" y="1012824"/>
            <a:ext cx="762000" cy="663576"/>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a:latin typeface="Times New Roman" panose="02020603050405020304" pitchFamily="18" charset="0"/>
                <a:cs typeface="Times New Roman" panose="02020603050405020304" pitchFamily="18" charset="0"/>
              </a:rPr>
              <a:t>6.2</a:t>
            </a:r>
          </a:p>
        </p:txBody>
      </p:sp>
      <p:grpSp>
        <p:nvGrpSpPr>
          <p:cNvPr id="11" name="Google Shape;386;p22">
            <a:extLst>
              <a:ext uri="{FF2B5EF4-FFF2-40B4-BE49-F238E27FC236}">
                <a16:creationId xmlns:a16="http://schemas.microsoft.com/office/drawing/2014/main" id="{7E7BE48E-AC58-4124-A6AB-1EE36AE86A6F}"/>
              </a:ext>
            </a:extLst>
          </p:cNvPr>
          <p:cNvGrpSpPr/>
          <p:nvPr/>
        </p:nvGrpSpPr>
        <p:grpSpPr>
          <a:xfrm>
            <a:off x="1548565" y="1981200"/>
            <a:ext cx="7214435" cy="595004"/>
            <a:chOff x="4995400" y="1037163"/>
            <a:chExt cx="3569370" cy="517972"/>
          </a:xfrm>
        </p:grpSpPr>
        <p:sp>
          <p:nvSpPr>
            <p:cNvPr id="14" name="Google Shape;389;p22">
              <a:extLst>
                <a:ext uri="{FF2B5EF4-FFF2-40B4-BE49-F238E27FC236}">
                  <a16:creationId xmlns:a16="http://schemas.microsoft.com/office/drawing/2014/main" id="{378B538A-A97A-4915-9EB3-5D1C5CF01DA5}"/>
                </a:ext>
              </a:extLst>
            </p:cNvPr>
            <p:cNvSpPr/>
            <p:nvPr/>
          </p:nvSpPr>
          <p:spPr>
            <a:xfrm>
              <a:off x="4995400" y="1125109"/>
              <a:ext cx="3569370" cy="430026"/>
            </a:xfrm>
            <a:custGeom>
              <a:avLst/>
              <a:gdLst/>
              <a:ahLst/>
              <a:cxnLst/>
              <a:rect l="l" t="t" r="r" b="b"/>
              <a:pathLst>
                <a:path w="54817" h="24254" extrusionOk="0">
                  <a:moveTo>
                    <a:pt x="1060" y="1"/>
                  </a:moveTo>
                  <a:cubicBezTo>
                    <a:pt x="477" y="1"/>
                    <a:pt x="1" y="477"/>
                    <a:pt x="1" y="1060"/>
                  </a:cubicBezTo>
                  <a:lnTo>
                    <a:pt x="1" y="23194"/>
                  </a:lnTo>
                  <a:cubicBezTo>
                    <a:pt x="1" y="23778"/>
                    <a:pt x="477" y="24254"/>
                    <a:pt x="1060" y="24254"/>
                  </a:cubicBezTo>
                  <a:lnTo>
                    <a:pt x="53757" y="24254"/>
                  </a:lnTo>
                  <a:cubicBezTo>
                    <a:pt x="54341" y="24254"/>
                    <a:pt x="54817" y="23778"/>
                    <a:pt x="54817" y="23194"/>
                  </a:cubicBezTo>
                  <a:lnTo>
                    <a:pt x="54817" y="1060"/>
                  </a:lnTo>
                  <a:cubicBezTo>
                    <a:pt x="54817" y="477"/>
                    <a:pt x="54341" y="1"/>
                    <a:pt x="53757" y="1"/>
                  </a:cubicBezTo>
                  <a:close/>
                </a:path>
              </a:pathLst>
            </a:custGeom>
            <a:solidFill>
              <a:srgbClr val="FCBD24"/>
            </a:solidFill>
            <a:ln>
              <a:noFill/>
            </a:ln>
          </p:spPr>
          <p:txBody>
            <a:bodyPr spcFirstLastPara="1" wrap="square" lIns="91425" tIns="91425" rIns="91425" bIns="91425" anchor="ctr" anchorCtr="0">
              <a:noAutofit/>
            </a:bodyPr>
            <a:lstStyle/>
            <a:p>
              <a:pPr marL="0" lvl="0" indent="0" algn="just" rtl="0">
                <a:spcBef>
                  <a:spcPts val="0"/>
                </a:spcBef>
                <a:spcAft>
                  <a:spcPts val="0"/>
                </a:spcAft>
                <a:buClr>
                  <a:schemeClr val="dk1"/>
                </a:buClr>
                <a:buSzPts val="1100"/>
                <a:buFont typeface="Arial"/>
                <a:buNone/>
              </a:pPr>
              <a:r>
                <a:rPr lang="vi-VN" b="0">
                  <a:solidFill>
                    <a:schemeClr val="tx1">
                      <a:lumMod val="50000"/>
                    </a:schemeClr>
                  </a:solidFill>
                  <a:effectLst/>
                  <a:latin typeface="Times New Roman" panose="02020603050405020304" pitchFamily="18" charset="0"/>
                  <a:ea typeface="Calibri" panose="020F0502020204030204" pitchFamily="34" charset="0"/>
                </a:rPr>
                <a:t>Chuyển giao công nghệ, chuyển nhượng quyền sở hữu trí tuệ ra nước ngoài</a:t>
              </a:r>
              <a:endParaRPr b="0">
                <a:solidFill>
                  <a:schemeClr val="tx1">
                    <a:lumMod val="50000"/>
                  </a:schemeClr>
                </a:solidFill>
                <a:latin typeface="Roboto"/>
                <a:ea typeface="Roboto"/>
                <a:cs typeface="Roboto"/>
                <a:sym typeface="Roboto"/>
              </a:endParaRPr>
            </a:p>
          </p:txBody>
        </p:sp>
        <p:sp>
          <p:nvSpPr>
            <p:cNvPr id="15" name="Google Shape;392;p22">
              <a:extLst>
                <a:ext uri="{FF2B5EF4-FFF2-40B4-BE49-F238E27FC236}">
                  <a16:creationId xmlns:a16="http://schemas.microsoft.com/office/drawing/2014/main" id="{99333CF5-D260-47DA-B511-E7EF5416E9AC}"/>
                </a:ext>
              </a:extLst>
            </p:cNvPr>
            <p:cNvSpPr/>
            <p:nvPr/>
          </p:nvSpPr>
          <p:spPr>
            <a:xfrm>
              <a:off x="6572350" y="1037163"/>
              <a:ext cx="56875" cy="56900"/>
            </a:xfrm>
            <a:custGeom>
              <a:avLst/>
              <a:gdLst/>
              <a:ahLst/>
              <a:cxnLst/>
              <a:rect l="l" t="t" r="r" b="b"/>
              <a:pathLst>
                <a:path w="2275" h="2276" extrusionOk="0">
                  <a:moveTo>
                    <a:pt x="0" y="1"/>
                  </a:moveTo>
                  <a:lnTo>
                    <a:pt x="0" y="2275"/>
                  </a:lnTo>
                  <a:lnTo>
                    <a:pt x="2275" y="2275"/>
                  </a:lnTo>
                  <a:cubicBezTo>
                    <a:pt x="2275" y="1013"/>
                    <a:pt x="1263"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2" name="Picture 21">
            <a:extLst>
              <a:ext uri="{FF2B5EF4-FFF2-40B4-BE49-F238E27FC236}">
                <a16:creationId xmlns:a16="http://schemas.microsoft.com/office/drawing/2014/main" id="{C022B407-5EB4-4625-B99D-8E677966E66F}"/>
              </a:ext>
            </a:extLst>
          </p:cNvPr>
          <p:cNvPicPr>
            <a:picLocks noChangeAspect="1"/>
          </p:cNvPicPr>
          <p:nvPr/>
        </p:nvPicPr>
        <p:blipFill>
          <a:blip r:embed="rId3"/>
          <a:stretch>
            <a:fillRect/>
          </a:stretch>
        </p:blipFill>
        <p:spPr>
          <a:xfrm>
            <a:off x="228646" y="2971800"/>
            <a:ext cx="770344" cy="652924"/>
          </a:xfrm>
          <a:prstGeom prst="rect">
            <a:avLst/>
          </a:prstGeom>
        </p:spPr>
      </p:pic>
      <p:sp>
        <p:nvSpPr>
          <p:cNvPr id="25" name="Google Shape;388;p22">
            <a:extLst>
              <a:ext uri="{FF2B5EF4-FFF2-40B4-BE49-F238E27FC236}">
                <a16:creationId xmlns:a16="http://schemas.microsoft.com/office/drawing/2014/main" id="{213B0095-93B2-419D-A8E4-8D7D1066BB41}"/>
              </a:ext>
            </a:extLst>
          </p:cNvPr>
          <p:cNvSpPr/>
          <p:nvPr/>
        </p:nvSpPr>
        <p:spPr>
          <a:xfrm>
            <a:off x="1066936" y="3292275"/>
            <a:ext cx="380910" cy="92358"/>
          </a:xfrm>
          <a:custGeom>
            <a:avLst/>
            <a:gdLst/>
            <a:ahLst/>
            <a:cxnLst/>
            <a:rect l="l" t="t" r="r" b="b"/>
            <a:pathLst>
              <a:path w="12432" h="3216" extrusionOk="0">
                <a:moveTo>
                  <a:pt x="10824" y="596"/>
                </a:moveTo>
                <a:cubicBezTo>
                  <a:pt x="11383" y="596"/>
                  <a:pt x="11848" y="1049"/>
                  <a:pt x="11848" y="1620"/>
                </a:cubicBezTo>
                <a:cubicBezTo>
                  <a:pt x="11848" y="2180"/>
                  <a:pt x="11383" y="2632"/>
                  <a:pt x="10824" y="2632"/>
                </a:cubicBezTo>
                <a:cubicBezTo>
                  <a:pt x="10252" y="2632"/>
                  <a:pt x="9800" y="2180"/>
                  <a:pt x="9800" y="1620"/>
                </a:cubicBezTo>
                <a:cubicBezTo>
                  <a:pt x="9800" y="1049"/>
                  <a:pt x="10252" y="596"/>
                  <a:pt x="10824" y="596"/>
                </a:cubicBezTo>
                <a:close/>
                <a:moveTo>
                  <a:pt x="10824" y="1"/>
                </a:moveTo>
                <a:cubicBezTo>
                  <a:pt x="10145" y="1"/>
                  <a:pt x="9562" y="406"/>
                  <a:pt x="9335" y="1001"/>
                </a:cubicBezTo>
                <a:lnTo>
                  <a:pt x="1" y="1001"/>
                </a:lnTo>
                <a:lnTo>
                  <a:pt x="1" y="2037"/>
                </a:lnTo>
                <a:lnTo>
                  <a:pt x="9276" y="2037"/>
                </a:lnTo>
                <a:cubicBezTo>
                  <a:pt x="9478" y="2787"/>
                  <a:pt x="10086" y="3216"/>
                  <a:pt x="10824" y="3216"/>
                </a:cubicBezTo>
                <a:cubicBezTo>
                  <a:pt x="11705" y="3216"/>
                  <a:pt x="12431" y="2489"/>
                  <a:pt x="12431" y="1608"/>
                </a:cubicBezTo>
                <a:cubicBezTo>
                  <a:pt x="12431" y="715"/>
                  <a:pt x="11705" y="1"/>
                  <a:pt x="10824" y="1"/>
                </a:cubicBezTo>
                <a:close/>
              </a:path>
            </a:pathLst>
          </a:custGeom>
          <a:solidFill>
            <a:srgbClr val="00B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89;p22">
            <a:extLst>
              <a:ext uri="{FF2B5EF4-FFF2-40B4-BE49-F238E27FC236}">
                <a16:creationId xmlns:a16="http://schemas.microsoft.com/office/drawing/2014/main" id="{2CDDED52-551B-4739-9B99-EF425C7E7531}"/>
              </a:ext>
            </a:extLst>
          </p:cNvPr>
          <p:cNvSpPr/>
          <p:nvPr/>
        </p:nvSpPr>
        <p:spPr>
          <a:xfrm>
            <a:off x="1548565" y="2819400"/>
            <a:ext cx="7181333" cy="957725"/>
          </a:xfrm>
          <a:custGeom>
            <a:avLst/>
            <a:gdLst/>
            <a:ahLst/>
            <a:cxnLst/>
            <a:rect l="l" t="t" r="r" b="b"/>
            <a:pathLst>
              <a:path w="54817" h="24254" extrusionOk="0">
                <a:moveTo>
                  <a:pt x="1060" y="1"/>
                </a:moveTo>
                <a:cubicBezTo>
                  <a:pt x="477" y="1"/>
                  <a:pt x="1" y="477"/>
                  <a:pt x="1" y="1060"/>
                </a:cubicBezTo>
                <a:lnTo>
                  <a:pt x="1" y="23194"/>
                </a:lnTo>
                <a:cubicBezTo>
                  <a:pt x="1" y="23778"/>
                  <a:pt x="477" y="24254"/>
                  <a:pt x="1060" y="24254"/>
                </a:cubicBezTo>
                <a:lnTo>
                  <a:pt x="53757" y="24254"/>
                </a:lnTo>
                <a:cubicBezTo>
                  <a:pt x="54341" y="24254"/>
                  <a:pt x="54817" y="23778"/>
                  <a:pt x="54817" y="23194"/>
                </a:cubicBezTo>
                <a:lnTo>
                  <a:pt x="54817" y="1060"/>
                </a:lnTo>
                <a:cubicBezTo>
                  <a:pt x="54817" y="477"/>
                  <a:pt x="54341" y="1"/>
                  <a:pt x="53757" y="1"/>
                </a:cubicBezTo>
                <a:close/>
              </a:path>
            </a:pathLst>
          </a:custGeom>
          <a:solidFill>
            <a:schemeClr val="tx2">
              <a:lumMod val="20000"/>
              <a:lumOff val="80000"/>
            </a:schemeClr>
          </a:solidFill>
          <a:ln>
            <a:noFill/>
          </a:ln>
        </p:spPr>
        <p:txBody>
          <a:bodyPr spcFirstLastPara="1" wrap="square" lIns="91425" tIns="91425" rIns="91425" bIns="91425" anchor="ctr" anchorCtr="0">
            <a:noAutofit/>
          </a:bodyPr>
          <a:lstStyle/>
          <a:p>
            <a:pPr marL="0" lvl="0" indent="0" algn="just" rtl="0">
              <a:spcBef>
                <a:spcPts val="0"/>
              </a:spcBef>
              <a:spcAft>
                <a:spcPts val="0"/>
              </a:spcAft>
              <a:buClr>
                <a:schemeClr val="dk1"/>
              </a:buClr>
              <a:buSzPts val="1100"/>
              <a:buFont typeface="Arial"/>
              <a:buNone/>
            </a:pPr>
            <a:r>
              <a:rPr lang="vi-VN" b="0">
                <a:effectLst/>
                <a:latin typeface="Times New Roman" panose="02020603050405020304" pitchFamily="18" charset="0"/>
                <a:ea typeface="Calibri" panose="020F0502020204030204" pitchFamily="34" charset="0"/>
              </a:rPr>
              <a:t>Dịch vụ tái bảo hiểm ra nước ngoài</a:t>
            </a:r>
            <a:r>
              <a:rPr lang="en-US" b="0">
                <a:effectLst/>
                <a:latin typeface="Times New Roman" panose="02020603050405020304" pitchFamily="18" charset="0"/>
                <a:ea typeface="Calibri" panose="020F0502020204030204" pitchFamily="34" charset="0"/>
              </a:rPr>
              <a:t>; Dịch vụ cấp tín dụng; </a:t>
            </a:r>
            <a:r>
              <a:rPr lang="vi-VN" b="0">
                <a:effectLst/>
                <a:latin typeface="Times New Roman" panose="02020603050405020304" pitchFamily="18" charset="0"/>
                <a:ea typeface="Calibri" panose="020F0502020204030204" pitchFamily="34" charset="0"/>
              </a:rPr>
              <a:t>Chuyển nhượng vốn</a:t>
            </a:r>
            <a:r>
              <a:rPr lang="en-US" b="0">
                <a:effectLst/>
                <a:latin typeface="Times New Roman" panose="02020603050405020304" pitchFamily="18" charset="0"/>
                <a:ea typeface="Calibri" panose="020F0502020204030204" pitchFamily="34" charset="0"/>
              </a:rPr>
              <a:t>; Sản phẩm phái sinh; </a:t>
            </a:r>
            <a:r>
              <a:rPr lang="vi-VN" b="0">
                <a:effectLst/>
                <a:latin typeface="Times New Roman" panose="02020603050405020304" pitchFamily="18" charset="0"/>
                <a:ea typeface="Calibri" panose="020F0502020204030204" pitchFamily="34" charset="0"/>
              </a:rPr>
              <a:t>Dịch vụ bưu chính, viễn thông</a:t>
            </a:r>
            <a:r>
              <a:rPr lang="en-US" b="0">
                <a:effectLst/>
                <a:latin typeface="Times New Roman" panose="02020603050405020304" pitchFamily="18" charset="0"/>
                <a:ea typeface="Calibri" panose="020F0502020204030204" pitchFamily="34" charset="0"/>
              </a:rPr>
              <a:t>; Sản phẩm xuất khẩu là tài nguyên khoáng sản; </a:t>
            </a:r>
            <a:r>
              <a:rPr lang="vi-VN" b="0">
                <a:effectLst/>
                <a:latin typeface="Times New Roman" panose="02020603050405020304" pitchFamily="18" charset="0"/>
                <a:ea typeface="Calibri" panose="020F0502020204030204" pitchFamily="34" charset="0"/>
              </a:rPr>
              <a:t>Thuốc lá, rượu, bia nhập khẩu sau đó </a:t>
            </a:r>
            <a:r>
              <a:rPr lang="en-US" b="0">
                <a:effectLst/>
                <a:latin typeface="Times New Roman" panose="02020603050405020304" pitchFamily="18" charset="0"/>
                <a:ea typeface="Calibri" panose="020F0502020204030204" pitchFamily="34" charset="0"/>
              </a:rPr>
              <a:t>XK</a:t>
            </a:r>
            <a:endParaRPr b="0">
              <a:latin typeface="Roboto"/>
              <a:ea typeface="Roboto"/>
              <a:cs typeface="Roboto"/>
              <a:sym typeface="Roboto"/>
            </a:endParaRPr>
          </a:p>
        </p:txBody>
      </p:sp>
      <p:pic>
        <p:nvPicPr>
          <p:cNvPr id="27" name="Picture 26">
            <a:extLst>
              <a:ext uri="{FF2B5EF4-FFF2-40B4-BE49-F238E27FC236}">
                <a16:creationId xmlns:a16="http://schemas.microsoft.com/office/drawing/2014/main" id="{79B34EE5-96BF-413B-9604-D743CF572293}"/>
              </a:ext>
            </a:extLst>
          </p:cNvPr>
          <p:cNvPicPr>
            <a:picLocks noChangeAspect="1"/>
          </p:cNvPicPr>
          <p:nvPr/>
        </p:nvPicPr>
        <p:blipFill>
          <a:blip r:embed="rId4"/>
          <a:stretch>
            <a:fillRect/>
          </a:stretch>
        </p:blipFill>
        <p:spPr>
          <a:xfrm>
            <a:off x="257353" y="4110554"/>
            <a:ext cx="733293" cy="670651"/>
          </a:xfrm>
          <a:prstGeom prst="rect">
            <a:avLst/>
          </a:prstGeom>
        </p:spPr>
      </p:pic>
      <p:sp>
        <p:nvSpPr>
          <p:cNvPr id="29" name="Rectangle: Rounded Corners 28">
            <a:extLst>
              <a:ext uri="{FF2B5EF4-FFF2-40B4-BE49-F238E27FC236}">
                <a16:creationId xmlns:a16="http://schemas.microsoft.com/office/drawing/2014/main" id="{A79BAB21-E2AD-4699-857B-5B3EBA50FD47}"/>
              </a:ext>
            </a:extLst>
          </p:cNvPr>
          <p:cNvSpPr/>
          <p:nvPr/>
        </p:nvSpPr>
        <p:spPr>
          <a:xfrm>
            <a:off x="1548565" y="4081924"/>
            <a:ext cx="7181333" cy="777593"/>
          </a:xfrm>
          <a:prstGeom prst="roundRect">
            <a:avLst/>
          </a:prstGeom>
          <a:solidFill>
            <a:srgbClr val="CCFFCC"/>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Xăng, dầu mua tại nội địa bán cho </a:t>
            </a:r>
            <a:r>
              <a:rPr lang="en-US"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CSKD</a:t>
            </a:r>
            <a:r>
              <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trong khu phi thuế quan; xe ô tô bán cho tổ chức, cá nhân trong khu phi thuế quan</a:t>
            </a:r>
          </a:p>
        </p:txBody>
      </p:sp>
      <p:pic>
        <p:nvPicPr>
          <p:cNvPr id="2" name="Picture 1">
            <a:extLst>
              <a:ext uri="{FF2B5EF4-FFF2-40B4-BE49-F238E27FC236}">
                <a16:creationId xmlns:a16="http://schemas.microsoft.com/office/drawing/2014/main" id="{1E1794C5-83D1-462D-976A-3F994B03FC5E}"/>
              </a:ext>
            </a:extLst>
          </p:cNvPr>
          <p:cNvPicPr>
            <a:picLocks noChangeAspect="1"/>
          </p:cNvPicPr>
          <p:nvPr/>
        </p:nvPicPr>
        <p:blipFill>
          <a:blip r:embed="rId5"/>
          <a:stretch>
            <a:fillRect/>
          </a:stretch>
        </p:blipFill>
        <p:spPr>
          <a:xfrm>
            <a:off x="228691" y="2057400"/>
            <a:ext cx="779681" cy="652924"/>
          </a:xfrm>
          <a:prstGeom prst="rect">
            <a:avLst/>
          </a:prstGeom>
        </p:spPr>
      </p:pic>
      <p:sp>
        <p:nvSpPr>
          <p:cNvPr id="32" name="Google Shape;388;p22">
            <a:extLst>
              <a:ext uri="{FF2B5EF4-FFF2-40B4-BE49-F238E27FC236}">
                <a16:creationId xmlns:a16="http://schemas.microsoft.com/office/drawing/2014/main" id="{EB21B23C-29F5-426D-9F75-9147C1356297}"/>
              </a:ext>
            </a:extLst>
          </p:cNvPr>
          <p:cNvSpPr/>
          <p:nvPr/>
        </p:nvSpPr>
        <p:spPr>
          <a:xfrm>
            <a:off x="1040909" y="2359371"/>
            <a:ext cx="380910" cy="92358"/>
          </a:xfrm>
          <a:custGeom>
            <a:avLst/>
            <a:gdLst/>
            <a:ahLst/>
            <a:cxnLst/>
            <a:rect l="l" t="t" r="r" b="b"/>
            <a:pathLst>
              <a:path w="12432" h="3216" extrusionOk="0">
                <a:moveTo>
                  <a:pt x="10824" y="596"/>
                </a:moveTo>
                <a:cubicBezTo>
                  <a:pt x="11383" y="596"/>
                  <a:pt x="11848" y="1049"/>
                  <a:pt x="11848" y="1620"/>
                </a:cubicBezTo>
                <a:cubicBezTo>
                  <a:pt x="11848" y="2180"/>
                  <a:pt x="11383" y="2632"/>
                  <a:pt x="10824" y="2632"/>
                </a:cubicBezTo>
                <a:cubicBezTo>
                  <a:pt x="10252" y="2632"/>
                  <a:pt x="9800" y="2180"/>
                  <a:pt x="9800" y="1620"/>
                </a:cubicBezTo>
                <a:cubicBezTo>
                  <a:pt x="9800" y="1049"/>
                  <a:pt x="10252" y="596"/>
                  <a:pt x="10824" y="596"/>
                </a:cubicBezTo>
                <a:close/>
                <a:moveTo>
                  <a:pt x="10824" y="1"/>
                </a:moveTo>
                <a:cubicBezTo>
                  <a:pt x="10145" y="1"/>
                  <a:pt x="9562" y="406"/>
                  <a:pt x="9335" y="1001"/>
                </a:cubicBezTo>
                <a:lnTo>
                  <a:pt x="1" y="1001"/>
                </a:lnTo>
                <a:lnTo>
                  <a:pt x="1" y="2037"/>
                </a:lnTo>
                <a:lnTo>
                  <a:pt x="9276" y="2037"/>
                </a:lnTo>
                <a:cubicBezTo>
                  <a:pt x="9478" y="2787"/>
                  <a:pt x="10086" y="3216"/>
                  <a:pt x="10824" y="3216"/>
                </a:cubicBezTo>
                <a:cubicBezTo>
                  <a:pt x="11705" y="3216"/>
                  <a:pt x="12431" y="2489"/>
                  <a:pt x="12431" y="1608"/>
                </a:cubicBezTo>
                <a:cubicBezTo>
                  <a:pt x="12431" y="715"/>
                  <a:pt x="11705" y="1"/>
                  <a:pt x="10824"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88;p22">
            <a:extLst>
              <a:ext uri="{FF2B5EF4-FFF2-40B4-BE49-F238E27FC236}">
                <a16:creationId xmlns:a16="http://schemas.microsoft.com/office/drawing/2014/main" id="{AEF1FBD9-86D3-446B-9889-FE5802FADF58}"/>
              </a:ext>
            </a:extLst>
          </p:cNvPr>
          <p:cNvSpPr/>
          <p:nvPr/>
        </p:nvSpPr>
        <p:spPr>
          <a:xfrm>
            <a:off x="1066846" y="4414680"/>
            <a:ext cx="380910" cy="92358"/>
          </a:xfrm>
          <a:custGeom>
            <a:avLst/>
            <a:gdLst/>
            <a:ahLst/>
            <a:cxnLst/>
            <a:rect l="l" t="t" r="r" b="b"/>
            <a:pathLst>
              <a:path w="12432" h="3216" extrusionOk="0">
                <a:moveTo>
                  <a:pt x="10824" y="596"/>
                </a:moveTo>
                <a:cubicBezTo>
                  <a:pt x="11383" y="596"/>
                  <a:pt x="11848" y="1049"/>
                  <a:pt x="11848" y="1620"/>
                </a:cubicBezTo>
                <a:cubicBezTo>
                  <a:pt x="11848" y="2180"/>
                  <a:pt x="11383" y="2632"/>
                  <a:pt x="10824" y="2632"/>
                </a:cubicBezTo>
                <a:cubicBezTo>
                  <a:pt x="10252" y="2632"/>
                  <a:pt x="9800" y="2180"/>
                  <a:pt x="9800" y="1620"/>
                </a:cubicBezTo>
                <a:cubicBezTo>
                  <a:pt x="9800" y="1049"/>
                  <a:pt x="10252" y="596"/>
                  <a:pt x="10824" y="596"/>
                </a:cubicBezTo>
                <a:close/>
                <a:moveTo>
                  <a:pt x="10824" y="1"/>
                </a:moveTo>
                <a:cubicBezTo>
                  <a:pt x="10145" y="1"/>
                  <a:pt x="9562" y="406"/>
                  <a:pt x="9335" y="1001"/>
                </a:cubicBezTo>
                <a:lnTo>
                  <a:pt x="1" y="1001"/>
                </a:lnTo>
                <a:lnTo>
                  <a:pt x="1" y="2037"/>
                </a:lnTo>
                <a:lnTo>
                  <a:pt x="9276" y="2037"/>
                </a:lnTo>
                <a:cubicBezTo>
                  <a:pt x="9478" y="2787"/>
                  <a:pt x="10086" y="3216"/>
                  <a:pt x="10824" y="3216"/>
                </a:cubicBezTo>
                <a:cubicBezTo>
                  <a:pt x="11705" y="3216"/>
                  <a:pt x="12431" y="2489"/>
                  <a:pt x="12431" y="1608"/>
                </a:cubicBezTo>
                <a:cubicBezTo>
                  <a:pt x="12431" y="715"/>
                  <a:pt x="11705" y="1"/>
                  <a:pt x="10824" y="1"/>
                </a:cubicBezTo>
                <a:close/>
              </a:path>
            </a:pathLst>
          </a:custGeom>
          <a:solidFill>
            <a:srgbClr val="00B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4" name="Picture 33">
            <a:extLst>
              <a:ext uri="{FF2B5EF4-FFF2-40B4-BE49-F238E27FC236}">
                <a16:creationId xmlns:a16="http://schemas.microsoft.com/office/drawing/2014/main" id="{B6F8F63B-5F7D-4EB4-93E9-E7088E9CF4DF}"/>
              </a:ext>
            </a:extLst>
          </p:cNvPr>
          <p:cNvPicPr>
            <a:picLocks noChangeAspect="1"/>
          </p:cNvPicPr>
          <p:nvPr/>
        </p:nvPicPr>
        <p:blipFill>
          <a:blip r:embed="rId6"/>
          <a:stretch>
            <a:fillRect/>
          </a:stretch>
        </p:blipFill>
        <p:spPr>
          <a:xfrm>
            <a:off x="276736" y="5029200"/>
            <a:ext cx="713910" cy="652924"/>
          </a:xfrm>
          <a:prstGeom prst="rect">
            <a:avLst/>
          </a:prstGeom>
        </p:spPr>
      </p:pic>
      <p:sp>
        <p:nvSpPr>
          <p:cNvPr id="37" name="Google Shape;388;p22">
            <a:extLst>
              <a:ext uri="{FF2B5EF4-FFF2-40B4-BE49-F238E27FC236}">
                <a16:creationId xmlns:a16="http://schemas.microsoft.com/office/drawing/2014/main" id="{25764480-0313-435C-BFDE-6B5B7923A7D8}"/>
              </a:ext>
            </a:extLst>
          </p:cNvPr>
          <p:cNvSpPr/>
          <p:nvPr/>
        </p:nvSpPr>
        <p:spPr>
          <a:xfrm>
            <a:off x="1066846" y="5301124"/>
            <a:ext cx="380910" cy="92358"/>
          </a:xfrm>
          <a:custGeom>
            <a:avLst/>
            <a:gdLst/>
            <a:ahLst/>
            <a:cxnLst/>
            <a:rect l="l" t="t" r="r" b="b"/>
            <a:pathLst>
              <a:path w="12432" h="3216" extrusionOk="0">
                <a:moveTo>
                  <a:pt x="10824" y="596"/>
                </a:moveTo>
                <a:cubicBezTo>
                  <a:pt x="11383" y="596"/>
                  <a:pt x="11848" y="1049"/>
                  <a:pt x="11848" y="1620"/>
                </a:cubicBezTo>
                <a:cubicBezTo>
                  <a:pt x="11848" y="2180"/>
                  <a:pt x="11383" y="2632"/>
                  <a:pt x="10824" y="2632"/>
                </a:cubicBezTo>
                <a:cubicBezTo>
                  <a:pt x="10252" y="2632"/>
                  <a:pt x="9800" y="2180"/>
                  <a:pt x="9800" y="1620"/>
                </a:cubicBezTo>
                <a:cubicBezTo>
                  <a:pt x="9800" y="1049"/>
                  <a:pt x="10252" y="596"/>
                  <a:pt x="10824" y="596"/>
                </a:cubicBezTo>
                <a:close/>
                <a:moveTo>
                  <a:pt x="10824" y="1"/>
                </a:moveTo>
                <a:cubicBezTo>
                  <a:pt x="10145" y="1"/>
                  <a:pt x="9562" y="406"/>
                  <a:pt x="9335" y="1001"/>
                </a:cubicBezTo>
                <a:lnTo>
                  <a:pt x="1" y="1001"/>
                </a:lnTo>
                <a:lnTo>
                  <a:pt x="1" y="2037"/>
                </a:lnTo>
                <a:lnTo>
                  <a:pt x="9276" y="2037"/>
                </a:lnTo>
                <a:cubicBezTo>
                  <a:pt x="9478" y="2787"/>
                  <a:pt x="10086" y="3216"/>
                  <a:pt x="10824" y="3216"/>
                </a:cubicBezTo>
                <a:cubicBezTo>
                  <a:pt x="11705" y="3216"/>
                  <a:pt x="12431" y="2489"/>
                  <a:pt x="12431" y="1608"/>
                </a:cubicBezTo>
                <a:cubicBezTo>
                  <a:pt x="12431" y="715"/>
                  <a:pt x="11705" y="1"/>
                  <a:pt x="10824" y="1"/>
                </a:cubicBezTo>
                <a:close/>
              </a:path>
            </a:pathLst>
          </a:custGeom>
          <a:solidFill>
            <a:schemeClr val="tx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Rectangle: Rounded Corners 37">
            <a:extLst>
              <a:ext uri="{FF2B5EF4-FFF2-40B4-BE49-F238E27FC236}">
                <a16:creationId xmlns:a16="http://schemas.microsoft.com/office/drawing/2014/main" id="{41468F09-BB55-4D7F-9231-22682578987C}"/>
              </a:ext>
            </a:extLst>
          </p:cNvPr>
          <p:cNvSpPr/>
          <p:nvPr/>
        </p:nvSpPr>
        <p:spPr>
          <a:xfrm>
            <a:off x="1523164" y="5117067"/>
            <a:ext cx="7191791" cy="493979"/>
          </a:xfrm>
          <a:prstGeom prst="roundRect">
            <a:avLst/>
          </a:prstGeom>
          <a:solidFill>
            <a:schemeClr val="accent2">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sz="1800" b="0">
                <a:effectLst/>
                <a:latin typeface="Times New Roman" panose="02020603050405020304" pitchFamily="18" charset="0"/>
                <a:ea typeface="Calibri" panose="020F0502020204030204" pitchFamily="34" charset="0"/>
              </a:rPr>
              <a:t>Các dịch vụ cung cấp tại Việt Nam cho tổ chức, cá nhân ở nước ngoài</a:t>
            </a:r>
            <a:endPar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0" name="TextBox 29">
            <a:extLst>
              <a:ext uri="{FF2B5EF4-FFF2-40B4-BE49-F238E27FC236}">
                <a16:creationId xmlns:a16="http://schemas.microsoft.com/office/drawing/2014/main" id="{8EF1C70E-8F4B-4972-AB50-4E48D086D705}"/>
              </a:ext>
            </a:extLst>
          </p:cNvPr>
          <p:cNvSpPr txBox="1"/>
          <p:nvPr/>
        </p:nvSpPr>
        <p:spPr>
          <a:xfrm>
            <a:off x="863646" y="1608349"/>
            <a:ext cx="5943600" cy="369332"/>
          </a:xfrm>
          <a:prstGeom prst="rect">
            <a:avLst/>
          </a:prstGeom>
          <a:noFill/>
        </p:spPr>
        <p:txBody>
          <a:bodyPr wrap="square">
            <a:spAutoFit/>
          </a:bodyPr>
          <a:lstStyle/>
          <a:p>
            <a:r>
              <a:rPr lang="en-US" b="0" i="1">
                <a:latin typeface="Times New Roman" panose="02020603050405020304" pitchFamily="18" charset="0"/>
                <a:cs typeface="Times New Roman" panose="02020603050405020304" pitchFamily="18" charset="0"/>
              </a:rPr>
              <a:t>Quy định tại điểm b và d khoản 1 Điều 9 Luật Thuế GTGT</a:t>
            </a:r>
          </a:p>
        </p:txBody>
      </p:sp>
      <p:sp>
        <p:nvSpPr>
          <p:cNvPr id="39" name="Google Shape;388;p22">
            <a:extLst>
              <a:ext uri="{FF2B5EF4-FFF2-40B4-BE49-F238E27FC236}">
                <a16:creationId xmlns:a16="http://schemas.microsoft.com/office/drawing/2014/main" id="{ED8DE890-C364-4A2A-8B4F-19BCDB7BECCA}"/>
              </a:ext>
            </a:extLst>
          </p:cNvPr>
          <p:cNvSpPr/>
          <p:nvPr/>
        </p:nvSpPr>
        <p:spPr>
          <a:xfrm>
            <a:off x="1038691" y="6001542"/>
            <a:ext cx="380910" cy="92358"/>
          </a:xfrm>
          <a:custGeom>
            <a:avLst/>
            <a:gdLst/>
            <a:ahLst/>
            <a:cxnLst/>
            <a:rect l="l" t="t" r="r" b="b"/>
            <a:pathLst>
              <a:path w="12432" h="3216" extrusionOk="0">
                <a:moveTo>
                  <a:pt x="10824" y="596"/>
                </a:moveTo>
                <a:cubicBezTo>
                  <a:pt x="11383" y="596"/>
                  <a:pt x="11848" y="1049"/>
                  <a:pt x="11848" y="1620"/>
                </a:cubicBezTo>
                <a:cubicBezTo>
                  <a:pt x="11848" y="2180"/>
                  <a:pt x="11383" y="2632"/>
                  <a:pt x="10824" y="2632"/>
                </a:cubicBezTo>
                <a:cubicBezTo>
                  <a:pt x="10252" y="2632"/>
                  <a:pt x="9800" y="2180"/>
                  <a:pt x="9800" y="1620"/>
                </a:cubicBezTo>
                <a:cubicBezTo>
                  <a:pt x="9800" y="1049"/>
                  <a:pt x="10252" y="596"/>
                  <a:pt x="10824" y="596"/>
                </a:cubicBezTo>
                <a:close/>
                <a:moveTo>
                  <a:pt x="10824" y="1"/>
                </a:moveTo>
                <a:cubicBezTo>
                  <a:pt x="10145" y="1"/>
                  <a:pt x="9562" y="406"/>
                  <a:pt x="9335" y="1001"/>
                </a:cubicBezTo>
                <a:lnTo>
                  <a:pt x="1" y="1001"/>
                </a:lnTo>
                <a:lnTo>
                  <a:pt x="1" y="2037"/>
                </a:lnTo>
                <a:lnTo>
                  <a:pt x="9276" y="2037"/>
                </a:lnTo>
                <a:cubicBezTo>
                  <a:pt x="9478" y="2787"/>
                  <a:pt x="10086" y="3216"/>
                  <a:pt x="10824" y="3216"/>
                </a:cubicBezTo>
                <a:cubicBezTo>
                  <a:pt x="11705" y="3216"/>
                  <a:pt x="12431" y="2489"/>
                  <a:pt x="12431" y="1608"/>
                </a:cubicBezTo>
                <a:cubicBezTo>
                  <a:pt x="12431" y="715"/>
                  <a:pt x="11705" y="1"/>
                  <a:pt x="10824" y="1"/>
                </a:cubicBezTo>
                <a:close/>
              </a:path>
            </a:pathLst>
          </a:custGeom>
          <a:solidFill>
            <a:schemeClr val="tx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Rectangle: Rounded Corners 39">
            <a:extLst>
              <a:ext uri="{FF2B5EF4-FFF2-40B4-BE49-F238E27FC236}">
                <a16:creationId xmlns:a16="http://schemas.microsoft.com/office/drawing/2014/main" id="{82F2B868-7A67-47D1-9101-2DFF08AC8526}"/>
              </a:ext>
            </a:extLst>
          </p:cNvPr>
          <p:cNvSpPr/>
          <p:nvPr/>
        </p:nvSpPr>
        <p:spPr>
          <a:xfrm>
            <a:off x="1495009" y="5845239"/>
            <a:ext cx="7191791" cy="493979"/>
          </a:xfrm>
          <a:prstGeom prst="roundRect">
            <a:avLst/>
          </a:prstGeom>
          <a:solidFill>
            <a:srgbClr val="00B050"/>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sz="1800" b="0">
                <a:solidFill>
                  <a:schemeClr val="bg1"/>
                </a:solidFill>
                <a:effectLst/>
                <a:latin typeface="Times New Roman" panose="02020603050405020304" pitchFamily="18" charset="0"/>
                <a:ea typeface="Calibri" panose="020F0502020204030204" pitchFamily="34" charset="0"/>
              </a:rPr>
              <a:t>Các dịch vụ do </a:t>
            </a:r>
            <a:r>
              <a:rPr lang="en-US" sz="1800" b="0">
                <a:solidFill>
                  <a:schemeClr val="bg1"/>
                </a:solidFill>
                <a:effectLst/>
                <a:latin typeface="Times New Roman" panose="02020603050405020304" pitchFamily="18" charset="0"/>
                <a:ea typeface="Calibri" panose="020F0502020204030204" pitchFamily="34" charset="0"/>
              </a:rPr>
              <a:t>CSKD</a:t>
            </a:r>
            <a:r>
              <a:rPr lang="vi-VN" sz="1800" b="0">
                <a:solidFill>
                  <a:schemeClr val="bg1"/>
                </a:solidFill>
                <a:effectLst/>
                <a:latin typeface="Times New Roman" panose="02020603050405020304" pitchFamily="18" charset="0"/>
                <a:ea typeface="Calibri" panose="020F0502020204030204" pitchFamily="34" charset="0"/>
              </a:rPr>
              <a:t> cung cấp cho tổ chức, </a:t>
            </a:r>
            <a:r>
              <a:rPr lang="en-US" sz="1800" b="0">
                <a:solidFill>
                  <a:schemeClr val="bg1"/>
                </a:solidFill>
                <a:effectLst/>
                <a:latin typeface="Times New Roman" panose="02020603050405020304" pitchFamily="18" charset="0"/>
                <a:ea typeface="Calibri" panose="020F0502020204030204" pitchFamily="34" charset="0"/>
              </a:rPr>
              <a:t>CN</a:t>
            </a:r>
            <a:r>
              <a:rPr lang="vi-VN" sz="1800" b="0">
                <a:solidFill>
                  <a:schemeClr val="bg1"/>
                </a:solidFill>
                <a:effectLst/>
                <a:latin typeface="Times New Roman" panose="02020603050405020304" pitchFamily="18" charset="0"/>
                <a:ea typeface="Calibri" panose="020F0502020204030204" pitchFamily="34" charset="0"/>
              </a:rPr>
              <a:t> ở trong khu phi thuế quan</a:t>
            </a:r>
            <a:endParaRPr lang="vi-VN" b="0" u="none" strike="noStrike" spc="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16ECD33E-4934-4780-9E59-29A356E50689}"/>
              </a:ext>
            </a:extLst>
          </p:cNvPr>
          <p:cNvPicPr>
            <a:picLocks noChangeAspect="1"/>
          </p:cNvPicPr>
          <p:nvPr/>
        </p:nvPicPr>
        <p:blipFill>
          <a:blip r:embed="rId7"/>
          <a:stretch>
            <a:fillRect/>
          </a:stretch>
        </p:blipFill>
        <p:spPr>
          <a:xfrm>
            <a:off x="235412" y="5791200"/>
            <a:ext cx="676085" cy="522618"/>
          </a:xfrm>
          <a:prstGeom prst="rect">
            <a:avLst/>
          </a:prstGeom>
        </p:spPr>
      </p:pic>
    </p:spTree>
    <p:extLst>
      <p:ext uri="{BB962C8B-B14F-4D97-AF65-F5344CB8AC3E}">
        <p14:creationId xmlns:p14="http://schemas.microsoft.com/office/powerpoint/2010/main" val="203574401"/>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E6ACC84B-CE87-41E9-A8B5-7B8BC89E06A8}"/>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6. HHDV ÁP 0% VÀ ĐIỀU KIỆN KHẤU TRỪ VAT ĐẦU VÀO HÀNG XK</a:t>
            </a:r>
          </a:p>
        </p:txBody>
      </p:sp>
      <p:sp>
        <p:nvSpPr>
          <p:cNvPr id="19461" name="Slide Number Placeholder 5">
            <a:extLst>
              <a:ext uri="{FF2B5EF4-FFF2-40B4-BE49-F238E27FC236}">
                <a16:creationId xmlns:a16="http://schemas.microsoft.com/office/drawing/2014/main" id="{16B12E8D-AB08-4C1A-B13B-5D7F27EB41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23</a:t>
            </a:fld>
            <a:endParaRPr lang="en-US" altLang="en-US" sz="1400" b="0">
              <a:solidFill>
                <a:schemeClr val="bg1"/>
              </a:solidFill>
              <a:latin typeface="Arial" panose="020B0604020202020204" pitchFamily="34" charset="0"/>
            </a:endParaRPr>
          </a:p>
        </p:txBody>
      </p:sp>
      <p:sp>
        <p:nvSpPr>
          <p:cNvPr id="8" name="Flowchart: Alternate Process 7">
            <a:extLst>
              <a:ext uri="{FF2B5EF4-FFF2-40B4-BE49-F238E27FC236}">
                <a16:creationId xmlns:a16="http://schemas.microsoft.com/office/drawing/2014/main" id="{6E5AB35E-E05D-497B-9AA6-70A6B8A7F8D7}"/>
              </a:ext>
            </a:extLst>
          </p:cNvPr>
          <p:cNvSpPr>
            <a:spLocks noChangeArrowheads="1"/>
          </p:cNvSpPr>
          <p:nvPr/>
        </p:nvSpPr>
        <p:spPr bwMode="auto">
          <a:xfrm>
            <a:off x="1117063" y="1143100"/>
            <a:ext cx="7722137" cy="447850"/>
          </a:xfrm>
          <a:prstGeom prst="flowChartAlternateProcess">
            <a:avLst/>
          </a:prstGeom>
          <a:solidFill>
            <a:schemeClr val="accent5">
              <a:lumMod val="75000"/>
            </a:schemeClr>
          </a:solidFill>
          <a:ln w="25400" algn="ctr">
            <a:solidFill>
              <a:srgbClr val="385D8A"/>
            </a:solidFill>
            <a:miter lim="800000"/>
            <a:headEnd/>
            <a:tailEnd/>
          </a:ln>
        </p:spPr>
        <p:txBody>
          <a:bodyPr anchor="ctr"/>
          <a:lstStyle/>
          <a:p>
            <a:pPr algn="just">
              <a:defRPr/>
            </a:pPr>
            <a:r>
              <a:rPr lang="vi-VN">
                <a:solidFill>
                  <a:srgbClr val="FFFFFF"/>
                </a:solidFill>
                <a:latin typeface="Times New Roman"/>
              </a:rPr>
              <a:t>Điều kiện khấu trừ thuế GTGT đầu vào đối với hàng hóa, dịch vụ xuất khẩu </a:t>
            </a:r>
            <a:endParaRPr lang="en-US">
              <a:solidFill>
                <a:srgbClr val="FFFFFF"/>
              </a:solidFill>
              <a:latin typeface="Times New Roman"/>
            </a:endParaRPr>
          </a:p>
        </p:txBody>
      </p:sp>
      <p:sp>
        <p:nvSpPr>
          <p:cNvPr id="9" name="Oval 8">
            <a:extLst>
              <a:ext uri="{FF2B5EF4-FFF2-40B4-BE49-F238E27FC236}">
                <a16:creationId xmlns:a16="http://schemas.microsoft.com/office/drawing/2014/main" id="{CCD37C6D-21D7-4E22-956E-EE1669757A59}"/>
              </a:ext>
            </a:extLst>
          </p:cNvPr>
          <p:cNvSpPr/>
          <p:nvPr/>
        </p:nvSpPr>
        <p:spPr>
          <a:xfrm>
            <a:off x="254161" y="1012824"/>
            <a:ext cx="762000" cy="663576"/>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a:latin typeface="Times New Roman" panose="02020603050405020304" pitchFamily="18" charset="0"/>
                <a:cs typeface="Times New Roman" panose="02020603050405020304" pitchFamily="18" charset="0"/>
              </a:rPr>
              <a:t>6.3</a:t>
            </a:r>
          </a:p>
        </p:txBody>
      </p:sp>
      <p:sp>
        <p:nvSpPr>
          <p:cNvPr id="14" name="Google Shape;389;p22">
            <a:extLst>
              <a:ext uri="{FF2B5EF4-FFF2-40B4-BE49-F238E27FC236}">
                <a16:creationId xmlns:a16="http://schemas.microsoft.com/office/drawing/2014/main" id="{378B538A-A97A-4915-9EB3-5D1C5CF01DA5}"/>
              </a:ext>
            </a:extLst>
          </p:cNvPr>
          <p:cNvSpPr/>
          <p:nvPr/>
        </p:nvSpPr>
        <p:spPr>
          <a:xfrm>
            <a:off x="1548565" y="1765839"/>
            <a:ext cx="7214435" cy="748761"/>
          </a:xfrm>
          <a:custGeom>
            <a:avLst/>
            <a:gdLst/>
            <a:ahLst/>
            <a:cxnLst/>
            <a:rect l="l" t="t" r="r" b="b"/>
            <a:pathLst>
              <a:path w="54817" h="24254" extrusionOk="0">
                <a:moveTo>
                  <a:pt x="1060" y="1"/>
                </a:moveTo>
                <a:cubicBezTo>
                  <a:pt x="477" y="1"/>
                  <a:pt x="1" y="477"/>
                  <a:pt x="1" y="1060"/>
                </a:cubicBezTo>
                <a:lnTo>
                  <a:pt x="1" y="23194"/>
                </a:lnTo>
                <a:cubicBezTo>
                  <a:pt x="1" y="23778"/>
                  <a:pt x="477" y="24254"/>
                  <a:pt x="1060" y="24254"/>
                </a:cubicBezTo>
                <a:lnTo>
                  <a:pt x="53757" y="24254"/>
                </a:lnTo>
                <a:cubicBezTo>
                  <a:pt x="54341" y="24254"/>
                  <a:pt x="54817" y="23778"/>
                  <a:pt x="54817" y="23194"/>
                </a:cubicBezTo>
                <a:lnTo>
                  <a:pt x="54817" y="1060"/>
                </a:lnTo>
                <a:cubicBezTo>
                  <a:pt x="54817" y="477"/>
                  <a:pt x="54341" y="1"/>
                  <a:pt x="53757" y="1"/>
                </a:cubicBezTo>
                <a:close/>
              </a:path>
            </a:pathLst>
          </a:custGeom>
          <a:solidFill>
            <a:srgbClr val="FCBD24"/>
          </a:solidFill>
          <a:ln>
            <a:noFill/>
          </a:ln>
        </p:spPr>
        <p:txBody>
          <a:bodyPr spcFirstLastPara="1" wrap="square" lIns="91425" tIns="91425" rIns="91425" bIns="91425" anchor="ctr" anchorCtr="0">
            <a:noAutofit/>
          </a:bodyPr>
          <a:lstStyle/>
          <a:p>
            <a:pPr marL="0" lvl="0" indent="0" algn="just" rtl="0">
              <a:spcBef>
                <a:spcPts val="0"/>
              </a:spcBef>
              <a:spcAft>
                <a:spcPts val="0"/>
              </a:spcAft>
              <a:buClr>
                <a:schemeClr val="dk1"/>
              </a:buClr>
              <a:buSzPts val="1100"/>
              <a:buFont typeface="Arial"/>
              <a:buNone/>
            </a:pPr>
            <a:r>
              <a:rPr lang="vi-VN" b="0">
                <a:solidFill>
                  <a:schemeClr val="tx1">
                    <a:lumMod val="50000"/>
                  </a:schemeClr>
                </a:solidFill>
                <a:effectLst/>
                <a:latin typeface="Times New Roman" panose="02020603050405020304" pitchFamily="18" charset="0"/>
                <a:ea typeface="Calibri" panose="020F0502020204030204" pitchFamily="34" charset="0"/>
              </a:rPr>
              <a:t>Có hóa đơn mua vào hợp pháp, ch</a:t>
            </a:r>
            <a:r>
              <a:rPr lang="en-US" b="0">
                <a:solidFill>
                  <a:schemeClr val="tx1">
                    <a:lumMod val="50000"/>
                  </a:schemeClr>
                </a:solidFill>
                <a:effectLst/>
                <a:latin typeface="Times New Roman" panose="02020603050405020304" pitchFamily="18" charset="0"/>
                <a:ea typeface="Calibri" panose="020F0502020204030204" pitchFamily="34" charset="0"/>
              </a:rPr>
              <a:t>ứ</a:t>
            </a:r>
            <a:r>
              <a:rPr lang="vi-VN" b="0">
                <a:solidFill>
                  <a:schemeClr val="tx1">
                    <a:lumMod val="50000"/>
                  </a:schemeClr>
                </a:solidFill>
                <a:effectLst/>
                <a:latin typeface="Times New Roman" panose="02020603050405020304" pitchFamily="18" charset="0"/>
                <a:ea typeface="Calibri" panose="020F0502020204030204" pitchFamily="34" charset="0"/>
              </a:rPr>
              <a:t>ng từ nộp thuế GTGT khâu </a:t>
            </a:r>
            <a:r>
              <a:rPr lang="en-US" b="0">
                <a:solidFill>
                  <a:schemeClr val="tx1">
                    <a:lumMod val="50000"/>
                  </a:schemeClr>
                </a:solidFill>
                <a:effectLst/>
                <a:latin typeface="Times New Roman" panose="02020603050405020304" pitchFamily="18" charset="0"/>
                <a:ea typeface="Calibri" panose="020F0502020204030204" pitchFamily="34" charset="0"/>
              </a:rPr>
              <a:t>NK</a:t>
            </a:r>
            <a:r>
              <a:rPr lang="vi-VN" b="0">
                <a:solidFill>
                  <a:schemeClr val="tx1">
                    <a:lumMod val="50000"/>
                  </a:schemeClr>
                </a:solidFill>
                <a:effectLst/>
                <a:latin typeface="Times New Roman" panose="02020603050405020304" pitchFamily="18" charset="0"/>
                <a:ea typeface="Calibri" panose="020F0502020204030204" pitchFamily="34" charset="0"/>
              </a:rPr>
              <a:t>, chứng từ nộp thay thuế GTGT cho </a:t>
            </a:r>
            <a:r>
              <a:rPr lang="en-US" b="0">
                <a:solidFill>
                  <a:schemeClr val="tx1">
                    <a:lumMod val="50000"/>
                  </a:schemeClr>
                </a:solidFill>
                <a:effectLst/>
                <a:latin typeface="Times New Roman" panose="02020603050405020304" pitchFamily="18" charset="0"/>
                <a:ea typeface="Calibri" panose="020F0502020204030204" pitchFamily="34" charset="0"/>
              </a:rPr>
              <a:t>NTNN</a:t>
            </a:r>
            <a:r>
              <a:rPr lang="vi-VN" b="0">
                <a:solidFill>
                  <a:schemeClr val="tx1">
                    <a:lumMod val="50000"/>
                  </a:schemeClr>
                </a:solidFill>
                <a:effectLst/>
                <a:latin typeface="Times New Roman" panose="02020603050405020304" pitchFamily="18" charset="0"/>
                <a:ea typeface="Calibri" panose="020F0502020204030204" pitchFamily="34" charset="0"/>
              </a:rPr>
              <a:t> theo quy định đối với HHDV mua vào</a:t>
            </a:r>
            <a:endParaRPr b="0">
              <a:solidFill>
                <a:schemeClr val="tx1">
                  <a:lumMod val="50000"/>
                </a:schemeClr>
              </a:solidFill>
              <a:latin typeface="Roboto"/>
              <a:ea typeface="Roboto"/>
              <a:cs typeface="Roboto"/>
              <a:sym typeface="Roboto"/>
            </a:endParaRPr>
          </a:p>
        </p:txBody>
      </p:sp>
      <p:pic>
        <p:nvPicPr>
          <p:cNvPr id="22" name="Picture 21">
            <a:extLst>
              <a:ext uri="{FF2B5EF4-FFF2-40B4-BE49-F238E27FC236}">
                <a16:creationId xmlns:a16="http://schemas.microsoft.com/office/drawing/2014/main" id="{C022B407-5EB4-4625-B99D-8E677966E66F}"/>
              </a:ext>
            </a:extLst>
          </p:cNvPr>
          <p:cNvPicPr>
            <a:picLocks noChangeAspect="1"/>
          </p:cNvPicPr>
          <p:nvPr/>
        </p:nvPicPr>
        <p:blipFill>
          <a:blip r:embed="rId3"/>
          <a:stretch>
            <a:fillRect/>
          </a:stretch>
        </p:blipFill>
        <p:spPr>
          <a:xfrm>
            <a:off x="228646" y="2669998"/>
            <a:ext cx="770344" cy="652924"/>
          </a:xfrm>
          <a:prstGeom prst="rect">
            <a:avLst/>
          </a:prstGeom>
        </p:spPr>
      </p:pic>
      <p:sp>
        <p:nvSpPr>
          <p:cNvPr id="25" name="Google Shape;388;p22">
            <a:extLst>
              <a:ext uri="{FF2B5EF4-FFF2-40B4-BE49-F238E27FC236}">
                <a16:creationId xmlns:a16="http://schemas.microsoft.com/office/drawing/2014/main" id="{213B0095-93B2-419D-A8E4-8D7D1066BB41}"/>
              </a:ext>
            </a:extLst>
          </p:cNvPr>
          <p:cNvSpPr/>
          <p:nvPr/>
        </p:nvSpPr>
        <p:spPr>
          <a:xfrm>
            <a:off x="1066936" y="2990473"/>
            <a:ext cx="380910" cy="92358"/>
          </a:xfrm>
          <a:custGeom>
            <a:avLst/>
            <a:gdLst/>
            <a:ahLst/>
            <a:cxnLst/>
            <a:rect l="l" t="t" r="r" b="b"/>
            <a:pathLst>
              <a:path w="12432" h="3216" extrusionOk="0">
                <a:moveTo>
                  <a:pt x="10824" y="596"/>
                </a:moveTo>
                <a:cubicBezTo>
                  <a:pt x="11383" y="596"/>
                  <a:pt x="11848" y="1049"/>
                  <a:pt x="11848" y="1620"/>
                </a:cubicBezTo>
                <a:cubicBezTo>
                  <a:pt x="11848" y="2180"/>
                  <a:pt x="11383" y="2632"/>
                  <a:pt x="10824" y="2632"/>
                </a:cubicBezTo>
                <a:cubicBezTo>
                  <a:pt x="10252" y="2632"/>
                  <a:pt x="9800" y="2180"/>
                  <a:pt x="9800" y="1620"/>
                </a:cubicBezTo>
                <a:cubicBezTo>
                  <a:pt x="9800" y="1049"/>
                  <a:pt x="10252" y="596"/>
                  <a:pt x="10824" y="596"/>
                </a:cubicBezTo>
                <a:close/>
                <a:moveTo>
                  <a:pt x="10824" y="1"/>
                </a:moveTo>
                <a:cubicBezTo>
                  <a:pt x="10145" y="1"/>
                  <a:pt x="9562" y="406"/>
                  <a:pt x="9335" y="1001"/>
                </a:cubicBezTo>
                <a:lnTo>
                  <a:pt x="1" y="1001"/>
                </a:lnTo>
                <a:lnTo>
                  <a:pt x="1" y="2037"/>
                </a:lnTo>
                <a:lnTo>
                  <a:pt x="9276" y="2037"/>
                </a:lnTo>
                <a:cubicBezTo>
                  <a:pt x="9478" y="2787"/>
                  <a:pt x="10086" y="3216"/>
                  <a:pt x="10824" y="3216"/>
                </a:cubicBezTo>
                <a:cubicBezTo>
                  <a:pt x="11705" y="3216"/>
                  <a:pt x="12431" y="2489"/>
                  <a:pt x="12431" y="1608"/>
                </a:cubicBezTo>
                <a:cubicBezTo>
                  <a:pt x="12431" y="715"/>
                  <a:pt x="11705" y="1"/>
                  <a:pt x="10824" y="1"/>
                </a:cubicBezTo>
                <a:close/>
              </a:path>
            </a:pathLst>
          </a:custGeom>
          <a:solidFill>
            <a:srgbClr val="00B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89;p22">
            <a:extLst>
              <a:ext uri="{FF2B5EF4-FFF2-40B4-BE49-F238E27FC236}">
                <a16:creationId xmlns:a16="http://schemas.microsoft.com/office/drawing/2014/main" id="{2CDDED52-551B-4739-9B99-EF425C7E7531}"/>
              </a:ext>
            </a:extLst>
          </p:cNvPr>
          <p:cNvSpPr/>
          <p:nvPr/>
        </p:nvSpPr>
        <p:spPr>
          <a:xfrm>
            <a:off x="1548565" y="2799829"/>
            <a:ext cx="7181333" cy="473645"/>
          </a:xfrm>
          <a:custGeom>
            <a:avLst/>
            <a:gdLst/>
            <a:ahLst/>
            <a:cxnLst/>
            <a:rect l="l" t="t" r="r" b="b"/>
            <a:pathLst>
              <a:path w="54817" h="24254" extrusionOk="0">
                <a:moveTo>
                  <a:pt x="1060" y="1"/>
                </a:moveTo>
                <a:cubicBezTo>
                  <a:pt x="477" y="1"/>
                  <a:pt x="1" y="477"/>
                  <a:pt x="1" y="1060"/>
                </a:cubicBezTo>
                <a:lnTo>
                  <a:pt x="1" y="23194"/>
                </a:lnTo>
                <a:cubicBezTo>
                  <a:pt x="1" y="23778"/>
                  <a:pt x="477" y="24254"/>
                  <a:pt x="1060" y="24254"/>
                </a:cubicBezTo>
                <a:lnTo>
                  <a:pt x="53757" y="24254"/>
                </a:lnTo>
                <a:cubicBezTo>
                  <a:pt x="54341" y="24254"/>
                  <a:pt x="54817" y="23778"/>
                  <a:pt x="54817" y="23194"/>
                </a:cubicBezTo>
                <a:lnTo>
                  <a:pt x="54817" y="1060"/>
                </a:lnTo>
                <a:cubicBezTo>
                  <a:pt x="54817" y="477"/>
                  <a:pt x="54341" y="1"/>
                  <a:pt x="53757" y="1"/>
                </a:cubicBezTo>
                <a:close/>
              </a:path>
            </a:pathLst>
          </a:custGeom>
          <a:solidFill>
            <a:schemeClr val="tx2">
              <a:lumMod val="20000"/>
              <a:lumOff val="80000"/>
            </a:schemeClr>
          </a:solidFill>
          <a:ln>
            <a:noFill/>
          </a:ln>
        </p:spPr>
        <p:txBody>
          <a:bodyPr spcFirstLastPara="1" wrap="square" lIns="91425" tIns="91425" rIns="91425" bIns="91425" anchor="ctr" anchorCtr="0">
            <a:noAutofit/>
          </a:bodyPr>
          <a:lstStyle/>
          <a:p>
            <a:pPr marL="0" lvl="0" indent="0" algn="just" rtl="0">
              <a:spcBef>
                <a:spcPts val="0"/>
              </a:spcBef>
              <a:spcAft>
                <a:spcPts val="0"/>
              </a:spcAft>
              <a:buClr>
                <a:schemeClr val="dk1"/>
              </a:buClr>
              <a:buSzPts val="1100"/>
              <a:buFont typeface="Arial"/>
              <a:buNone/>
            </a:pPr>
            <a:r>
              <a:rPr lang="vi-VN" b="0">
                <a:effectLst/>
                <a:latin typeface="Times New Roman" panose="02020603050405020304" pitchFamily="18" charset="0"/>
                <a:ea typeface="Calibri" panose="020F0502020204030204" pitchFamily="34" charset="0"/>
              </a:rPr>
              <a:t>Có Hợp đồng xuất khẩu hàng hóa, dịch vụ</a:t>
            </a:r>
            <a:endParaRPr b="0">
              <a:latin typeface="Roboto"/>
              <a:ea typeface="Roboto"/>
              <a:cs typeface="Roboto"/>
              <a:sym typeface="Roboto"/>
            </a:endParaRPr>
          </a:p>
        </p:txBody>
      </p:sp>
      <p:pic>
        <p:nvPicPr>
          <p:cNvPr id="27" name="Picture 26">
            <a:extLst>
              <a:ext uri="{FF2B5EF4-FFF2-40B4-BE49-F238E27FC236}">
                <a16:creationId xmlns:a16="http://schemas.microsoft.com/office/drawing/2014/main" id="{79B34EE5-96BF-413B-9604-D743CF572293}"/>
              </a:ext>
            </a:extLst>
          </p:cNvPr>
          <p:cNvPicPr>
            <a:picLocks noChangeAspect="1"/>
          </p:cNvPicPr>
          <p:nvPr/>
        </p:nvPicPr>
        <p:blipFill>
          <a:blip r:embed="rId4"/>
          <a:stretch>
            <a:fillRect/>
          </a:stretch>
        </p:blipFill>
        <p:spPr>
          <a:xfrm>
            <a:off x="257353" y="3444149"/>
            <a:ext cx="733293" cy="670651"/>
          </a:xfrm>
          <a:prstGeom prst="rect">
            <a:avLst/>
          </a:prstGeom>
        </p:spPr>
      </p:pic>
      <p:sp>
        <p:nvSpPr>
          <p:cNvPr id="29" name="Rectangle: Rounded Corners 28">
            <a:extLst>
              <a:ext uri="{FF2B5EF4-FFF2-40B4-BE49-F238E27FC236}">
                <a16:creationId xmlns:a16="http://schemas.microsoft.com/office/drawing/2014/main" id="{A79BAB21-E2AD-4699-857B-5B3EBA50FD47}"/>
              </a:ext>
            </a:extLst>
          </p:cNvPr>
          <p:cNvSpPr/>
          <p:nvPr/>
        </p:nvSpPr>
        <p:spPr>
          <a:xfrm>
            <a:off x="1548565" y="3566671"/>
            <a:ext cx="7181333" cy="473645"/>
          </a:xfrm>
          <a:prstGeom prst="roundRect">
            <a:avLst/>
          </a:prstGeom>
          <a:solidFill>
            <a:srgbClr val="CCFFCC"/>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Hóa đơn GTGT bán hàng hóa, cung cấp dịch vụ</a:t>
            </a:r>
          </a:p>
        </p:txBody>
      </p:sp>
      <p:pic>
        <p:nvPicPr>
          <p:cNvPr id="2" name="Picture 1">
            <a:extLst>
              <a:ext uri="{FF2B5EF4-FFF2-40B4-BE49-F238E27FC236}">
                <a16:creationId xmlns:a16="http://schemas.microsoft.com/office/drawing/2014/main" id="{1E1794C5-83D1-462D-976A-3F994B03FC5E}"/>
              </a:ext>
            </a:extLst>
          </p:cNvPr>
          <p:cNvPicPr>
            <a:picLocks noChangeAspect="1"/>
          </p:cNvPicPr>
          <p:nvPr/>
        </p:nvPicPr>
        <p:blipFill>
          <a:blip r:embed="rId5"/>
          <a:stretch>
            <a:fillRect/>
          </a:stretch>
        </p:blipFill>
        <p:spPr>
          <a:xfrm>
            <a:off x="228691" y="1755598"/>
            <a:ext cx="779681" cy="652924"/>
          </a:xfrm>
          <a:prstGeom prst="rect">
            <a:avLst/>
          </a:prstGeom>
        </p:spPr>
      </p:pic>
      <p:sp>
        <p:nvSpPr>
          <p:cNvPr id="32" name="Google Shape;388;p22">
            <a:extLst>
              <a:ext uri="{FF2B5EF4-FFF2-40B4-BE49-F238E27FC236}">
                <a16:creationId xmlns:a16="http://schemas.microsoft.com/office/drawing/2014/main" id="{EB21B23C-29F5-426D-9F75-9147C1356297}"/>
              </a:ext>
            </a:extLst>
          </p:cNvPr>
          <p:cNvSpPr/>
          <p:nvPr/>
        </p:nvSpPr>
        <p:spPr>
          <a:xfrm>
            <a:off x="1040909" y="2057569"/>
            <a:ext cx="380910" cy="92358"/>
          </a:xfrm>
          <a:custGeom>
            <a:avLst/>
            <a:gdLst/>
            <a:ahLst/>
            <a:cxnLst/>
            <a:rect l="l" t="t" r="r" b="b"/>
            <a:pathLst>
              <a:path w="12432" h="3216" extrusionOk="0">
                <a:moveTo>
                  <a:pt x="10824" y="596"/>
                </a:moveTo>
                <a:cubicBezTo>
                  <a:pt x="11383" y="596"/>
                  <a:pt x="11848" y="1049"/>
                  <a:pt x="11848" y="1620"/>
                </a:cubicBezTo>
                <a:cubicBezTo>
                  <a:pt x="11848" y="2180"/>
                  <a:pt x="11383" y="2632"/>
                  <a:pt x="10824" y="2632"/>
                </a:cubicBezTo>
                <a:cubicBezTo>
                  <a:pt x="10252" y="2632"/>
                  <a:pt x="9800" y="2180"/>
                  <a:pt x="9800" y="1620"/>
                </a:cubicBezTo>
                <a:cubicBezTo>
                  <a:pt x="9800" y="1049"/>
                  <a:pt x="10252" y="596"/>
                  <a:pt x="10824" y="596"/>
                </a:cubicBezTo>
                <a:close/>
                <a:moveTo>
                  <a:pt x="10824" y="1"/>
                </a:moveTo>
                <a:cubicBezTo>
                  <a:pt x="10145" y="1"/>
                  <a:pt x="9562" y="406"/>
                  <a:pt x="9335" y="1001"/>
                </a:cubicBezTo>
                <a:lnTo>
                  <a:pt x="1" y="1001"/>
                </a:lnTo>
                <a:lnTo>
                  <a:pt x="1" y="2037"/>
                </a:lnTo>
                <a:lnTo>
                  <a:pt x="9276" y="2037"/>
                </a:lnTo>
                <a:cubicBezTo>
                  <a:pt x="9478" y="2787"/>
                  <a:pt x="10086" y="3216"/>
                  <a:pt x="10824" y="3216"/>
                </a:cubicBezTo>
                <a:cubicBezTo>
                  <a:pt x="11705" y="3216"/>
                  <a:pt x="12431" y="2489"/>
                  <a:pt x="12431" y="1608"/>
                </a:cubicBezTo>
                <a:cubicBezTo>
                  <a:pt x="12431" y="715"/>
                  <a:pt x="11705" y="1"/>
                  <a:pt x="10824"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88;p22">
            <a:extLst>
              <a:ext uri="{FF2B5EF4-FFF2-40B4-BE49-F238E27FC236}">
                <a16:creationId xmlns:a16="http://schemas.microsoft.com/office/drawing/2014/main" id="{AEF1FBD9-86D3-446B-9889-FE5802FADF58}"/>
              </a:ext>
            </a:extLst>
          </p:cNvPr>
          <p:cNvSpPr/>
          <p:nvPr/>
        </p:nvSpPr>
        <p:spPr>
          <a:xfrm>
            <a:off x="1066846" y="3748275"/>
            <a:ext cx="380910" cy="92358"/>
          </a:xfrm>
          <a:custGeom>
            <a:avLst/>
            <a:gdLst/>
            <a:ahLst/>
            <a:cxnLst/>
            <a:rect l="l" t="t" r="r" b="b"/>
            <a:pathLst>
              <a:path w="12432" h="3216" extrusionOk="0">
                <a:moveTo>
                  <a:pt x="10824" y="596"/>
                </a:moveTo>
                <a:cubicBezTo>
                  <a:pt x="11383" y="596"/>
                  <a:pt x="11848" y="1049"/>
                  <a:pt x="11848" y="1620"/>
                </a:cubicBezTo>
                <a:cubicBezTo>
                  <a:pt x="11848" y="2180"/>
                  <a:pt x="11383" y="2632"/>
                  <a:pt x="10824" y="2632"/>
                </a:cubicBezTo>
                <a:cubicBezTo>
                  <a:pt x="10252" y="2632"/>
                  <a:pt x="9800" y="2180"/>
                  <a:pt x="9800" y="1620"/>
                </a:cubicBezTo>
                <a:cubicBezTo>
                  <a:pt x="9800" y="1049"/>
                  <a:pt x="10252" y="596"/>
                  <a:pt x="10824" y="596"/>
                </a:cubicBezTo>
                <a:close/>
                <a:moveTo>
                  <a:pt x="10824" y="1"/>
                </a:moveTo>
                <a:cubicBezTo>
                  <a:pt x="10145" y="1"/>
                  <a:pt x="9562" y="406"/>
                  <a:pt x="9335" y="1001"/>
                </a:cubicBezTo>
                <a:lnTo>
                  <a:pt x="1" y="1001"/>
                </a:lnTo>
                <a:lnTo>
                  <a:pt x="1" y="2037"/>
                </a:lnTo>
                <a:lnTo>
                  <a:pt x="9276" y="2037"/>
                </a:lnTo>
                <a:cubicBezTo>
                  <a:pt x="9478" y="2787"/>
                  <a:pt x="10086" y="3216"/>
                  <a:pt x="10824" y="3216"/>
                </a:cubicBezTo>
                <a:cubicBezTo>
                  <a:pt x="11705" y="3216"/>
                  <a:pt x="12431" y="2489"/>
                  <a:pt x="12431" y="1608"/>
                </a:cubicBezTo>
                <a:cubicBezTo>
                  <a:pt x="12431" y="715"/>
                  <a:pt x="11705" y="1"/>
                  <a:pt x="10824" y="1"/>
                </a:cubicBezTo>
                <a:close/>
              </a:path>
            </a:pathLst>
          </a:custGeom>
          <a:solidFill>
            <a:srgbClr val="00B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4" name="Picture 33">
            <a:extLst>
              <a:ext uri="{FF2B5EF4-FFF2-40B4-BE49-F238E27FC236}">
                <a16:creationId xmlns:a16="http://schemas.microsoft.com/office/drawing/2014/main" id="{B6F8F63B-5F7D-4EB4-93E9-E7088E9CF4DF}"/>
              </a:ext>
            </a:extLst>
          </p:cNvPr>
          <p:cNvPicPr>
            <a:picLocks noChangeAspect="1"/>
          </p:cNvPicPr>
          <p:nvPr/>
        </p:nvPicPr>
        <p:blipFill>
          <a:blip r:embed="rId6"/>
          <a:stretch>
            <a:fillRect/>
          </a:stretch>
        </p:blipFill>
        <p:spPr>
          <a:xfrm>
            <a:off x="276736" y="4267200"/>
            <a:ext cx="713910" cy="652924"/>
          </a:xfrm>
          <a:prstGeom prst="rect">
            <a:avLst/>
          </a:prstGeom>
        </p:spPr>
      </p:pic>
      <p:sp>
        <p:nvSpPr>
          <p:cNvPr id="37" name="Google Shape;388;p22">
            <a:extLst>
              <a:ext uri="{FF2B5EF4-FFF2-40B4-BE49-F238E27FC236}">
                <a16:creationId xmlns:a16="http://schemas.microsoft.com/office/drawing/2014/main" id="{25764480-0313-435C-BFDE-6B5B7923A7D8}"/>
              </a:ext>
            </a:extLst>
          </p:cNvPr>
          <p:cNvSpPr/>
          <p:nvPr/>
        </p:nvSpPr>
        <p:spPr>
          <a:xfrm>
            <a:off x="1066846" y="4539124"/>
            <a:ext cx="380910" cy="92358"/>
          </a:xfrm>
          <a:custGeom>
            <a:avLst/>
            <a:gdLst/>
            <a:ahLst/>
            <a:cxnLst/>
            <a:rect l="l" t="t" r="r" b="b"/>
            <a:pathLst>
              <a:path w="12432" h="3216" extrusionOk="0">
                <a:moveTo>
                  <a:pt x="10824" y="596"/>
                </a:moveTo>
                <a:cubicBezTo>
                  <a:pt x="11383" y="596"/>
                  <a:pt x="11848" y="1049"/>
                  <a:pt x="11848" y="1620"/>
                </a:cubicBezTo>
                <a:cubicBezTo>
                  <a:pt x="11848" y="2180"/>
                  <a:pt x="11383" y="2632"/>
                  <a:pt x="10824" y="2632"/>
                </a:cubicBezTo>
                <a:cubicBezTo>
                  <a:pt x="10252" y="2632"/>
                  <a:pt x="9800" y="2180"/>
                  <a:pt x="9800" y="1620"/>
                </a:cubicBezTo>
                <a:cubicBezTo>
                  <a:pt x="9800" y="1049"/>
                  <a:pt x="10252" y="596"/>
                  <a:pt x="10824" y="596"/>
                </a:cubicBezTo>
                <a:close/>
                <a:moveTo>
                  <a:pt x="10824" y="1"/>
                </a:moveTo>
                <a:cubicBezTo>
                  <a:pt x="10145" y="1"/>
                  <a:pt x="9562" y="406"/>
                  <a:pt x="9335" y="1001"/>
                </a:cubicBezTo>
                <a:lnTo>
                  <a:pt x="1" y="1001"/>
                </a:lnTo>
                <a:lnTo>
                  <a:pt x="1" y="2037"/>
                </a:lnTo>
                <a:lnTo>
                  <a:pt x="9276" y="2037"/>
                </a:lnTo>
                <a:cubicBezTo>
                  <a:pt x="9478" y="2787"/>
                  <a:pt x="10086" y="3216"/>
                  <a:pt x="10824" y="3216"/>
                </a:cubicBezTo>
                <a:cubicBezTo>
                  <a:pt x="11705" y="3216"/>
                  <a:pt x="12431" y="2489"/>
                  <a:pt x="12431" y="1608"/>
                </a:cubicBezTo>
                <a:cubicBezTo>
                  <a:pt x="12431" y="715"/>
                  <a:pt x="11705" y="1"/>
                  <a:pt x="10824" y="1"/>
                </a:cubicBezTo>
                <a:close/>
              </a:path>
            </a:pathLst>
          </a:custGeom>
          <a:solidFill>
            <a:schemeClr val="tx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Rectangle: Rounded Corners 37">
            <a:extLst>
              <a:ext uri="{FF2B5EF4-FFF2-40B4-BE49-F238E27FC236}">
                <a16:creationId xmlns:a16="http://schemas.microsoft.com/office/drawing/2014/main" id="{41468F09-BB55-4D7F-9231-22682578987C}"/>
              </a:ext>
            </a:extLst>
          </p:cNvPr>
          <p:cNvSpPr/>
          <p:nvPr/>
        </p:nvSpPr>
        <p:spPr>
          <a:xfrm>
            <a:off x="1523164" y="4352750"/>
            <a:ext cx="7191791" cy="447850"/>
          </a:xfrm>
          <a:prstGeom prst="roundRect">
            <a:avLst/>
          </a:prstGeom>
          <a:solidFill>
            <a:schemeClr val="accent2">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sz="1800" b="0">
                <a:effectLst/>
                <a:latin typeface="Times New Roman" panose="02020603050405020304" pitchFamily="18" charset="0"/>
                <a:ea typeface="Calibri" panose="020F0502020204030204" pitchFamily="34" charset="0"/>
              </a:rPr>
              <a:t>Tờ khai hải quan đối với hàng hóa xuất khẩu</a:t>
            </a:r>
            <a:endPar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9" name="Google Shape;388;p22">
            <a:extLst>
              <a:ext uri="{FF2B5EF4-FFF2-40B4-BE49-F238E27FC236}">
                <a16:creationId xmlns:a16="http://schemas.microsoft.com/office/drawing/2014/main" id="{ED8DE890-C364-4A2A-8B4F-19BCDB7BECCA}"/>
              </a:ext>
            </a:extLst>
          </p:cNvPr>
          <p:cNvSpPr/>
          <p:nvPr/>
        </p:nvSpPr>
        <p:spPr>
          <a:xfrm>
            <a:off x="1038691" y="5301124"/>
            <a:ext cx="380910" cy="92358"/>
          </a:xfrm>
          <a:custGeom>
            <a:avLst/>
            <a:gdLst/>
            <a:ahLst/>
            <a:cxnLst/>
            <a:rect l="l" t="t" r="r" b="b"/>
            <a:pathLst>
              <a:path w="12432" h="3216" extrusionOk="0">
                <a:moveTo>
                  <a:pt x="10824" y="596"/>
                </a:moveTo>
                <a:cubicBezTo>
                  <a:pt x="11383" y="596"/>
                  <a:pt x="11848" y="1049"/>
                  <a:pt x="11848" y="1620"/>
                </a:cubicBezTo>
                <a:cubicBezTo>
                  <a:pt x="11848" y="2180"/>
                  <a:pt x="11383" y="2632"/>
                  <a:pt x="10824" y="2632"/>
                </a:cubicBezTo>
                <a:cubicBezTo>
                  <a:pt x="10252" y="2632"/>
                  <a:pt x="9800" y="2180"/>
                  <a:pt x="9800" y="1620"/>
                </a:cubicBezTo>
                <a:cubicBezTo>
                  <a:pt x="9800" y="1049"/>
                  <a:pt x="10252" y="596"/>
                  <a:pt x="10824" y="596"/>
                </a:cubicBezTo>
                <a:close/>
                <a:moveTo>
                  <a:pt x="10824" y="1"/>
                </a:moveTo>
                <a:cubicBezTo>
                  <a:pt x="10145" y="1"/>
                  <a:pt x="9562" y="406"/>
                  <a:pt x="9335" y="1001"/>
                </a:cubicBezTo>
                <a:lnTo>
                  <a:pt x="1" y="1001"/>
                </a:lnTo>
                <a:lnTo>
                  <a:pt x="1" y="2037"/>
                </a:lnTo>
                <a:lnTo>
                  <a:pt x="9276" y="2037"/>
                </a:lnTo>
                <a:cubicBezTo>
                  <a:pt x="9478" y="2787"/>
                  <a:pt x="10086" y="3216"/>
                  <a:pt x="10824" y="3216"/>
                </a:cubicBezTo>
                <a:cubicBezTo>
                  <a:pt x="11705" y="3216"/>
                  <a:pt x="12431" y="2489"/>
                  <a:pt x="12431" y="1608"/>
                </a:cubicBezTo>
                <a:cubicBezTo>
                  <a:pt x="12431" y="715"/>
                  <a:pt x="11705" y="1"/>
                  <a:pt x="10824" y="1"/>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Rectangle: Rounded Corners 39">
            <a:extLst>
              <a:ext uri="{FF2B5EF4-FFF2-40B4-BE49-F238E27FC236}">
                <a16:creationId xmlns:a16="http://schemas.microsoft.com/office/drawing/2014/main" id="{82F2B868-7A67-47D1-9101-2DFF08AC8526}"/>
              </a:ext>
            </a:extLst>
          </p:cNvPr>
          <p:cNvSpPr/>
          <p:nvPr/>
        </p:nvSpPr>
        <p:spPr>
          <a:xfrm>
            <a:off x="1495009" y="5114750"/>
            <a:ext cx="7191791" cy="447850"/>
          </a:xfrm>
          <a:prstGeom prst="roundRect">
            <a:avLst/>
          </a:prstGeom>
          <a:solidFill>
            <a:schemeClr val="accent2">
              <a:lumMod val="60000"/>
              <a:lumOff val="4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sz="1800" b="0">
                <a:effectLst/>
                <a:latin typeface="Times New Roman" panose="02020603050405020304" pitchFamily="18" charset="0"/>
                <a:ea typeface="Calibri" panose="020F0502020204030204" pitchFamily="34" charset="0"/>
              </a:rPr>
              <a:t>Phiếu đóng gói, vận đơn, chứng từ bảo hiểm hàng hóa (nếu có)</a:t>
            </a:r>
            <a:endPar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16ECD33E-4934-4780-9E59-29A356E50689}"/>
              </a:ext>
            </a:extLst>
          </p:cNvPr>
          <p:cNvPicPr>
            <a:picLocks noChangeAspect="1"/>
          </p:cNvPicPr>
          <p:nvPr/>
        </p:nvPicPr>
        <p:blipFill>
          <a:blip r:embed="rId7"/>
          <a:stretch>
            <a:fillRect/>
          </a:stretch>
        </p:blipFill>
        <p:spPr>
          <a:xfrm>
            <a:off x="261337" y="5050312"/>
            <a:ext cx="737653" cy="601035"/>
          </a:xfrm>
          <a:prstGeom prst="rect">
            <a:avLst/>
          </a:prstGeom>
        </p:spPr>
      </p:pic>
      <p:sp>
        <p:nvSpPr>
          <p:cNvPr id="24" name="Google Shape;388;p22">
            <a:extLst>
              <a:ext uri="{FF2B5EF4-FFF2-40B4-BE49-F238E27FC236}">
                <a16:creationId xmlns:a16="http://schemas.microsoft.com/office/drawing/2014/main" id="{9E1167AB-E09D-4716-931D-56F0685DDB15}"/>
              </a:ext>
            </a:extLst>
          </p:cNvPr>
          <p:cNvSpPr/>
          <p:nvPr/>
        </p:nvSpPr>
        <p:spPr>
          <a:xfrm>
            <a:off x="1038691" y="6050577"/>
            <a:ext cx="380910" cy="92358"/>
          </a:xfrm>
          <a:custGeom>
            <a:avLst/>
            <a:gdLst/>
            <a:ahLst/>
            <a:cxnLst/>
            <a:rect l="l" t="t" r="r" b="b"/>
            <a:pathLst>
              <a:path w="12432" h="3216" extrusionOk="0">
                <a:moveTo>
                  <a:pt x="10824" y="596"/>
                </a:moveTo>
                <a:cubicBezTo>
                  <a:pt x="11383" y="596"/>
                  <a:pt x="11848" y="1049"/>
                  <a:pt x="11848" y="1620"/>
                </a:cubicBezTo>
                <a:cubicBezTo>
                  <a:pt x="11848" y="2180"/>
                  <a:pt x="11383" y="2632"/>
                  <a:pt x="10824" y="2632"/>
                </a:cubicBezTo>
                <a:cubicBezTo>
                  <a:pt x="10252" y="2632"/>
                  <a:pt x="9800" y="2180"/>
                  <a:pt x="9800" y="1620"/>
                </a:cubicBezTo>
                <a:cubicBezTo>
                  <a:pt x="9800" y="1049"/>
                  <a:pt x="10252" y="596"/>
                  <a:pt x="10824" y="596"/>
                </a:cubicBezTo>
                <a:close/>
                <a:moveTo>
                  <a:pt x="10824" y="1"/>
                </a:moveTo>
                <a:cubicBezTo>
                  <a:pt x="10145" y="1"/>
                  <a:pt x="9562" y="406"/>
                  <a:pt x="9335" y="1001"/>
                </a:cubicBezTo>
                <a:lnTo>
                  <a:pt x="1" y="1001"/>
                </a:lnTo>
                <a:lnTo>
                  <a:pt x="1" y="2037"/>
                </a:lnTo>
                <a:lnTo>
                  <a:pt x="9276" y="2037"/>
                </a:lnTo>
                <a:cubicBezTo>
                  <a:pt x="9478" y="2787"/>
                  <a:pt x="10086" y="3216"/>
                  <a:pt x="10824" y="3216"/>
                </a:cubicBezTo>
                <a:cubicBezTo>
                  <a:pt x="11705" y="3216"/>
                  <a:pt x="12431" y="2489"/>
                  <a:pt x="12431" y="1608"/>
                </a:cubicBezTo>
                <a:cubicBezTo>
                  <a:pt x="12431" y="715"/>
                  <a:pt x="11705" y="1"/>
                  <a:pt x="10824" y="1"/>
                </a:cubicBez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Rectangle: Rounded Corners 27">
            <a:extLst>
              <a:ext uri="{FF2B5EF4-FFF2-40B4-BE49-F238E27FC236}">
                <a16:creationId xmlns:a16="http://schemas.microsoft.com/office/drawing/2014/main" id="{6A0A15C7-F05F-470A-B09A-53769949A655}"/>
              </a:ext>
            </a:extLst>
          </p:cNvPr>
          <p:cNvSpPr/>
          <p:nvPr/>
        </p:nvSpPr>
        <p:spPr>
          <a:xfrm>
            <a:off x="1495009" y="5864203"/>
            <a:ext cx="7191791" cy="447850"/>
          </a:xfrm>
          <a:prstGeom prst="roundRect">
            <a:avLst/>
          </a:prstGeom>
          <a:solidFill>
            <a:srgbClr val="FFFF00"/>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sz="1800" b="0">
                <a:effectLst/>
                <a:latin typeface="Times New Roman" panose="02020603050405020304" pitchFamily="18" charset="0"/>
                <a:ea typeface="Calibri" panose="020F0502020204030204" pitchFamily="34" charset="0"/>
              </a:rPr>
              <a:t>Chứng từ thanh toán không dùng tiền mặt</a:t>
            </a:r>
            <a:endPar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35" name="Picture 34">
            <a:extLst>
              <a:ext uri="{FF2B5EF4-FFF2-40B4-BE49-F238E27FC236}">
                <a16:creationId xmlns:a16="http://schemas.microsoft.com/office/drawing/2014/main" id="{8E76A325-F39A-421A-BBE5-6DC19F39F491}"/>
              </a:ext>
            </a:extLst>
          </p:cNvPr>
          <p:cNvPicPr>
            <a:picLocks noChangeAspect="1"/>
          </p:cNvPicPr>
          <p:nvPr/>
        </p:nvPicPr>
        <p:blipFill>
          <a:blip r:embed="rId5"/>
          <a:stretch>
            <a:fillRect/>
          </a:stretch>
        </p:blipFill>
        <p:spPr>
          <a:xfrm>
            <a:off x="276736" y="5770294"/>
            <a:ext cx="722254" cy="604833"/>
          </a:xfrm>
          <a:prstGeom prst="rect">
            <a:avLst/>
          </a:prstGeom>
        </p:spPr>
      </p:pic>
    </p:spTree>
    <p:extLst>
      <p:ext uri="{BB962C8B-B14F-4D97-AF65-F5344CB8AC3E}">
        <p14:creationId xmlns:p14="http://schemas.microsoft.com/office/powerpoint/2010/main" val="251848284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E6ACC84B-CE87-41E9-A8B5-7B8BC89E06A8}"/>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6. HHDV ÁP 0% VÀ ĐIỀU KIỆN KHẤU TRỪ VAT ĐẦU VÀO HÀNG XK</a:t>
            </a:r>
          </a:p>
        </p:txBody>
      </p:sp>
      <p:sp>
        <p:nvSpPr>
          <p:cNvPr id="19461" name="Slide Number Placeholder 5">
            <a:extLst>
              <a:ext uri="{FF2B5EF4-FFF2-40B4-BE49-F238E27FC236}">
                <a16:creationId xmlns:a16="http://schemas.microsoft.com/office/drawing/2014/main" id="{16B12E8D-AB08-4C1A-B13B-5D7F27EB41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24</a:t>
            </a:fld>
            <a:endParaRPr lang="en-US" altLang="en-US" sz="1400" b="0">
              <a:solidFill>
                <a:schemeClr val="bg1"/>
              </a:solidFill>
              <a:latin typeface="Arial" panose="020B0604020202020204" pitchFamily="34" charset="0"/>
            </a:endParaRPr>
          </a:p>
        </p:txBody>
      </p:sp>
      <p:sp>
        <p:nvSpPr>
          <p:cNvPr id="8" name="Flowchart: Alternate Process 7">
            <a:extLst>
              <a:ext uri="{FF2B5EF4-FFF2-40B4-BE49-F238E27FC236}">
                <a16:creationId xmlns:a16="http://schemas.microsoft.com/office/drawing/2014/main" id="{6E5AB35E-E05D-497B-9AA6-70A6B8A7F8D7}"/>
              </a:ext>
            </a:extLst>
          </p:cNvPr>
          <p:cNvSpPr>
            <a:spLocks noChangeArrowheads="1"/>
          </p:cNvSpPr>
          <p:nvPr/>
        </p:nvSpPr>
        <p:spPr bwMode="auto">
          <a:xfrm>
            <a:off x="1117063" y="1143100"/>
            <a:ext cx="7874537" cy="447850"/>
          </a:xfrm>
          <a:prstGeom prst="flowChartAlternateProcess">
            <a:avLst/>
          </a:prstGeom>
          <a:solidFill>
            <a:schemeClr val="accent5">
              <a:lumMod val="75000"/>
            </a:schemeClr>
          </a:solidFill>
          <a:ln w="25400" algn="ctr">
            <a:solidFill>
              <a:srgbClr val="385D8A"/>
            </a:solidFill>
            <a:miter lim="800000"/>
            <a:headEnd/>
            <a:tailEnd/>
          </a:ln>
        </p:spPr>
        <p:txBody>
          <a:bodyPr anchor="ctr"/>
          <a:lstStyle/>
          <a:p>
            <a:pPr algn="just">
              <a:defRPr/>
            </a:pPr>
            <a:r>
              <a:rPr lang="vi-VN">
                <a:solidFill>
                  <a:srgbClr val="FFFFFF"/>
                </a:solidFill>
                <a:latin typeface="Times New Roman"/>
              </a:rPr>
              <a:t>Một số lưu ý về điều kiện khấu trừ thuế GTGT hàng hóa, dịch vụ xuất khẩu</a:t>
            </a:r>
            <a:endParaRPr lang="en-US">
              <a:solidFill>
                <a:srgbClr val="FFFFFF"/>
              </a:solidFill>
              <a:latin typeface="Times New Roman"/>
            </a:endParaRPr>
          </a:p>
        </p:txBody>
      </p:sp>
      <p:sp>
        <p:nvSpPr>
          <p:cNvPr id="9" name="Oval 8">
            <a:extLst>
              <a:ext uri="{FF2B5EF4-FFF2-40B4-BE49-F238E27FC236}">
                <a16:creationId xmlns:a16="http://schemas.microsoft.com/office/drawing/2014/main" id="{CCD37C6D-21D7-4E22-956E-EE1669757A59}"/>
              </a:ext>
            </a:extLst>
          </p:cNvPr>
          <p:cNvSpPr/>
          <p:nvPr/>
        </p:nvSpPr>
        <p:spPr>
          <a:xfrm>
            <a:off x="254161" y="1012824"/>
            <a:ext cx="762000" cy="663576"/>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a:latin typeface="Times New Roman" panose="02020603050405020304" pitchFamily="18" charset="0"/>
                <a:cs typeface="Times New Roman" panose="02020603050405020304" pitchFamily="18" charset="0"/>
              </a:rPr>
              <a:t>6.4</a:t>
            </a:r>
          </a:p>
        </p:txBody>
      </p:sp>
      <p:sp>
        <p:nvSpPr>
          <p:cNvPr id="24" name="Rectangle: Rounded Corners 23">
            <a:extLst>
              <a:ext uri="{FF2B5EF4-FFF2-40B4-BE49-F238E27FC236}">
                <a16:creationId xmlns:a16="http://schemas.microsoft.com/office/drawing/2014/main" id="{1A815113-5886-4044-AEE2-B03E0AD92CEC}"/>
              </a:ext>
            </a:extLst>
          </p:cNvPr>
          <p:cNvSpPr/>
          <p:nvPr/>
        </p:nvSpPr>
        <p:spPr bwMode="gray">
          <a:xfrm>
            <a:off x="406239" y="1981199"/>
            <a:ext cx="8408670" cy="762000"/>
          </a:xfrm>
          <a:prstGeom prst="roundRect">
            <a:avLst/>
          </a:prstGeom>
          <a:solidFill>
            <a:schemeClr val="accent2">
              <a:lumMod val="20000"/>
              <a:lumOff val="80000"/>
            </a:schemeClr>
          </a:solidFill>
          <a:ln>
            <a:noFill/>
          </a:ln>
        </p:spPr>
        <p:txBody>
          <a:bodyPr rtlCol="0" anchor="ctr"/>
          <a:lstStyle/>
          <a:p>
            <a:pPr indent="457200" algn="just">
              <a:lnSpc>
                <a:spcPct val="130000"/>
              </a:lnSpc>
              <a:spcBef>
                <a:spcPts val="600"/>
              </a:spcBef>
            </a:pPr>
            <a:r>
              <a:rPr kumimoji="0" lang="en-US"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K</a:t>
            </a:r>
            <a:r>
              <a:rPr kumimoji="0" lang="vi-VN"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hông đủ điều kiện về Tờ khai Hải quan xuất khẩu theo quy định tại pháp luật Hải quan thì tính thuế như nội địa</a:t>
            </a:r>
            <a:endParaRPr kumimoji="0" lang="en-US" sz="1600"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28" name="Rectangle: Rounded Corners 27">
            <a:extLst>
              <a:ext uri="{FF2B5EF4-FFF2-40B4-BE49-F238E27FC236}">
                <a16:creationId xmlns:a16="http://schemas.microsoft.com/office/drawing/2014/main" id="{6E949139-FFBA-4682-A02E-8D1698AACD52}"/>
              </a:ext>
            </a:extLst>
          </p:cNvPr>
          <p:cNvSpPr/>
          <p:nvPr/>
        </p:nvSpPr>
        <p:spPr bwMode="gray">
          <a:xfrm>
            <a:off x="381000" y="3124200"/>
            <a:ext cx="8408670" cy="762000"/>
          </a:xfrm>
          <a:prstGeom prst="roundRect">
            <a:avLst/>
          </a:prstGeom>
          <a:solidFill>
            <a:srgbClr val="CCFFCC"/>
          </a:solidFill>
          <a:ln>
            <a:noFill/>
          </a:ln>
        </p:spPr>
        <p:txBody>
          <a:bodyPr rtlCol="0" anchor="ctr"/>
          <a:lstStyle/>
          <a:p>
            <a:pPr indent="457200" algn="just">
              <a:lnSpc>
                <a:spcPct val="130000"/>
              </a:lnSpc>
              <a:spcBef>
                <a:spcPts val="600"/>
              </a:spcBef>
            </a:pPr>
            <a:r>
              <a:rPr lang="en-US" b="0" kern="10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Đ</a:t>
            </a:r>
            <a:r>
              <a:rPr kumimoji="0" lang="vi-VN"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ủ thủ tục về Tờ khai Hải quan nhưng không đủ các thủ tục hồ sơ khác thì không phải tính thuế GTGT đầu ra nhưng không được khấu trừ thuế GTGT đầu vào tương ứng</a:t>
            </a:r>
            <a:endParaRPr kumimoji="0" lang="en-US" sz="1600"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31" name="Rectangle: Rounded Corners 30">
            <a:extLst>
              <a:ext uri="{FF2B5EF4-FFF2-40B4-BE49-F238E27FC236}">
                <a16:creationId xmlns:a16="http://schemas.microsoft.com/office/drawing/2014/main" id="{AB95AB20-96F6-4C8D-81F8-F4382FC082B3}"/>
              </a:ext>
            </a:extLst>
          </p:cNvPr>
          <p:cNvSpPr/>
          <p:nvPr/>
        </p:nvSpPr>
        <p:spPr bwMode="gray">
          <a:xfrm>
            <a:off x="438279" y="4367560"/>
            <a:ext cx="8408670" cy="1347340"/>
          </a:xfrm>
          <a:prstGeom prst="roundRect">
            <a:avLst/>
          </a:prstGeom>
          <a:solidFill>
            <a:schemeClr val="tx1">
              <a:lumMod val="20000"/>
              <a:lumOff val="80000"/>
            </a:schemeClr>
          </a:solidFill>
          <a:ln>
            <a:noFill/>
          </a:ln>
        </p:spPr>
        <p:txBody>
          <a:bodyPr rtlCol="0" anchor="ctr"/>
          <a:lstStyle/>
          <a:p>
            <a:pPr indent="457200" algn="just">
              <a:lnSpc>
                <a:spcPct val="130000"/>
              </a:lnSpc>
              <a:spcBef>
                <a:spcPts val="600"/>
              </a:spcBef>
            </a:pPr>
            <a:r>
              <a:rPr lang="vi-VN" b="0" kern="10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Đối với dịch vụ xuất khẩu nếu không đáp ứng điều kiện về thanh toán không dùng tiền mặt theo quy định thì không phải tính thuế GTGT đầu ra nhưng không được khấu trừ thuế GTGT đầu vào tương ứng</a:t>
            </a:r>
            <a:endParaRPr kumimoji="0" lang="en-US" sz="1600"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1378274412"/>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E6ACC84B-CE87-41E9-A8B5-7B8BC89E06A8}"/>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6. HHDV ÁP 0% VÀ ĐIỀU KIỆN KHẤU TRỪ VAT ĐẦU VÀO HÀNG XK</a:t>
            </a:r>
          </a:p>
        </p:txBody>
      </p:sp>
      <p:sp>
        <p:nvSpPr>
          <p:cNvPr id="19461" name="Slide Number Placeholder 5">
            <a:extLst>
              <a:ext uri="{FF2B5EF4-FFF2-40B4-BE49-F238E27FC236}">
                <a16:creationId xmlns:a16="http://schemas.microsoft.com/office/drawing/2014/main" id="{16B12E8D-AB08-4C1A-B13B-5D7F27EB41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25</a:t>
            </a:fld>
            <a:endParaRPr lang="en-US" altLang="en-US" sz="1400" b="0">
              <a:solidFill>
                <a:schemeClr val="bg1"/>
              </a:solidFill>
              <a:latin typeface="Arial" panose="020B0604020202020204" pitchFamily="34" charset="0"/>
            </a:endParaRPr>
          </a:p>
        </p:txBody>
      </p:sp>
      <p:sp>
        <p:nvSpPr>
          <p:cNvPr id="13" name="Rectangle: Rounded Corners 12">
            <a:extLst>
              <a:ext uri="{FF2B5EF4-FFF2-40B4-BE49-F238E27FC236}">
                <a16:creationId xmlns:a16="http://schemas.microsoft.com/office/drawing/2014/main" id="{649E3824-E771-4D94-A305-A2B29B3DD4C0}"/>
              </a:ext>
            </a:extLst>
          </p:cNvPr>
          <p:cNvSpPr/>
          <p:nvPr/>
        </p:nvSpPr>
        <p:spPr bwMode="gray">
          <a:xfrm>
            <a:off x="228600" y="1600200"/>
            <a:ext cx="8749146" cy="4343400"/>
          </a:xfrm>
          <a:prstGeom prst="roundRect">
            <a:avLst/>
          </a:prstGeom>
          <a:solidFill>
            <a:schemeClr val="bg1"/>
          </a:solidFill>
          <a:ln w="28575">
            <a:solidFill>
              <a:schemeClr val="tx1"/>
            </a:solidFill>
          </a:ln>
        </p:spPr>
        <p:txBody>
          <a:bodyPr rtlCol="0" anchor="ctr"/>
          <a:lstStyle/>
          <a:p>
            <a:pPr algn="ctr"/>
            <a:endParaRPr lang="en-US" b="0">
              <a:solidFill>
                <a:srgbClr val="FFFFFF"/>
              </a:solidFill>
              <a:latin typeface="Calibri" pitchFamily="34" charset="0"/>
            </a:endParaRPr>
          </a:p>
        </p:txBody>
      </p:sp>
      <p:sp>
        <p:nvSpPr>
          <p:cNvPr id="14" name="Rectangle: Rounded Corners 13">
            <a:extLst>
              <a:ext uri="{FF2B5EF4-FFF2-40B4-BE49-F238E27FC236}">
                <a16:creationId xmlns:a16="http://schemas.microsoft.com/office/drawing/2014/main" id="{F6103611-249E-4B15-A93F-1BAA008B7A93}"/>
              </a:ext>
            </a:extLst>
          </p:cNvPr>
          <p:cNvSpPr/>
          <p:nvPr/>
        </p:nvSpPr>
        <p:spPr bwMode="gray">
          <a:xfrm>
            <a:off x="430530" y="1984699"/>
            <a:ext cx="8408670" cy="1901501"/>
          </a:xfrm>
          <a:prstGeom prst="roundRect">
            <a:avLst/>
          </a:prstGeom>
          <a:solidFill>
            <a:schemeClr val="accent2">
              <a:lumMod val="20000"/>
              <a:lumOff val="80000"/>
            </a:schemeClr>
          </a:solidFill>
          <a:ln>
            <a:noFill/>
          </a:ln>
        </p:spPr>
        <p:txBody>
          <a:bodyPr rtlCol="0" anchor="ctr"/>
          <a:lstStyle/>
          <a:p>
            <a:pPr indent="457200" algn="just">
              <a:lnSpc>
                <a:spcPct val="130000"/>
              </a:lnSpc>
              <a:spcBef>
                <a:spcPts val="600"/>
              </a:spcBef>
            </a:pPr>
            <a:r>
              <a:rPr kumimoji="0" lang="vi-VN"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Quy định về nguyên tắc: </a:t>
            </a:r>
            <a:r>
              <a:rPr kumimoji="0" lang="en-US"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HHDV</a:t>
            </a:r>
            <a:r>
              <a:rPr kumimoji="0" lang="vi-VN"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bán, cung cấp cho tổ chức trong khu phi thuế quan và được tiêu dùng trong khu phi thuế quan </a:t>
            </a:r>
            <a:r>
              <a:rPr kumimoji="0" lang="en-US"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phải được</a:t>
            </a:r>
            <a:r>
              <a:rPr kumimoji="0" lang="vi-VN"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phục vụ cho hoạt động sản xuất xuất khẩu của tổ chức trong khu phi thuế quan</a:t>
            </a:r>
            <a:r>
              <a:rPr kumimoji="0" lang="en-US"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a:t>
            </a:r>
          </a:p>
          <a:p>
            <a:pPr indent="457200" algn="just">
              <a:lnSpc>
                <a:spcPct val="130000"/>
              </a:lnSpc>
              <a:spcBef>
                <a:spcPts val="600"/>
              </a:spcBef>
            </a:pPr>
            <a:r>
              <a:rPr lang="en-US" b="0" kern="10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Trường hợp </a:t>
            </a:r>
            <a:r>
              <a:rPr kumimoji="0" lang="vi-VN"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phục vụ cho hoạt động </a:t>
            </a:r>
            <a:r>
              <a:rPr kumimoji="0" lang="vi-VN" b="0" i="0" u="none" strike="noStrike" kern="100" cap="none" spc="0" normalizeH="0" baseline="0" noProof="0">
                <a:ln>
                  <a:noFill/>
                </a:ln>
                <a:solidFill>
                  <a:srgbClr val="FF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khác</a:t>
            </a:r>
            <a:r>
              <a:rPr kumimoji="0" lang="vi-VN"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a:t>
            </a:r>
            <a:r>
              <a:rPr kumimoji="0" lang="en-US"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ngoài xuất khẩu thì </a:t>
            </a:r>
            <a:r>
              <a:rPr kumimoji="0" lang="vi-VN" b="0" i="0" u="none" strike="noStrike" kern="100" cap="none" spc="0" normalizeH="0" baseline="0" noProof="0">
                <a:ln>
                  <a:noFill/>
                </a:ln>
                <a:solidFill>
                  <a:srgbClr val="FF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không </a:t>
            </a:r>
            <a:r>
              <a:rPr lang="en-US" b="0" kern="100">
                <a:solidFill>
                  <a:srgbClr val="FF0000"/>
                </a:solidFill>
                <a:latin typeface="Times New Roman" panose="02020603050405020304" pitchFamily="18" charset="0"/>
                <a:ea typeface="MS Mincho" panose="02020609040205080304" pitchFamily="49" charset="-128"/>
                <a:cs typeface="Times New Roman" panose="02020603050405020304" pitchFamily="18" charset="0"/>
              </a:rPr>
              <a:t>được áp dụng thuế suất 0%</a:t>
            </a:r>
            <a:endParaRPr kumimoji="0" lang="en-US" sz="1600" b="0" i="0" u="none" strike="noStrike" kern="100" cap="none" spc="0" normalizeH="0" baseline="0" noProof="0">
              <a:ln>
                <a:noFill/>
              </a:ln>
              <a:solidFill>
                <a:srgbClr val="FF0000"/>
              </a:solidFill>
              <a:effectLst/>
              <a:uLnTx/>
              <a:uFillTx/>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B7BCC94D-120E-4B7A-B9BE-551683327E02}"/>
              </a:ext>
            </a:extLst>
          </p:cNvPr>
          <p:cNvSpPr/>
          <p:nvPr/>
        </p:nvSpPr>
        <p:spPr bwMode="gray">
          <a:xfrm>
            <a:off x="381000" y="4495800"/>
            <a:ext cx="8408670" cy="1300836"/>
          </a:xfrm>
          <a:prstGeom prst="roundRect">
            <a:avLst/>
          </a:prstGeom>
          <a:solidFill>
            <a:srgbClr val="CCFFCC"/>
          </a:solidFill>
          <a:ln>
            <a:noFill/>
          </a:ln>
        </p:spPr>
        <p:txBody>
          <a:bodyPr rtlCol="0" anchor="ctr"/>
          <a:lstStyle/>
          <a:p>
            <a:pPr indent="457200" algn="just">
              <a:lnSpc>
                <a:spcPct val="130000"/>
              </a:lnSpc>
              <a:spcBef>
                <a:spcPts val="600"/>
              </a:spcBef>
            </a:pPr>
            <a:r>
              <a:rPr lang="vi-VN" b="0" kern="10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Vì vậy khi ký Hợp đồng cung ứng dịch vụ cho DNCX, các DN cần lưu ý xác định hàng hóa, dịch vụ đủ điều kiện tiêu dùng trong khu phi thuế quan và sử dụng cho hoạt động xuất khẩu của DNCX </a:t>
            </a:r>
            <a:r>
              <a:rPr lang="en-US" b="0" kern="10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a:t>
            </a:r>
            <a:r>
              <a:rPr lang="vi-VN" b="0" kern="10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làm căn cứ áp dụng thuế GTGT và thỏa thuận về giá</a:t>
            </a:r>
            <a:endParaRPr kumimoji="0" lang="en-US" sz="1600"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16" name="Arrow: Striped Right 15">
            <a:extLst>
              <a:ext uri="{FF2B5EF4-FFF2-40B4-BE49-F238E27FC236}">
                <a16:creationId xmlns:a16="http://schemas.microsoft.com/office/drawing/2014/main" id="{B58D7C08-8ECD-43FF-9FD2-43C5E043346A}"/>
              </a:ext>
            </a:extLst>
          </p:cNvPr>
          <p:cNvSpPr/>
          <p:nvPr/>
        </p:nvSpPr>
        <p:spPr bwMode="gray">
          <a:xfrm rot="5400000">
            <a:off x="4357703" y="3010868"/>
            <a:ext cx="455263" cy="2362200"/>
          </a:xfrm>
          <a:prstGeom prst="stripedRightArrow">
            <a:avLst/>
          </a:prstGeom>
          <a:solidFill>
            <a:srgbClr val="0066FF"/>
          </a:solidFill>
          <a:ln>
            <a:noFill/>
          </a:ln>
          <a:extLst>
            <a:ext uri="{91240B29-F687-4F45-9708-019B960494DF}">
              <a14:hiddenLine xmlns:a14="http://schemas.microsoft.com/office/drawing/2010/main" w="0">
                <a:solidFill>
                  <a:srgbClr val="DF5908"/>
                </a:solidFill>
                <a:prstDash val="solid"/>
                <a:round/>
                <a:headEnd/>
                <a:tailEnd/>
              </a14:hiddenLine>
            </a:ext>
          </a:extLst>
        </p:spPr>
        <p:txBody>
          <a:bodyPr rtlCol="0" anchor="ctr"/>
          <a:lstStyle/>
          <a:p>
            <a:pPr algn="ctr"/>
            <a:endParaRPr lang="en-US" b="0">
              <a:solidFill>
                <a:srgbClr val="FFFFFF"/>
              </a:solidFill>
              <a:latin typeface="Calibri" pitchFamily="34" charset="0"/>
            </a:endParaRPr>
          </a:p>
        </p:txBody>
      </p:sp>
      <p:sp>
        <p:nvSpPr>
          <p:cNvPr id="9" name="Rectangle: Rounded Corners 8">
            <a:extLst>
              <a:ext uri="{FF2B5EF4-FFF2-40B4-BE49-F238E27FC236}">
                <a16:creationId xmlns:a16="http://schemas.microsoft.com/office/drawing/2014/main" id="{630CD9BE-7B0B-4E76-8BC5-6C7956535AFD}"/>
              </a:ext>
            </a:extLst>
          </p:cNvPr>
          <p:cNvSpPr/>
          <p:nvPr/>
        </p:nvSpPr>
        <p:spPr bwMode="gray">
          <a:xfrm>
            <a:off x="1943100" y="1371600"/>
            <a:ext cx="4800600" cy="457200"/>
          </a:xfrm>
          <a:prstGeom prst="roundRect">
            <a:avLst/>
          </a:prstGeom>
          <a:solidFill>
            <a:schemeClr val="tx1">
              <a:lumMod val="20000"/>
              <a:lumOff val="80000"/>
            </a:schemeClr>
          </a:solidFill>
          <a:ln>
            <a:noFill/>
          </a:ln>
        </p:spPr>
        <p:txBody>
          <a:bodyPr rtlCol="0" anchor="ctr"/>
          <a:lstStyle/>
          <a:p>
            <a:pPr algn="ctr">
              <a:lnSpc>
                <a:spcPct val="130000"/>
              </a:lnSpc>
              <a:spcBef>
                <a:spcPts val="600"/>
              </a:spcBef>
            </a:pPr>
            <a:r>
              <a:rPr lang="vi-VN" kern="10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Lưu ý đối với cung cấp dịch vụ cho DNCX</a:t>
            </a:r>
            <a:endParaRPr kumimoji="0" lang="en-US" sz="160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273542273"/>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E6ACC84B-CE87-41E9-A8B5-7B8BC89E06A8}"/>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6. HHDV ÁP 0% VÀ ĐIỀU KIỆN KHẤU TRỪ VAT ĐẦU VÀO HÀNG XK</a:t>
            </a:r>
          </a:p>
        </p:txBody>
      </p:sp>
      <p:sp>
        <p:nvSpPr>
          <p:cNvPr id="19461" name="Slide Number Placeholder 5">
            <a:extLst>
              <a:ext uri="{FF2B5EF4-FFF2-40B4-BE49-F238E27FC236}">
                <a16:creationId xmlns:a16="http://schemas.microsoft.com/office/drawing/2014/main" id="{16B12E8D-AB08-4C1A-B13B-5D7F27EB41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26</a:t>
            </a:fld>
            <a:endParaRPr lang="en-US" altLang="en-US" sz="1400" b="0">
              <a:solidFill>
                <a:schemeClr val="bg1"/>
              </a:solidFill>
              <a:latin typeface="Arial" panose="020B0604020202020204" pitchFamily="34" charset="0"/>
            </a:endParaRPr>
          </a:p>
        </p:txBody>
      </p:sp>
      <p:sp>
        <p:nvSpPr>
          <p:cNvPr id="12" name="Rectangle: Rounded Corners 11">
            <a:extLst>
              <a:ext uri="{FF2B5EF4-FFF2-40B4-BE49-F238E27FC236}">
                <a16:creationId xmlns:a16="http://schemas.microsoft.com/office/drawing/2014/main" id="{2CDB7770-DA77-44F0-BDDB-3F8892487471}"/>
              </a:ext>
            </a:extLst>
          </p:cNvPr>
          <p:cNvSpPr/>
          <p:nvPr/>
        </p:nvSpPr>
        <p:spPr bwMode="gray">
          <a:xfrm>
            <a:off x="685800" y="1044844"/>
            <a:ext cx="7772400" cy="707756"/>
          </a:xfrm>
          <a:prstGeom prst="roundRect">
            <a:avLst/>
          </a:prstGeom>
          <a:solidFill>
            <a:srgbClr val="FFFF00"/>
          </a:solidFill>
          <a:ln>
            <a:noFill/>
          </a:ln>
        </p:spPr>
        <p:txBody>
          <a:bodyPr rtlCol="0" anchor="ctr"/>
          <a:lstStyle/>
          <a:p>
            <a:pPr algn="ctr">
              <a:lnSpc>
                <a:spcPct val="130000"/>
              </a:lnSpc>
              <a:spcBef>
                <a:spcPts val="600"/>
              </a:spcBef>
            </a:pPr>
            <a:r>
              <a:rPr lang="vi-VN" kern="10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Lưu ý thủ tục khai hải quan đối với một số hàng hóa là trang phục Bảo hộ lao động, đồng phục doanh nghiệp nội địa bán cho DNCX từ 01/7/2026</a:t>
            </a:r>
            <a:endParaRPr kumimoji="0" lang="en-US" sz="160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9" name="Rectangle: Rounded Corners 8">
            <a:extLst>
              <a:ext uri="{FF2B5EF4-FFF2-40B4-BE49-F238E27FC236}">
                <a16:creationId xmlns:a16="http://schemas.microsoft.com/office/drawing/2014/main" id="{50B38E3B-CE1F-43F4-A4C4-9F02C7019BDE}"/>
              </a:ext>
            </a:extLst>
          </p:cNvPr>
          <p:cNvSpPr/>
          <p:nvPr/>
        </p:nvSpPr>
        <p:spPr bwMode="gray">
          <a:xfrm>
            <a:off x="103910" y="1905000"/>
            <a:ext cx="8859982" cy="2251888"/>
          </a:xfrm>
          <a:prstGeom prst="roundRect">
            <a:avLst/>
          </a:prstGeom>
          <a:solidFill>
            <a:schemeClr val="bg1"/>
          </a:solidFill>
          <a:ln w="28575">
            <a:solidFill>
              <a:schemeClr val="tx1"/>
            </a:solidFill>
          </a:ln>
        </p:spPr>
        <p:txBody>
          <a:bodyPr rtlCol="0" anchor="ctr"/>
          <a:lstStyle/>
          <a:p>
            <a:pPr algn="ctr"/>
            <a:endParaRPr lang="en-US" b="0">
              <a:solidFill>
                <a:srgbClr val="FFFFFF"/>
              </a:solidFill>
              <a:latin typeface="Calibri" pitchFamily="34" charset="0"/>
            </a:endParaRPr>
          </a:p>
        </p:txBody>
      </p:sp>
      <p:sp>
        <p:nvSpPr>
          <p:cNvPr id="10" name="Flowchart: Alternate Process 9">
            <a:extLst>
              <a:ext uri="{FF2B5EF4-FFF2-40B4-BE49-F238E27FC236}">
                <a16:creationId xmlns:a16="http://schemas.microsoft.com/office/drawing/2014/main" id="{25E13C88-0336-45FC-9A6A-D7D25AFAB17E}"/>
              </a:ext>
            </a:extLst>
          </p:cNvPr>
          <p:cNvSpPr>
            <a:spLocks noGrp="1"/>
          </p:cNvSpPr>
          <p:nvPr/>
        </p:nvSpPr>
        <p:spPr>
          <a:xfrm>
            <a:off x="225313" y="2057400"/>
            <a:ext cx="3782291" cy="1981200"/>
          </a:xfrm>
          <a:prstGeom prst="flowChartAlternateProcess">
            <a:avLst/>
          </a:prstGeom>
          <a:solidFill>
            <a:srgbClr val="996633"/>
          </a:solidFill>
          <a:ln>
            <a:noFill/>
          </a:ln>
        </p:spPr>
        <p:txBody>
          <a:bodyPr anchor="ctr"/>
          <a:lstStyle/>
          <a:p>
            <a:pPr indent="457200" algn="just">
              <a:lnSpc>
                <a:spcPct val="110000"/>
              </a:lnSpc>
              <a:spcBef>
                <a:spcPts val="600"/>
              </a:spcBef>
              <a:buNone/>
            </a:pPr>
            <a:r>
              <a:rPr lang="vi-VN" b="0">
                <a:solidFill>
                  <a:schemeClr val="bg1"/>
                </a:solidFill>
                <a:latin typeface="Times New Roman"/>
                <a:ea typeface="Times New Roman"/>
                <a:cs typeface="Times New Roman"/>
              </a:rPr>
              <a:t>Từ 30/6/2026 trở về trước, Thông tư 219/2013/TT- BTC quy định cụ thể riêng các trường hợp không cần tờ khai hải quan</a:t>
            </a:r>
            <a:r>
              <a:rPr lang="en-US" b="0">
                <a:solidFill>
                  <a:schemeClr val="bg1"/>
                </a:solidFill>
                <a:latin typeface="Times New Roman"/>
                <a:ea typeface="Times New Roman"/>
                <a:cs typeface="Times New Roman"/>
              </a:rPr>
              <a:t> (Ví dụ: điện, nước, VPP, bảo hộ lao động, đồng phục…</a:t>
            </a:r>
            <a:endParaRPr b="0">
              <a:solidFill>
                <a:schemeClr val="bg1"/>
              </a:solidFill>
              <a:latin typeface="Times New Roman"/>
              <a:ea typeface="Times New Roman"/>
              <a:cs typeface="Times New Roman"/>
            </a:endParaRPr>
          </a:p>
        </p:txBody>
      </p:sp>
      <p:sp>
        <p:nvSpPr>
          <p:cNvPr id="11" name="Flowchart: Alternate Process 10">
            <a:extLst>
              <a:ext uri="{FF2B5EF4-FFF2-40B4-BE49-F238E27FC236}">
                <a16:creationId xmlns:a16="http://schemas.microsoft.com/office/drawing/2014/main" id="{CEFBF6A8-EB22-46AE-864E-B38196CD2D5B}"/>
              </a:ext>
            </a:extLst>
          </p:cNvPr>
          <p:cNvSpPr>
            <a:spLocks noGrp="1"/>
          </p:cNvSpPr>
          <p:nvPr/>
        </p:nvSpPr>
        <p:spPr>
          <a:xfrm>
            <a:off x="4479885" y="2133600"/>
            <a:ext cx="4404519" cy="1600200"/>
          </a:xfrm>
          <a:prstGeom prst="flowChartAlternateProcess">
            <a:avLst/>
          </a:prstGeom>
          <a:solidFill>
            <a:schemeClr val="tx2">
              <a:lumMod val="60000"/>
              <a:lumOff val="40000"/>
            </a:schemeClr>
          </a:solidFill>
          <a:ln>
            <a:noFill/>
          </a:ln>
        </p:spPr>
        <p:txBody>
          <a:bodyPr anchor="ctr"/>
          <a:lstStyle/>
          <a:p>
            <a:pPr indent="457200" algn="just">
              <a:lnSpc>
                <a:spcPct val="110000"/>
              </a:lnSpc>
              <a:spcBef>
                <a:spcPts val="600"/>
              </a:spcBef>
              <a:buNone/>
            </a:pPr>
            <a:r>
              <a:rPr lang="en-US" b="0">
                <a:solidFill>
                  <a:schemeClr val="bg1"/>
                </a:solidFill>
                <a:latin typeface="Times New Roman"/>
                <a:ea typeface="Times New Roman"/>
                <a:cs typeface="Times New Roman"/>
              </a:rPr>
              <a:t>Nghị định 181 không quy định cụ thể loại, nhóm hàng hóa từ nội địa bán cho doanh nghiệp chế xuất không bắt buộc phải mở tờ khai xuất khẩu</a:t>
            </a:r>
            <a:endParaRPr b="0">
              <a:solidFill>
                <a:schemeClr val="bg1"/>
              </a:solidFill>
              <a:latin typeface="Times New Roman"/>
              <a:ea typeface="Times New Roman"/>
              <a:cs typeface="Times New Roman"/>
            </a:endParaRPr>
          </a:p>
        </p:txBody>
      </p:sp>
      <p:sp>
        <p:nvSpPr>
          <p:cNvPr id="17" name="Arrow: Right 16">
            <a:extLst>
              <a:ext uri="{FF2B5EF4-FFF2-40B4-BE49-F238E27FC236}">
                <a16:creationId xmlns:a16="http://schemas.microsoft.com/office/drawing/2014/main" id="{121FA9C4-BEDB-4C46-BB28-1C020CF7C114}"/>
              </a:ext>
            </a:extLst>
          </p:cNvPr>
          <p:cNvSpPr/>
          <p:nvPr/>
        </p:nvSpPr>
        <p:spPr bwMode="gray">
          <a:xfrm>
            <a:off x="4087092" y="2362200"/>
            <a:ext cx="332508" cy="1295400"/>
          </a:xfrm>
          <a:prstGeom prst="rightArrow">
            <a:avLst/>
          </a:prstGeom>
          <a:solidFill>
            <a:srgbClr val="00B050"/>
          </a:solidFill>
          <a:ln>
            <a:noFill/>
          </a:ln>
        </p:spPr>
        <p:txBody>
          <a:bodyPr rtlCol="0" anchor="ctr"/>
          <a:lstStyle/>
          <a:p>
            <a:pPr algn="ctr"/>
            <a:endParaRPr lang="en-US" b="0">
              <a:solidFill>
                <a:srgbClr val="FFFFFF"/>
              </a:solidFill>
              <a:latin typeface="Calibri" pitchFamily="34" charset="0"/>
            </a:endParaRPr>
          </a:p>
        </p:txBody>
      </p:sp>
      <p:sp>
        <p:nvSpPr>
          <p:cNvPr id="19" name="TextBox 18">
            <a:extLst>
              <a:ext uri="{FF2B5EF4-FFF2-40B4-BE49-F238E27FC236}">
                <a16:creationId xmlns:a16="http://schemas.microsoft.com/office/drawing/2014/main" id="{C398954F-7A91-4CD6-BDE4-A77C25D8395C}"/>
              </a:ext>
            </a:extLst>
          </p:cNvPr>
          <p:cNvSpPr txBox="1"/>
          <p:nvPr/>
        </p:nvSpPr>
        <p:spPr>
          <a:xfrm>
            <a:off x="4572000" y="3733800"/>
            <a:ext cx="4240065" cy="369332"/>
          </a:xfrm>
          <a:prstGeom prst="rect">
            <a:avLst/>
          </a:prstGeom>
          <a:noFill/>
        </p:spPr>
        <p:txBody>
          <a:bodyPr wrap="square">
            <a:spAutoFit/>
          </a:bodyPr>
          <a:lstStyle/>
          <a:p>
            <a:pPr algn="ctr"/>
            <a:r>
              <a:rPr lang="en-US">
                <a:latin typeface="Times New Roman" panose="02020603050405020304" pitchFamily="18" charset="0"/>
                <a:cs typeface="Times New Roman" panose="02020603050405020304" pitchFamily="18" charset="0"/>
              </a:rPr>
              <a:t>Từ ngày 01/7/2026</a:t>
            </a:r>
          </a:p>
        </p:txBody>
      </p:sp>
      <p:sp>
        <p:nvSpPr>
          <p:cNvPr id="20" name="Rectangle: Rounded Corners 19">
            <a:extLst>
              <a:ext uri="{FF2B5EF4-FFF2-40B4-BE49-F238E27FC236}">
                <a16:creationId xmlns:a16="http://schemas.microsoft.com/office/drawing/2014/main" id="{6C625BDB-DC92-41B6-BD07-20DE1D3A6224}"/>
              </a:ext>
            </a:extLst>
          </p:cNvPr>
          <p:cNvSpPr/>
          <p:nvPr/>
        </p:nvSpPr>
        <p:spPr bwMode="gray">
          <a:xfrm>
            <a:off x="152399" y="4267199"/>
            <a:ext cx="8747919" cy="2117725"/>
          </a:xfrm>
          <a:prstGeom prst="roundRect">
            <a:avLst/>
          </a:prstGeom>
          <a:solidFill>
            <a:schemeClr val="accent2">
              <a:lumMod val="20000"/>
              <a:lumOff val="80000"/>
            </a:schemeClr>
          </a:solidFill>
          <a:ln>
            <a:noFill/>
          </a:ln>
        </p:spPr>
        <p:txBody>
          <a:bodyPr rtlCol="0" anchor="ctr"/>
          <a:lstStyle/>
          <a:p>
            <a:pPr indent="457200" algn="just">
              <a:lnSpc>
                <a:spcPct val="130000"/>
              </a:lnSpc>
              <a:spcBef>
                <a:spcPts val="600"/>
              </a:spcBef>
            </a:pPr>
            <a:r>
              <a:rPr lang="en-US" kern="100" spc="-3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Theo pháp luật về thủ tục hải quan hiện hành: </a:t>
            </a:r>
            <a:r>
              <a:rPr lang="en-US" b="0" kern="100" spc="-3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C</a:t>
            </a:r>
            <a:r>
              <a:rPr kumimoji="0" lang="vi-VN" b="0" i="0" u="none" strike="noStrike" kern="100" cap="none" spc="-3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ác trường hợp không phải làm thủ tục hải quan theo quy định của pháp luật về hải quan như sau: </a:t>
            </a:r>
            <a:r>
              <a:rPr kumimoji="0" lang="en-US" b="0" i="0" u="none" strike="noStrike" kern="100" cap="none" spc="-3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a:t>
            </a:r>
            <a:r>
              <a:rPr kumimoji="0" lang="vi-VN" b="0" i="0" u="none" strike="noStrike" kern="100" cap="none" spc="-3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a:t>
            </a:r>
            <a:r>
              <a:rPr kumimoji="0" lang="vi-VN" b="0" i="1" u="none" strike="noStrike" kern="100" cap="none" spc="-3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b) Vật liệu xây dựng, văn phòng phẩm, lương thực, thực phẩm, hàng tiêu dùng từ nội địa Việt Nam để xây dựng công trình, phục vụ cho điều hành bộ máy văn phòng và sinh hoạt của người lao động làm việc tại doanh nghiệp chế xuất không phải thực hiện quy định về thủ tục hải quan, kiểm tra và giám sát hải quan, thuế </a:t>
            </a:r>
            <a:r>
              <a:rPr kumimoji="0" lang="en-US" b="0" i="1" u="none" strike="noStrike" kern="100" cap="none" spc="-3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XK</a:t>
            </a:r>
            <a:r>
              <a:rPr kumimoji="0" lang="vi-VN" b="0" i="0" u="none" strike="noStrike" kern="100" cap="none" spc="-3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a:t>
            </a:r>
            <a:r>
              <a:rPr kumimoji="0" lang="en-US" b="0" i="0" u="none" strike="noStrike" kern="100" cap="none" spc="-3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a:t>
            </a:r>
            <a:r>
              <a:rPr kumimoji="0" lang="en-US" b="0" i="0" u="none" strike="noStrike" kern="100" cap="none" spc="-3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sym typeface="Wingdings" panose="05000000000000000000" pitchFamily="2" charset="2"/>
              </a:rPr>
              <a:t> </a:t>
            </a:r>
            <a:r>
              <a:rPr kumimoji="0" lang="en-US" i="0" u="none" strike="noStrike" kern="100" cap="none" spc="-30" normalizeH="0" baseline="0" noProof="0">
                <a:ln>
                  <a:noFill/>
                </a:ln>
                <a:solidFill>
                  <a:srgbClr val="FF0000"/>
                </a:solidFill>
                <a:effectLst/>
                <a:uLnTx/>
                <a:uFillTx/>
                <a:latin typeface="Times New Roman" panose="02020603050405020304" pitchFamily="18" charset="0"/>
                <a:ea typeface="MS Mincho" panose="02020609040205080304" pitchFamily="49" charset="-128"/>
                <a:cs typeface="Times New Roman" panose="02020603050405020304" pitchFamily="18" charset="0"/>
                <a:sym typeface="Wingdings" panose="05000000000000000000" pitchFamily="2" charset="2"/>
              </a:rPr>
              <a:t>V</a:t>
            </a:r>
            <a:r>
              <a:rPr lang="en-US" kern="100" spc="-30">
                <a:solidFill>
                  <a:srgbClr val="FF0000"/>
                </a:solidFill>
                <a:latin typeface="Times New Roman" panose="02020603050405020304" pitchFamily="18" charset="0"/>
                <a:ea typeface="MS Mincho" panose="02020609040205080304" pitchFamily="49" charset="-128"/>
                <a:cs typeface="Times New Roman" panose="02020603050405020304" pitchFamily="18" charset="0"/>
                <a:sym typeface="Wingdings" panose="05000000000000000000" pitchFamily="2" charset="2"/>
              </a:rPr>
              <a:t>ì vậy cần tham vấn CQHQ khi bán cho DNCX</a:t>
            </a:r>
            <a:endParaRPr kumimoji="0" lang="en-US" sz="1600" i="0" u="none" strike="noStrike" kern="100" cap="none" spc="-30" normalizeH="0" baseline="0" noProof="0">
              <a:ln>
                <a:noFill/>
              </a:ln>
              <a:solidFill>
                <a:srgbClr val="FF0000"/>
              </a:solidFill>
              <a:effectLst/>
              <a:uLnTx/>
              <a:uFillTx/>
              <a:latin typeface="Times New Roman" panose="020206030504050203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69626301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Rounded Corners 20">
            <a:extLst>
              <a:ext uri="{FF2B5EF4-FFF2-40B4-BE49-F238E27FC236}">
                <a16:creationId xmlns:a16="http://schemas.microsoft.com/office/drawing/2014/main" id="{13B4B7C9-B141-4A90-8436-EA2185E490E5}"/>
              </a:ext>
            </a:extLst>
          </p:cNvPr>
          <p:cNvSpPr/>
          <p:nvPr/>
        </p:nvSpPr>
        <p:spPr bwMode="gray">
          <a:xfrm>
            <a:off x="1676400" y="2082856"/>
            <a:ext cx="7301346" cy="4165544"/>
          </a:xfrm>
          <a:prstGeom prst="roundRect">
            <a:avLst/>
          </a:prstGeom>
          <a:solidFill>
            <a:schemeClr val="bg1"/>
          </a:solidFill>
          <a:ln w="28575">
            <a:solidFill>
              <a:schemeClr val="tx1"/>
            </a:solidFill>
          </a:ln>
        </p:spPr>
        <p:txBody>
          <a:bodyPr rtlCol="0" anchor="ctr"/>
          <a:lstStyle/>
          <a:p>
            <a:pPr algn="ctr"/>
            <a:endParaRPr lang="en-US" b="0">
              <a:solidFill>
                <a:srgbClr val="FFFFFF"/>
              </a:solidFill>
              <a:latin typeface="Calibri" pitchFamily="34" charset="0"/>
            </a:endParaRPr>
          </a:p>
        </p:txBody>
      </p:sp>
      <p:sp>
        <p:nvSpPr>
          <p:cNvPr id="19458" name="Title 1">
            <a:extLst>
              <a:ext uri="{FF2B5EF4-FFF2-40B4-BE49-F238E27FC236}">
                <a16:creationId xmlns:a16="http://schemas.microsoft.com/office/drawing/2014/main" id="{E6ACC84B-CE87-41E9-A8B5-7B8BC89E06A8}"/>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7. ĐIỀU KIỆN KHẤU TRỪ THUẾ GTGT ĐẦU VÀO</a:t>
            </a:r>
          </a:p>
        </p:txBody>
      </p:sp>
      <p:sp>
        <p:nvSpPr>
          <p:cNvPr id="19461" name="Slide Number Placeholder 5">
            <a:extLst>
              <a:ext uri="{FF2B5EF4-FFF2-40B4-BE49-F238E27FC236}">
                <a16:creationId xmlns:a16="http://schemas.microsoft.com/office/drawing/2014/main" id="{16B12E8D-AB08-4C1A-B13B-5D7F27EB41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27</a:t>
            </a:fld>
            <a:endParaRPr lang="en-US" altLang="en-US" sz="1400" b="0">
              <a:solidFill>
                <a:schemeClr val="bg1"/>
              </a:solidFill>
              <a:latin typeface="Arial" panose="020B0604020202020204" pitchFamily="34" charset="0"/>
            </a:endParaRPr>
          </a:p>
        </p:txBody>
      </p:sp>
      <p:sp>
        <p:nvSpPr>
          <p:cNvPr id="13" name="Rectangle: Rounded Corners 12">
            <a:extLst>
              <a:ext uri="{FF2B5EF4-FFF2-40B4-BE49-F238E27FC236}">
                <a16:creationId xmlns:a16="http://schemas.microsoft.com/office/drawing/2014/main" id="{6434E678-87D2-422C-8307-962DA9E97345}"/>
              </a:ext>
            </a:extLst>
          </p:cNvPr>
          <p:cNvSpPr/>
          <p:nvPr/>
        </p:nvSpPr>
        <p:spPr>
          <a:xfrm>
            <a:off x="1600200" y="1302987"/>
            <a:ext cx="4415856" cy="442193"/>
          </a:xfrm>
          <a:prstGeom prst="roundRect">
            <a:avLst/>
          </a:prstGeom>
          <a:solidFill>
            <a:srgbClr val="F7D8D5"/>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ctr">
              <a:lnSpc>
                <a:spcPct val="110000"/>
              </a:lnSpc>
              <a:spcAft>
                <a:spcPts val="0"/>
              </a:spcAft>
              <a:buClr>
                <a:srgbClr val="000000"/>
              </a:buClr>
              <a:buSzPts val="1400"/>
              <a:tabLst>
                <a:tab pos="642620" algn="l"/>
              </a:tabLst>
            </a:pPr>
            <a:r>
              <a:rPr lang="vi-VN" sz="2000" b="1"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Nội dung mới cơ bản so với trước đây</a:t>
            </a:r>
          </a:p>
        </p:txBody>
      </p:sp>
      <p:sp>
        <p:nvSpPr>
          <p:cNvPr id="14" name="Arrow: Curved Right 13">
            <a:extLst>
              <a:ext uri="{FF2B5EF4-FFF2-40B4-BE49-F238E27FC236}">
                <a16:creationId xmlns:a16="http://schemas.microsoft.com/office/drawing/2014/main" id="{EFDAC9F7-8A11-42C0-BA32-28C082735704}"/>
              </a:ext>
            </a:extLst>
          </p:cNvPr>
          <p:cNvSpPr/>
          <p:nvPr/>
        </p:nvSpPr>
        <p:spPr bwMode="gray">
          <a:xfrm>
            <a:off x="123048" y="1493496"/>
            <a:ext cx="1400952" cy="2232884"/>
          </a:xfrm>
          <a:prstGeom prst="curvedRightArrow">
            <a:avLst/>
          </a:prstGeom>
          <a:solidFill>
            <a:srgbClr val="FFC000"/>
          </a:solidFill>
          <a:ln>
            <a:noFill/>
          </a:ln>
        </p:spPr>
        <p:txBody>
          <a:bodyPr rtlCol="0" anchor="ctr"/>
          <a:lstStyle/>
          <a:p>
            <a:pPr algn="ctr"/>
            <a:endParaRPr lang="en-US" b="0">
              <a:solidFill>
                <a:srgbClr val="FFFFFF"/>
              </a:solidFill>
              <a:latin typeface="Calibri" pitchFamily="34" charset="0"/>
            </a:endParaRPr>
          </a:p>
        </p:txBody>
      </p:sp>
      <p:sp>
        <p:nvSpPr>
          <p:cNvPr id="15" name="Rectangle: Rounded Corners 14">
            <a:extLst>
              <a:ext uri="{FF2B5EF4-FFF2-40B4-BE49-F238E27FC236}">
                <a16:creationId xmlns:a16="http://schemas.microsoft.com/office/drawing/2014/main" id="{D304C329-2E16-4C5C-9E7D-31D9F4ABE051}"/>
              </a:ext>
            </a:extLst>
          </p:cNvPr>
          <p:cNvSpPr/>
          <p:nvPr/>
        </p:nvSpPr>
        <p:spPr>
          <a:xfrm>
            <a:off x="1981200" y="2281441"/>
            <a:ext cx="6797298" cy="1099676"/>
          </a:xfrm>
          <a:prstGeom prst="roundRect">
            <a:avLst/>
          </a:prstGeom>
          <a:solidFill>
            <a:srgbClr val="CCFFCC"/>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Điều chỉnh mức quy định điều kiện thanh toán không dùng tiền mặt từ 20 triệu xuống 5 triệu đồng/lần mua HHDV/các lần trong một ngày của một nhà cung cấp</a:t>
            </a:r>
          </a:p>
        </p:txBody>
      </p:sp>
      <p:sp>
        <p:nvSpPr>
          <p:cNvPr id="16" name="Rectangle: Rounded Corners 15">
            <a:extLst>
              <a:ext uri="{FF2B5EF4-FFF2-40B4-BE49-F238E27FC236}">
                <a16:creationId xmlns:a16="http://schemas.microsoft.com/office/drawing/2014/main" id="{0CF95648-F95C-4639-9E00-0A4A22E8AF76}"/>
              </a:ext>
            </a:extLst>
          </p:cNvPr>
          <p:cNvSpPr/>
          <p:nvPr/>
        </p:nvSpPr>
        <p:spPr>
          <a:xfrm>
            <a:off x="1981200" y="3726380"/>
            <a:ext cx="6800333" cy="762000"/>
          </a:xfrm>
          <a:prstGeom prst="roundRect">
            <a:avLst/>
          </a:prstGeom>
          <a:solidFill>
            <a:schemeClr val="tx1">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Quy định rõ hơn trường hợp kê khai, khấu trừ thuế GTGT đầu vào đối với hóa đơn sai, sót để hạn chế vướng mắc trong thực tế áp dụng</a:t>
            </a:r>
          </a:p>
        </p:txBody>
      </p:sp>
      <p:sp>
        <p:nvSpPr>
          <p:cNvPr id="18" name="Rectangle: Rounded Corners 17">
            <a:extLst>
              <a:ext uri="{FF2B5EF4-FFF2-40B4-BE49-F238E27FC236}">
                <a16:creationId xmlns:a16="http://schemas.microsoft.com/office/drawing/2014/main" id="{419CBEBA-BFCD-406A-BAD1-A9D111E83D1D}"/>
              </a:ext>
            </a:extLst>
          </p:cNvPr>
          <p:cNvSpPr/>
          <p:nvPr/>
        </p:nvSpPr>
        <p:spPr>
          <a:xfrm>
            <a:off x="1981200" y="4826056"/>
            <a:ext cx="6800333" cy="1117544"/>
          </a:xfrm>
          <a:prstGeom prst="roundRect">
            <a:avLst/>
          </a:prstGeom>
          <a:solidFill>
            <a:schemeClr val="accent2">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Bỏ quy định phân bổ thuế GTGT đ</a:t>
            </a:r>
            <a:r>
              <a:rPr lang="en-US"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ầ</a:t>
            </a:r>
            <a:r>
              <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u vào sử dụng cho HHDV chịu thuế và không chị</a:t>
            </a:r>
            <a:r>
              <a:rPr lang="en-US"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u</a:t>
            </a:r>
            <a:r>
              <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thuế theo năm dương lịch, thay bằng theo kỳ tính thuế tháng/quý</a:t>
            </a:r>
          </a:p>
        </p:txBody>
      </p:sp>
    </p:spTree>
    <p:extLst>
      <p:ext uri="{BB962C8B-B14F-4D97-AF65-F5344CB8AC3E}">
        <p14:creationId xmlns:p14="http://schemas.microsoft.com/office/powerpoint/2010/main" val="478360855"/>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E6ACC84B-CE87-41E9-A8B5-7B8BC89E06A8}"/>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7. ĐIỀU KIỆN KHẤU TRỪ THUẾ GTGT ĐẦU VÀO</a:t>
            </a:r>
          </a:p>
        </p:txBody>
      </p:sp>
      <p:sp>
        <p:nvSpPr>
          <p:cNvPr id="19461" name="Slide Number Placeholder 5">
            <a:extLst>
              <a:ext uri="{FF2B5EF4-FFF2-40B4-BE49-F238E27FC236}">
                <a16:creationId xmlns:a16="http://schemas.microsoft.com/office/drawing/2014/main" id="{16B12E8D-AB08-4C1A-B13B-5D7F27EB41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28</a:t>
            </a:fld>
            <a:endParaRPr lang="en-US" altLang="en-US" sz="1400" b="0">
              <a:solidFill>
                <a:schemeClr val="bg1"/>
              </a:solidFill>
              <a:latin typeface="Arial" panose="020B0604020202020204" pitchFamily="34" charset="0"/>
            </a:endParaRPr>
          </a:p>
        </p:txBody>
      </p:sp>
      <p:sp>
        <p:nvSpPr>
          <p:cNvPr id="10" name="Flowchart: Alternate Process 9">
            <a:extLst>
              <a:ext uri="{FF2B5EF4-FFF2-40B4-BE49-F238E27FC236}">
                <a16:creationId xmlns:a16="http://schemas.microsoft.com/office/drawing/2014/main" id="{C559D7D5-929F-4D23-A022-1BB99882FE55}"/>
              </a:ext>
            </a:extLst>
          </p:cNvPr>
          <p:cNvSpPr>
            <a:spLocks noChangeArrowheads="1"/>
          </p:cNvSpPr>
          <p:nvPr/>
        </p:nvSpPr>
        <p:spPr bwMode="auto">
          <a:xfrm>
            <a:off x="1117063" y="1143100"/>
            <a:ext cx="5207537" cy="447850"/>
          </a:xfrm>
          <a:prstGeom prst="flowChartAlternateProcess">
            <a:avLst/>
          </a:prstGeom>
          <a:solidFill>
            <a:schemeClr val="accent5">
              <a:lumMod val="75000"/>
            </a:schemeClr>
          </a:solidFill>
          <a:ln w="25400" algn="ctr">
            <a:solidFill>
              <a:srgbClr val="385D8A"/>
            </a:solidFill>
            <a:miter lim="800000"/>
            <a:headEnd/>
            <a:tailEnd/>
          </a:ln>
        </p:spPr>
        <p:txBody>
          <a:bodyPr anchor="ctr"/>
          <a:lstStyle/>
          <a:p>
            <a:pPr algn="just">
              <a:defRPr/>
            </a:pPr>
            <a:r>
              <a:rPr lang="vi-VN">
                <a:solidFill>
                  <a:srgbClr val="FFFFFF"/>
                </a:solidFill>
                <a:latin typeface="Times New Roman"/>
              </a:rPr>
              <a:t>Nguyên tắc cơ bản khấu trừ thuế GTGT đầu vào</a:t>
            </a:r>
            <a:endParaRPr lang="en-US">
              <a:solidFill>
                <a:srgbClr val="FFFFFF"/>
              </a:solidFill>
              <a:latin typeface="Times New Roman"/>
            </a:endParaRPr>
          </a:p>
        </p:txBody>
      </p:sp>
      <p:sp>
        <p:nvSpPr>
          <p:cNvPr id="11" name="Oval 10">
            <a:extLst>
              <a:ext uri="{FF2B5EF4-FFF2-40B4-BE49-F238E27FC236}">
                <a16:creationId xmlns:a16="http://schemas.microsoft.com/office/drawing/2014/main" id="{8688739A-7AB6-4966-AF64-8F4E21E71F25}"/>
              </a:ext>
            </a:extLst>
          </p:cNvPr>
          <p:cNvSpPr/>
          <p:nvPr/>
        </p:nvSpPr>
        <p:spPr>
          <a:xfrm>
            <a:off x="254161" y="1012824"/>
            <a:ext cx="762000" cy="663576"/>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latin typeface="Times New Roman" panose="02020603050405020304" pitchFamily="18" charset="0"/>
                <a:cs typeface="Times New Roman" panose="02020603050405020304" pitchFamily="18" charset="0"/>
              </a:rPr>
              <a:t>7</a:t>
            </a:r>
            <a:r>
              <a:rPr lang="en-US" sz="1600" b="1">
                <a:latin typeface="Times New Roman" panose="02020603050405020304" pitchFamily="18" charset="0"/>
                <a:cs typeface="Times New Roman" panose="02020603050405020304" pitchFamily="18" charset="0"/>
              </a:rPr>
              <a:t>.1</a:t>
            </a:r>
          </a:p>
        </p:txBody>
      </p:sp>
      <p:sp>
        <p:nvSpPr>
          <p:cNvPr id="17" name="Rectangle: Rounded Corners 16">
            <a:extLst>
              <a:ext uri="{FF2B5EF4-FFF2-40B4-BE49-F238E27FC236}">
                <a16:creationId xmlns:a16="http://schemas.microsoft.com/office/drawing/2014/main" id="{E91B8139-41F2-4D4B-97B0-57DE3D2000D5}"/>
              </a:ext>
            </a:extLst>
          </p:cNvPr>
          <p:cNvSpPr/>
          <p:nvPr/>
        </p:nvSpPr>
        <p:spPr>
          <a:xfrm>
            <a:off x="635161" y="2057500"/>
            <a:ext cx="7975439" cy="762000"/>
          </a:xfrm>
          <a:prstGeom prst="roundRect">
            <a:avLst/>
          </a:prstGeom>
          <a:solidFill>
            <a:schemeClr val="accent2">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sz="1800" b="0">
                <a:effectLst/>
                <a:latin typeface="Times New Roman" panose="02020603050405020304" pitchFamily="18" charset="0"/>
                <a:ea typeface="Calibri" panose="020F0502020204030204" pitchFamily="34" charset="0"/>
              </a:rPr>
              <a:t>Thuế GTGT đầu vào của hàng hóa, dịch vụ sử dụng cho sản xuất, kinh doanh hàng hóa, dịch vụ chịu thuế GTGT được khấu trừ toàn bộ</a:t>
            </a:r>
            <a:endPar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9" name="Rectangle: Rounded Corners 18">
            <a:extLst>
              <a:ext uri="{FF2B5EF4-FFF2-40B4-BE49-F238E27FC236}">
                <a16:creationId xmlns:a16="http://schemas.microsoft.com/office/drawing/2014/main" id="{DD3D39EA-4D5B-4B16-A6C4-2A6A522FB64A}"/>
              </a:ext>
            </a:extLst>
          </p:cNvPr>
          <p:cNvSpPr/>
          <p:nvPr/>
        </p:nvSpPr>
        <p:spPr>
          <a:xfrm>
            <a:off x="635160" y="3197032"/>
            <a:ext cx="7975439" cy="1171995"/>
          </a:xfrm>
          <a:prstGeom prst="roundRect">
            <a:avLst/>
          </a:prstGeom>
          <a:solidFill>
            <a:schemeClr val="tx1">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sz="1800" b="0">
                <a:effectLst/>
                <a:latin typeface="Times New Roman" panose="02020603050405020304" pitchFamily="18" charset="0"/>
                <a:ea typeface="Calibri" panose="020F0502020204030204" pitchFamily="34" charset="0"/>
              </a:rPr>
              <a:t>NNT  phải hạch toán riêng thuế GTGT đầu vào được khấu trừ và không được khấu trừ; trường hợp không hạch toán riêng được thì tính theo tỷ lệ % giữa </a:t>
            </a:r>
            <a:r>
              <a:rPr lang="en-US" sz="1800" b="0">
                <a:effectLst/>
                <a:latin typeface="Times New Roman" panose="02020603050405020304" pitchFamily="18" charset="0"/>
                <a:ea typeface="Calibri" panose="020F0502020204030204" pitchFamily="34" charset="0"/>
              </a:rPr>
              <a:t>DT</a:t>
            </a:r>
            <a:r>
              <a:rPr lang="vi-VN" sz="1800" b="0">
                <a:effectLst/>
                <a:latin typeface="Times New Roman" panose="02020603050405020304" pitchFamily="18" charset="0"/>
                <a:ea typeface="Calibri" panose="020F0502020204030204" pitchFamily="34" charset="0"/>
              </a:rPr>
              <a:t> của </a:t>
            </a:r>
            <a:r>
              <a:rPr lang="en-US" sz="1800" b="0">
                <a:effectLst/>
                <a:latin typeface="Times New Roman" panose="02020603050405020304" pitchFamily="18" charset="0"/>
                <a:ea typeface="Calibri" panose="020F0502020204030204" pitchFamily="34" charset="0"/>
              </a:rPr>
              <a:t>HHDV</a:t>
            </a:r>
            <a:r>
              <a:rPr lang="vi-VN" sz="1800" b="0">
                <a:effectLst/>
                <a:latin typeface="Times New Roman" panose="02020603050405020304" pitchFamily="18" charset="0"/>
                <a:ea typeface="Calibri" panose="020F0502020204030204" pitchFamily="34" charset="0"/>
              </a:rPr>
              <a:t> chịu thuế GTGT so với tổng </a:t>
            </a:r>
            <a:r>
              <a:rPr lang="en-US" sz="1800" b="0">
                <a:effectLst/>
                <a:latin typeface="Times New Roman" panose="02020603050405020304" pitchFamily="18" charset="0"/>
                <a:ea typeface="Calibri" panose="020F0502020204030204" pitchFamily="34" charset="0"/>
              </a:rPr>
              <a:t>DT</a:t>
            </a:r>
            <a:r>
              <a:rPr lang="vi-VN" sz="1800" b="0">
                <a:effectLst/>
                <a:latin typeface="Times New Roman" panose="02020603050405020304" pitchFamily="18" charset="0"/>
                <a:ea typeface="Calibri" panose="020F0502020204030204" pitchFamily="34" charset="0"/>
              </a:rPr>
              <a:t> </a:t>
            </a:r>
            <a:r>
              <a:rPr lang="en-US" sz="1800" b="0">
                <a:effectLst/>
                <a:latin typeface="Times New Roman" panose="02020603050405020304" pitchFamily="18" charset="0"/>
                <a:ea typeface="Calibri" panose="020F0502020204030204" pitchFamily="34" charset="0"/>
              </a:rPr>
              <a:t>HHDV</a:t>
            </a:r>
            <a:r>
              <a:rPr lang="vi-VN" sz="1800" b="0">
                <a:effectLst/>
                <a:latin typeface="Times New Roman" panose="02020603050405020304" pitchFamily="18" charset="0"/>
                <a:ea typeface="Calibri" panose="020F0502020204030204" pitchFamily="34" charset="0"/>
              </a:rPr>
              <a:t> bán ra trong kỳ tính thuế</a:t>
            </a:r>
            <a:endPar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0" name="Rectangle: Rounded Corners 19">
            <a:extLst>
              <a:ext uri="{FF2B5EF4-FFF2-40B4-BE49-F238E27FC236}">
                <a16:creationId xmlns:a16="http://schemas.microsoft.com/office/drawing/2014/main" id="{A98DDC69-C6CE-4185-8A9D-A835AC2F949A}"/>
              </a:ext>
            </a:extLst>
          </p:cNvPr>
          <p:cNvSpPr/>
          <p:nvPr/>
        </p:nvSpPr>
        <p:spPr>
          <a:xfrm>
            <a:off x="584280" y="4800600"/>
            <a:ext cx="7975439" cy="1171995"/>
          </a:xfrm>
          <a:prstGeom prst="roundRect">
            <a:avLst/>
          </a:prstGeom>
          <a:solidFill>
            <a:srgbClr val="CCFFCC"/>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sz="1800" b="0">
                <a:effectLst/>
                <a:latin typeface="Times New Roman" panose="02020603050405020304" pitchFamily="18" charset="0"/>
                <a:ea typeface="Calibri" panose="020F0502020204030204" pitchFamily="34" charset="0"/>
              </a:rPr>
              <a:t>Thuế GTGT đầu vào phát sinh trong tháng, quý nào được kê khai, khấu trừ khi xác định số thuế phải nộp của tháng, quý đó. Số thuế GTGT đầu vào chưa được khấu trừ hết trong tháng, quý thì được khấu trừ vào tháng, quý tiếp theo</a:t>
            </a:r>
            <a:endPar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037335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BCD59292-DAB9-4E0E-99DF-3980E36D6245}"/>
              </a:ext>
            </a:extLst>
          </p:cNvPr>
          <p:cNvSpPr/>
          <p:nvPr/>
        </p:nvSpPr>
        <p:spPr bwMode="gray">
          <a:xfrm>
            <a:off x="112362" y="2819400"/>
            <a:ext cx="8749146" cy="1928655"/>
          </a:xfrm>
          <a:prstGeom prst="roundRect">
            <a:avLst/>
          </a:prstGeom>
          <a:solidFill>
            <a:schemeClr val="bg1"/>
          </a:solidFill>
          <a:ln w="28575">
            <a:solidFill>
              <a:schemeClr val="tx1"/>
            </a:solidFill>
          </a:ln>
        </p:spPr>
        <p:txBody>
          <a:bodyPr rtlCol="0" anchor="ctr"/>
          <a:lstStyle/>
          <a:p>
            <a:pPr algn="ctr"/>
            <a:endParaRPr lang="en-US" b="0">
              <a:solidFill>
                <a:srgbClr val="FFFFFF"/>
              </a:solidFill>
              <a:latin typeface="Calibri" pitchFamily="34" charset="0"/>
            </a:endParaRPr>
          </a:p>
        </p:txBody>
      </p:sp>
      <p:sp>
        <p:nvSpPr>
          <p:cNvPr id="19458" name="Title 1">
            <a:extLst>
              <a:ext uri="{FF2B5EF4-FFF2-40B4-BE49-F238E27FC236}">
                <a16:creationId xmlns:a16="http://schemas.microsoft.com/office/drawing/2014/main" id="{E6ACC84B-CE87-41E9-A8B5-7B8BC89E06A8}"/>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7. ĐIỀU KIỆN KHẤU TRỪ THUẾ GTGT ĐẦU VÀO</a:t>
            </a:r>
          </a:p>
        </p:txBody>
      </p:sp>
      <p:sp>
        <p:nvSpPr>
          <p:cNvPr id="19461" name="Slide Number Placeholder 5">
            <a:extLst>
              <a:ext uri="{FF2B5EF4-FFF2-40B4-BE49-F238E27FC236}">
                <a16:creationId xmlns:a16="http://schemas.microsoft.com/office/drawing/2014/main" id="{16B12E8D-AB08-4C1A-B13B-5D7F27EB41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29</a:t>
            </a:fld>
            <a:endParaRPr lang="en-US" altLang="en-US" sz="1400" b="0">
              <a:solidFill>
                <a:schemeClr val="bg1"/>
              </a:solidFill>
              <a:latin typeface="Arial" panose="020B0604020202020204" pitchFamily="34" charset="0"/>
            </a:endParaRPr>
          </a:p>
        </p:txBody>
      </p:sp>
      <p:sp>
        <p:nvSpPr>
          <p:cNvPr id="17" name="Rectangle: Rounded Corners 16">
            <a:extLst>
              <a:ext uri="{FF2B5EF4-FFF2-40B4-BE49-F238E27FC236}">
                <a16:creationId xmlns:a16="http://schemas.microsoft.com/office/drawing/2014/main" id="{E91B8139-41F2-4D4B-97B0-57DE3D2000D5}"/>
              </a:ext>
            </a:extLst>
          </p:cNvPr>
          <p:cNvSpPr/>
          <p:nvPr/>
        </p:nvSpPr>
        <p:spPr>
          <a:xfrm>
            <a:off x="381000" y="1142899"/>
            <a:ext cx="8458199" cy="1082775"/>
          </a:xfrm>
          <a:prstGeom prst="roundRect">
            <a:avLst/>
          </a:prstGeom>
          <a:solidFill>
            <a:schemeClr val="tx1">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sz="1800" b="0">
                <a:effectLst/>
                <a:latin typeface="Times New Roman" panose="02020603050405020304" pitchFamily="18" charset="0"/>
                <a:ea typeface="Calibri" panose="020F0502020204030204" pitchFamily="34" charset="0"/>
              </a:rPr>
              <a:t>Trường hợp NNT phát hiện số thuế GTGT đầu vào khi kê khai, khấu trừ bị sai, sót thì được khai thuế trước khi </a:t>
            </a:r>
            <a:r>
              <a:rPr lang="en-US" sz="1800" b="0">
                <a:effectLst/>
                <a:latin typeface="Times New Roman" panose="02020603050405020304" pitchFamily="18" charset="0"/>
                <a:ea typeface="Calibri" panose="020F0502020204030204" pitchFamily="34" charset="0"/>
              </a:rPr>
              <a:t>CQT</a:t>
            </a:r>
            <a:r>
              <a:rPr lang="vi-VN" sz="1800" b="0">
                <a:effectLst/>
                <a:latin typeface="Times New Roman" panose="02020603050405020304" pitchFamily="18" charset="0"/>
                <a:ea typeface="Calibri" panose="020F0502020204030204" pitchFamily="34" charset="0"/>
              </a:rPr>
              <a:t>, </a:t>
            </a:r>
            <a:r>
              <a:rPr lang="en-US" sz="1800" b="0">
                <a:effectLst/>
                <a:latin typeface="Times New Roman" panose="02020603050405020304" pitchFamily="18" charset="0"/>
                <a:ea typeface="Calibri" panose="020F0502020204030204" pitchFamily="34" charset="0"/>
              </a:rPr>
              <a:t>CQ</a:t>
            </a:r>
            <a:r>
              <a:rPr lang="vi-VN" sz="1800" b="0">
                <a:effectLst/>
                <a:latin typeface="Times New Roman" panose="02020603050405020304" pitchFamily="18" charset="0"/>
                <a:ea typeface="Calibri" panose="020F0502020204030204" pitchFamily="34" charset="0"/>
              </a:rPr>
              <a:t> có thẩm quyền công bố quyết định kiểm tra thuế, thanh tra thuế</a:t>
            </a:r>
            <a:r>
              <a:rPr lang="en-US" sz="1800" b="0">
                <a:effectLst/>
                <a:latin typeface="Times New Roman" panose="02020603050405020304" pitchFamily="18" charset="0"/>
                <a:ea typeface="Calibri" panose="020F0502020204030204" pitchFamily="34" charset="0"/>
              </a:rPr>
              <a:t>, cụ thể:</a:t>
            </a:r>
            <a:endPar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9" name="Rectangle: Rounded Corners 18">
            <a:extLst>
              <a:ext uri="{FF2B5EF4-FFF2-40B4-BE49-F238E27FC236}">
                <a16:creationId xmlns:a16="http://schemas.microsoft.com/office/drawing/2014/main" id="{DD3D39EA-4D5B-4B16-A6C4-2A6A522FB64A}"/>
              </a:ext>
            </a:extLst>
          </p:cNvPr>
          <p:cNvSpPr/>
          <p:nvPr/>
        </p:nvSpPr>
        <p:spPr>
          <a:xfrm>
            <a:off x="380999" y="2932016"/>
            <a:ext cx="3810001" cy="1716184"/>
          </a:xfrm>
          <a:prstGeom prst="roundRect">
            <a:avLst/>
          </a:prstGeom>
          <a:solidFill>
            <a:srgbClr val="FFC000"/>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sz="1800" b="0">
                <a:effectLst/>
                <a:latin typeface="Times New Roman" panose="02020603050405020304" pitchFamily="18" charset="0"/>
                <a:ea typeface="Calibri" panose="020F0502020204030204" pitchFamily="34" charset="0"/>
              </a:rPr>
              <a:t>Khai bổ sung vào </a:t>
            </a:r>
            <a:r>
              <a:rPr lang="vi-VN" sz="1800">
                <a:effectLst/>
                <a:latin typeface="Times New Roman" panose="02020603050405020304" pitchFamily="18" charset="0"/>
                <a:ea typeface="Calibri" panose="020F0502020204030204" pitchFamily="34" charset="0"/>
              </a:rPr>
              <a:t>tháng, quý phát sinh </a:t>
            </a:r>
            <a:r>
              <a:rPr lang="vi-VN" sz="1800" b="0">
                <a:effectLst/>
                <a:latin typeface="Times New Roman" panose="02020603050405020304" pitchFamily="18" charset="0"/>
                <a:ea typeface="Calibri" panose="020F0502020204030204" pitchFamily="34" charset="0"/>
              </a:rPr>
              <a:t>số thuế GTGT vào bị sai, sót nếu việc khai thuế tăng số thuế phải nộp hoặc giảm số thuế được hoàn của tháng, quý đó</a:t>
            </a:r>
            <a:endPar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0" name="Rectangle: Rounded Corners 19">
            <a:extLst>
              <a:ext uri="{FF2B5EF4-FFF2-40B4-BE49-F238E27FC236}">
                <a16:creationId xmlns:a16="http://schemas.microsoft.com/office/drawing/2014/main" id="{A98DDC69-C6CE-4185-8A9D-A835AC2F949A}"/>
              </a:ext>
            </a:extLst>
          </p:cNvPr>
          <p:cNvSpPr/>
          <p:nvPr/>
        </p:nvSpPr>
        <p:spPr>
          <a:xfrm>
            <a:off x="381000" y="5052855"/>
            <a:ext cx="8458199" cy="867195"/>
          </a:xfrm>
          <a:prstGeom prst="roundRect">
            <a:avLst/>
          </a:prstGeom>
          <a:solidFill>
            <a:schemeClr val="accent2">
              <a:lumMod val="60000"/>
              <a:lumOff val="4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sz="1800" b="0">
                <a:effectLst/>
                <a:latin typeface="Times New Roman" panose="02020603050405020304" pitchFamily="18" charset="0"/>
                <a:ea typeface="Calibri" panose="020F0502020204030204" pitchFamily="34" charset="0"/>
              </a:rPr>
              <a:t>Có hóa đơn mua vào hợp pháp, chừng từ nộp thuế GTGT khâu nhập khẩu, chứng từ nộp thay thuế GTGT cho nhà thầu nước ngoài theo quy định đối với HHDV mua vào</a:t>
            </a:r>
            <a:endPar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0D9E8F2B-13A2-4B12-B292-19D9C232D174}"/>
              </a:ext>
            </a:extLst>
          </p:cNvPr>
          <p:cNvSpPr/>
          <p:nvPr/>
        </p:nvSpPr>
        <p:spPr>
          <a:xfrm>
            <a:off x="4953000" y="2895600"/>
            <a:ext cx="3733801" cy="1716184"/>
          </a:xfrm>
          <a:prstGeom prst="roundRect">
            <a:avLst/>
          </a:prstGeom>
          <a:solidFill>
            <a:schemeClr val="accent1">
              <a:lumMod val="60000"/>
              <a:lumOff val="4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en-US" sz="1800" b="0">
                <a:effectLst/>
                <a:latin typeface="Times New Roman" panose="02020603050405020304" pitchFamily="18" charset="0"/>
                <a:ea typeface="Calibri" panose="020F0502020204030204" pitchFamily="34" charset="0"/>
              </a:rPr>
              <a:t>K</a:t>
            </a:r>
            <a:r>
              <a:rPr lang="vi-VN" sz="1800" b="0">
                <a:effectLst/>
                <a:latin typeface="Times New Roman" panose="02020603050405020304" pitchFamily="18" charset="0"/>
                <a:ea typeface="Calibri" panose="020F0502020204030204" pitchFamily="34" charset="0"/>
              </a:rPr>
              <a:t>hai vào </a:t>
            </a:r>
            <a:r>
              <a:rPr lang="vi-VN" sz="1800">
                <a:effectLst/>
                <a:latin typeface="Times New Roman" panose="02020603050405020304" pitchFamily="18" charset="0"/>
                <a:ea typeface="Calibri" panose="020F0502020204030204" pitchFamily="34" charset="0"/>
              </a:rPr>
              <a:t>tháng, quý phát hiệ</a:t>
            </a:r>
            <a:r>
              <a:rPr lang="vi-VN" sz="1800" b="0">
                <a:effectLst/>
                <a:latin typeface="Times New Roman" panose="02020603050405020304" pitchFamily="18" charset="0"/>
                <a:ea typeface="Calibri" panose="020F0502020204030204" pitchFamily="34" charset="0"/>
              </a:rPr>
              <a:t>n sai, sót nếu việc khai thuế làm giảm số tiền thuế phải nộp hoặc chỉ làm tăng hoặc giảm số thuế GTGT còn được khấu trừ chuyển sang tháng, quý sau</a:t>
            </a:r>
            <a:endPar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Arrow: Striped Right 2">
            <a:extLst>
              <a:ext uri="{FF2B5EF4-FFF2-40B4-BE49-F238E27FC236}">
                <a16:creationId xmlns:a16="http://schemas.microsoft.com/office/drawing/2014/main" id="{37158DFE-AD93-4CC7-A0EE-CD8BD0627BEC}"/>
              </a:ext>
            </a:extLst>
          </p:cNvPr>
          <p:cNvSpPr/>
          <p:nvPr/>
        </p:nvSpPr>
        <p:spPr bwMode="gray">
          <a:xfrm rot="5400000">
            <a:off x="4267199" y="1561426"/>
            <a:ext cx="434893" cy="1928655"/>
          </a:xfrm>
          <a:prstGeom prst="stripedRightArrow">
            <a:avLst/>
          </a:prstGeom>
          <a:solidFill>
            <a:srgbClr val="92D050"/>
          </a:solidFill>
          <a:ln>
            <a:noFill/>
          </a:ln>
        </p:spPr>
        <p:txBody>
          <a:bodyPr rtlCol="0" anchor="ctr"/>
          <a:lstStyle/>
          <a:p>
            <a:pPr algn="ctr"/>
            <a:endParaRPr lang="en-US" b="0">
              <a:solidFill>
                <a:srgbClr val="FFFFFF"/>
              </a:solidFill>
              <a:latin typeface="Calibri" pitchFamily="34" charset="0"/>
            </a:endParaRPr>
          </a:p>
        </p:txBody>
      </p:sp>
    </p:spTree>
    <p:extLst>
      <p:ext uri="{BB962C8B-B14F-4D97-AF65-F5344CB8AC3E}">
        <p14:creationId xmlns:p14="http://schemas.microsoft.com/office/powerpoint/2010/main" val="406801148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E6ACC84B-CE87-41E9-A8B5-7B8BC89E06A8}"/>
              </a:ext>
            </a:extLst>
          </p:cNvPr>
          <p:cNvSpPr>
            <a:spLocks noGrp="1"/>
          </p:cNvSpPr>
          <p:nvPr>
            <p:ph type="title"/>
          </p:nvPr>
        </p:nvSpPr>
        <p:spPr>
          <a:xfrm>
            <a:off x="914400" y="2514600"/>
            <a:ext cx="6934200" cy="1219200"/>
          </a:xfrm>
        </p:spPr>
        <p:txBody>
          <a:bodyPr/>
          <a:lstStyle/>
          <a:p>
            <a:pPr eaLnBrk="1" hangingPunct="1">
              <a:spcBef>
                <a:spcPts val="600"/>
              </a:spcBef>
            </a:pPr>
            <a:r>
              <a:rPr lang="en-US" altLang="en-US" sz="2800" dirty="0">
                <a:solidFill>
                  <a:schemeClr val="accent1">
                    <a:lumMod val="75000"/>
                  </a:schemeClr>
                </a:solidFill>
                <a:latin typeface="Times New Roman" panose="02020603050405020304" pitchFamily="18" charset="0"/>
                <a:cs typeface="Times New Roman" panose="02020603050405020304" pitchFamily="18" charset="0"/>
              </a:rPr>
              <a:t>PHẦN I</a:t>
            </a:r>
            <a:r>
              <a:rPr lang="en-US" altLang="en-US" sz="2800">
                <a:solidFill>
                  <a:schemeClr val="accent1">
                    <a:lumMod val="75000"/>
                  </a:schemeClr>
                </a:solidFill>
                <a:latin typeface="Times New Roman" panose="02020603050405020304" pitchFamily="18" charset="0"/>
                <a:cs typeface="Times New Roman" panose="02020603050405020304" pitchFamily="18" charset="0"/>
              </a:rPr>
              <a:t>. VĂN BẢN QUY PHẠM PHÁP LUẬT VỀ THUẾ GTGT HIỆN HÀNH</a:t>
            </a:r>
            <a:endParaRPr lang="en-US" altLang="en-US" sz="2800"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19461" name="Slide Number Placeholder 5">
            <a:extLst>
              <a:ext uri="{FF2B5EF4-FFF2-40B4-BE49-F238E27FC236}">
                <a16:creationId xmlns:a16="http://schemas.microsoft.com/office/drawing/2014/main" id="{16B12E8D-AB08-4C1A-B13B-5D7F27EB41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3</a:t>
            </a:fld>
            <a:endParaRPr lang="en-US" altLang="en-US" sz="1400" b="0">
              <a:solidFill>
                <a:schemeClr val="bg1"/>
              </a:solidFill>
              <a:latin typeface="Arial" panose="020B0604020202020204" pitchFamily="34" charset="0"/>
            </a:endParaRPr>
          </a:p>
        </p:txBody>
      </p:sp>
    </p:spTree>
    <p:extLst>
      <p:ext uri="{BB962C8B-B14F-4D97-AF65-F5344CB8AC3E}">
        <p14:creationId xmlns:p14="http://schemas.microsoft.com/office/powerpoint/2010/main" val="2397670261"/>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Rounded Corners 17">
            <a:extLst>
              <a:ext uri="{FF2B5EF4-FFF2-40B4-BE49-F238E27FC236}">
                <a16:creationId xmlns:a16="http://schemas.microsoft.com/office/drawing/2014/main" id="{832D1AA4-3534-4457-96B4-1C15C2F0F23B}"/>
              </a:ext>
            </a:extLst>
          </p:cNvPr>
          <p:cNvSpPr/>
          <p:nvPr/>
        </p:nvSpPr>
        <p:spPr bwMode="gray">
          <a:xfrm>
            <a:off x="91699" y="1905000"/>
            <a:ext cx="8899901" cy="4343400"/>
          </a:xfrm>
          <a:prstGeom prst="roundRect">
            <a:avLst/>
          </a:prstGeom>
          <a:solidFill>
            <a:schemeClr val="bg1"/>
          </a:solidFill>
          <a:ln w="28575">
            <a:solidFill>
              <a:schemeClr val="tx1"/>
            </a:solidFill>
          </a:ln>
        </p:spPr>
        <p:txBody>
          <a:bodyPr rtlCol="0" anchor="ctr"/>
          <a:lstStyle/>
          <a:p>
            <a:pPr algn="ctr"/>
            <a:endParaRPr lang="en-US" b="0">
              <a:solidFill>
                <a:srgbClr val="FFFFFF"/>
              </a:solidFill>
              <a:latin typeface="Calibri" pitchFamily="34" charset="0"/>
            </a:endParaRPr>
          </a:p>
        </p:txBody>
      </p:sp>
      <p:sp>
        <p:nvSpPr>
          <p:cNvPr id="19458" name="Title 1">
            <a:extLst>
              <a:ext uri="{FF2B5EF4-FFF2-40B4-BE49-F238E27FC236}">
                <a16:creationId xmlns:a16="http://schemas.microsoft.com/office/drawing/2014/main" id="{E6ACC84B-CE87-41E9-A8B5-7B8BC89E06A8}"/>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7. ĐIỀU KIỆN KHẤU TRỪ THUẾ GTGT ĐẦU VÀO</a:t>
            </a:r>
          </a:p>
        </p:txBody>
      </p:sp>
      <p:sp>
        <p:nvSpPr>
          <p:cNvPr id="19461" name="Slide Number Placeholder 5">
            <a:extLst>
              <a:ext uri="{FF2B5EF4-FFF2-40B4-BE49-F238E27FC236}">
                <a16:creationId xmlns:a16="http://schemas.microsoft.com/office/drawing/2014/main" id="{16B12E8D-AB08-4C1A-B13B-5D7F27EB41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30</a:t>
            </a:fld>
            <a:endParaRPr lang="en-US" altLang="en-US" sz="1400" b="0">
              <a:solidFill>
                <a:schemeClr val="bg1"/>
              </a:solidFill>
              <a:latin typeface="Arial" panose="020B0604020202020204" pitchFamily="34" charset="0"/>
            </a:endParaRPr>
          </a:p>
        </p:txBody>
      </p:sp>
      <p:sp>
        <p:nvSpPr>
          <p:cNvPr id="17" name="Rectangle: Rounded Corners 16">
            <a:extLst>
              <a:ext uri="{FF2B5EF4-FFF2-40B4-BE49-F238E27FC236}">
                <a16:creationId xmlns:a16="http://schemas.microsoft.com/office/drawing/2014/main" id="{E91B8139-41F2-4D4B-97B0-57DE3D2000D5}"/>
              </a:ext>
            </a:extLst>
          </p:cNvPr>
          <p:cNvSpPr/>
          <p:nvPr/>
        </p:nvSpPr>
        <p:spPr>
          <a:xfrm>
            <a:off x="635160" y="990600"/>
            <a:ext cx="7975439" cy="762000"/>
          </a:xfrm>
          <a:prstGeom prst="roundRect">
            <a:avLst/>
          </a:prstGeom>
          <a:solidFill>
            <a:srgbClr val="FF0000"/>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ctr">
              <a:lnSpc>
                <a:spcPct val="110000"/>
              </a:lnSpc>
              <a:spcAft>
                <a:spcPts val="0"/>
              </a:spcAft>
              <a:buClr>
                <a:srgbClr val="000000"/>
              </a:buClr>
              <a:buSzPts val="1400"/>
              <a:tabLst>
                <a:tab pos="642620" algn="l"/>
              </a:tabLst>
            </a:pPr>
            <a:r>
              <a:rPr lang="vi-VN" sz="1800">
                <a:solidFill>
                  <a:schemeClr val="bg1">
                    <a:lumMod val="95000"/>
                  </a:schemeClr>
                </a:solidFill>
                <a:effectLst/>
                <a:latin typeface="Times New Roman" panose="02020603050405020304" pitchFamily="18" charset="0"/>
                <a:ea typeface="Calibri" panose="020F0502020204030204" pitchFamily="34" charset="0"/>
              </a:rPr>
              <a:t>Không được khấu trừ đối với các hóa đơn thuộc một trong 08 hành vi bị nghiêm cấm trong khấu trừ, hoàn thuế theo Điều 13 Luật Thuế GTGT</a:t>
            </a:r>
            <a:endParaRPr lang="vi-VN" u="none" strike="noStrike" spc="0">
              <a:solidFill>
                <a:schemeClr val="bg1">
                  <a:lumMod val="9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9" name="Rectangle: Rounded Corners 18">
            <a:extLst>
              <a:ext uri="{FF2B5EF4-FFF2-40B4-BE49-F238E27FC236}">
                <a16:creationId xmlns:a16="http://schemas.microsoft.com/office/drawing/2014/main" id="{DD3D39EA-4D5B-4B16-A6C4-2A6A522FB64A}"/>
              </a:ext>
            </a:extLst>
          </p:cNvPr>
          <p:cNvSpPr/>
          <p:nvPr/>
        </p:nvSpPr>
        <p:spPr>
          <a:xfrm>
            <a:off x="5086605" y="4383514"/>
            <a:ext cx="3378119" cy="762000"/>
          </a:xfrm>
          <a:prstGeom prst="roundRect">
            <a:avLst/>
          </a:prstGeom>
          <a:solidFill>
            <a:schemeClr val="tx1">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sz="1800" b="0">
                <a:effectLst/>
                <a:latin typeface="Times New Roman" panose="02020603050405020304" pitchFamily="18" charset="0"/>
                <a:ea typeface="Calibri" panose="020F0502020204030204" pitchFamily="34" charset="0"/>
              </a:rPr>
              <a:t>Mua, cho, bán, tổ chức quảng cáo, môi giới mua, bán hóa đơn</a:t>
            </a:r>
            <a:endPar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0" name="Rectangle: Rounded Corners 19">
            <a:extLst>
              <a:ext uri="{FF2B5EF4-FFF2-40B4-BE49-F238E27FC236}">
                <a16:creationId xmlns:a16="http://schemas.microsoft.com/office/drawing/2014/main" id="{A98DDC69-C6CE-4185-8A9D-A835AC2F949A}"/>
              </a:ext>
            </a:extLst>
          </p:cNvPr>
          <p:cNvSpPr/>
          <p:nvPr/>
        </p:nvSpPr>
        <p:spPr>
          <a:xfrm>
            <a:off x="304800" y="2133599"/>
            <a:ext cx="5181600" cy="762001"/>
          </a:xfrm>
          <a:prstGeom prst="roundRect">
            <a:avLst/>
          </a:prstGeom>
          <a:solidFill>
            <a:srgbClr val="CCFFCC"/>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sz="1800" b="0">
                <a:effectLst/>
                <a:latin typeface="Times New Roman" panose="02020603050405020304" pitchFamily="18" charset="0"/>
                <a:ea typeface="Calibri" panose="020F0502020204030204" pitchFamily="34" charset="0"/>
              </a:rPr>
              <a:t>Tạo lập giao dịch mua, bán </a:t>
            </a:r>
            <a:r>
              <a:rPr lang="en-US" sz="1800" b="0">
                <a:effectLst/>
                <a:latin typeface="Times New Roman" panose="02020603050405020304" pitchFamily="18" charset="0"/>
                <a:ea typeface="Calibri" panose="020F0502020204030204" pitchFamily="34" charset="0"/>
              </a:rPr>
              <a:t>HH</a:t>
            </a:r>
            <a:r>
              <a:rPr lang="vi-VN" sz="1800" b="0">
                <a:effectLst/>
                <a:latin typeface="Times New Roman" panose="02020603050405020304" pitchFamily="18" charset="0"/>
                <a:ea typeface="Calibri" panose="020F0502020204030204" pitchFamily="34" charset="0"/>
              </a:rPr>
              <a:t>, cung cấp </a:t>
            </a:r>
            <a:r>
              <a:rPr lang="en-US" sz="1800" b="0">
                <a:effectLst/>
                <a:latin typeface="Times New Roman" panose="02020603050405020304" pitchFamily="18" charset="0"/>
                <a:ea typeface="Calibri" panose="020F0502020204030204" pitchFamily="34" charset="0"/>
              </a:rPr>
              <a:t>DV</a:t>
            </a:r>
            <a:r>
              <a:rPr lang="vi-VN" sz="1800" b="0">
                <a:effectLst/>
                <a:latin typeface="Times New Roman" panose="02020603050405020304" pitchFamily="18" charset="0"/>
                <a:ea typeface="Calibri" panose="020F0502020204030204" pitchFamily="34" charset="0"/>
              </a:rPr>
              <a:t>không có thật hoặc giao dịch không đúng quy định của </a:t>
            </a:r>
            <a:r>
              <a:rPr lang="en-US" sz="1800" b="0">
                <a:effectLst/>
                <a:latin typeface="Times New Roman" panose="02020603050405020304" pitchFamily="18" charset="0"/>
                <a:ea typeface="Calibri" panose="020F0502020204030204" pitchFamily="34" charset="0"/>
              </a:rPr>
              <a:t>PL</a:t>
            </a:r>
            <a:endPar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6473C031-EBDD-47BE-AEA9-A5C2D36B6AAB}"/>
              </a:ext>
            </a:extLst>
          </p:cNvPr>
          <p:cNvSpPr/>
          <p:nvPr/>
        </p:nvSpPr>
        <p:spPr>
          <a:xfrm>
            <a:off x="304800" y="3200400"/>
            <a:ext cx="4419600" cy="762001"/>
          </a:xfrm>
          <a:prstGeom prst="roundRect">
            <a:avLst/>
          </a:prstGeom>
          <a:solidFill>
            <a:schemeClr val="accent1">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sz="1800" b="0">
                <a:effectLst/>
                <a:latin typeface="Times New Roman" panose="02020603050405020304" pitchFamily="18" charset="0"/>
                <a:ea typeface="Calibri" panose="020F0502020204030204" pitchFamily="34" charset="0"/>
              </a:rPr>
              <a:t>Lập hóa đơn bán hàng hóa, cung cấp dịch vụ trong thời gian tạm ngừng hoạt động </a:t>
            </a:r>
            <a:r>
              <a:rPr lang="en-US" sz="1800" b="0">
                <a:effectLst/>
                <a:latin typeface="Times New Roman" panose="02020603050405020304" pitchFamily="18" charset="0"/>
                <a:ea typeface="Calibri" panose="020F0502020204030204" pitchFamily="34" charset="0"/>
              </a:rPr>
              <a:t>KD</a:t>
            </a:r>
            <a:endPar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FB21E35B-0DF7-4764-AAE1-BEEAEB47BB57}"/>
              </a:ext>
            </a:extLst>
          </p:cNvPr>
          <p:cNvSpPr/>
          <p:nvPr/>
        </p:nvSpPr>
        <p:spPr>
          <a:xfrm>
            <a:off x="5857847" y="2162852"/>
            <a:ext cx="2752752" cy="761999"/>
          </a:xfrm>
          <a:prstGeom prst="roundRect">
            <a:avLst/>
          </a:prstGeom>
          <a:solidFill>
            <a:schemeClr val="accent2">
              <a:lumMod val="40000"/>
              <a:lumOff val="6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sz="1800" b="0">
                <a:effectLst/>
                <a:latin typeface="Times New Roman" panose="02020603050405020304" pitchFamily="18" charset="0"/>
                <a:ea typeface="Calibri" panose="020F0502020204030204" pitchFamily="34" charset="0"/>
              </a:rPr>
              <a:t>Sử dụng hóa đơn, chứng từ không hợp pháp</a:t>
            </a:r>
            <a:endPar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Rectangle: Rounded Corners 12">
            <a:extLst>
              <a:ext uri="{FF2B5EF4-FFF2-40B4-BE49-F238E27FC236}">
                <a16:creationId xmlns:a16="http://schemas.microsoft.com/office/drawing/2014/main" id="{EA7ADCE0-764C-4691-B11C-EF567CEBB12A}"/>
              </a:ext>
            </a:extLst>
          </p:cNvPr>
          <p:cNvSpPr/>
          <p:nvPr/>
        </p:nvSpPr>
        <p:spPr>
          <a:xfrm>
            <a:off x="304800" y="5468578"/>
            <a:ext cx="4648200" cy="551222"/>
          </a:xfrm>
          <a:prstGeom prst="roundRect">
            <a:avLst/>
          </a:prstGeom>
          <a:solidFill>
            <a:schemeClr val="accent5">
              <a:lumMod val="9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sz="1800" b="0">
                <a:effectLst/>
                <a:latin typeface="Times New Roman" panose="02020603050405020304" pitchFamily="18" charset="0"/>
                <a:ea typeface="Calibri" panose="020F0502020204030204" pitchFamily="34" charset="0"/>
              </a:rPr>
              <a:t>Không chuyển dữ liệu hóa đơn điện tử về </a:t>
            </a:r>
            <a:r>
              <a:rPr lang="en-US" sz="1800" b="0">
                <a:effectLst/>
                <a:latin typeface="Times New Roman" panose="02020603050405020304" pitchFamily="18" charset="0"/>
                <a:ea typeface="Calibri" panose="020F0502020204030204" pitchFamily="34" charset="0"/>
              </a:rPr>
              <a:t>CQT</a:t>
            </a:r>
            <a:endPar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4" name="Rectangle: Rounded Corners 13">
            <a:extLst>
              <a:ext uri="{FF2B5EF4-FFF2-40B4-BE49-F238E27FC236}">
                <a16:creationId xmlns:a16="http://schemas.microsoft.com/office/drawing/2014/main" id="{1E815F40-9516-412A-B6FE-61824A1881C3}"/>
              </a:ext>
            </a:extLst>
          </p:cNvPr>
          <p:cNvSpPr/>
          <p:nvPr/>
        </p:nvSpPr>
        <p:spPr>
          <a:xfrm>
            <a:off x="304800" y="4190459"/>
            <a:ext cx="4419600" cy="1050073"/>
          </a:xfrm>
          <a:prstGeom prst="roundRect">
            <a:avLst/>
          </a:prstGeom>
          <a:solidFill>
            <a:srgbClr val="F7D8D5"/>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sz="1800" b="0">
                <a:effectLst/>
                <a:latin typeface="Times New Roman" panose="02020603050405020304" pitchFamily="18" charset="0"/>
                <a:ea typeface="Calibri" panose="020F0502020204030204" pitchFamily="34" charset="0"/>
              </a:rPr>
              <a:t>Làm sai lệch, sử dụng sai mục đích, truy cập trái phép, phá hủy hệ thống thông tin về hóa đơn, chứng từ</a:t>
            </a:r>
            <a:endPar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738DE69F-F3DE-4D45-8E18-1B091CA6FC19}"/>
              </a:ext>
            </a:extLst>
          </p:cNvPr>
          <p:cNvSpPr/>
          <p:nvPr/>
        </p:nvSpPr>
        <p:spPr>
          <a:xfrm>
            <a:off x="5423115" y="5528567"/>
            <a:ext cx="2705100" cy="525266"/>
          </a:xfrm>
          <a:prstGeom prst="roundRect">
            <a:avLst/>
          </a:prstGeom>
          <a:solidFill>
            <a:srgbClr val="00B050"/>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sz="1800" b="0">
                <a:effectLst/>
                <a:latin typeface="Times New Roman" panose="02020603050405020304" pitchFamily="18" charset="0"/>
                <a:ea typeface="Calibri" panose="020F0502020204030204" pitchFamily="34" charset="0"/>
              </a:rPr>
              <a:t>Đưa, nhận, môi giới hối lộ</a:t>
            </a:r>
            <a:endPar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253309CE-A1F9-48C8-A9F2-C12968924731}"/>
              </a:ext>
            </a:extLst>
          </p:cNvPr>
          <p:cNvSpPr/>
          <p:nvPr/>
        </p:nvSpPr>
        <p:spPr>
          <a:xfrm>
            <a:off x="5181599" y="3199922"/>
            <a:ext cx="3626602" cy="775393"/>
          </a:xfrm>
          <a:prstGeom prst="roundRect">
            <a:avLst/>
          </a:prstGeom>
          <a:solidFill>
            <a:schemeClr val="accent3">
              <a:lumMod val="75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sz="1800" b="0">
                <a:effectLst/>
                <a:latin typeface="Times New Roman" panose="02020603050405020304" pitchFamily="18" charset="0"/>
                <a:ea typeface="Calibri" panose="020F0502020204030204" pitchFamily="34" charset="0"/>
              </a:rPr>
              <a:t>Thông đồng, bao che; móc nối giữa công chức thuế, </a:t>
            </a:r>
            <a:r>
              <a:rPr lang="en-US" sz="1800" b="0">
                <a:effectLst/>
                <a:latin typeface="Times New Roman" panose="02020603050405020304" pitchFamily="18" charset="0"/>
                <a:ea typeface="Calibri" panose="020F0502020204030204" pitchFamily="34" charset="0"/>
              </a:rPr>
              <a:t>CQT </a:t>
            </a:r>
            <a:r>
              <a:rPr lang="vi-VN" sz="1800" b="0">
                <a:effectLst/>
                <a:latin typeface="Times New Roman" panose="02020603050405020304" pitchFamily="18" charset="0"/>
                <a:ea typeface="Calibri" panose="020F0502020204030204" pitchFamily="34" charset="0"/>
              </a:rPr>
              <a:t>và cơ sở </a:t>
            </a:r>
            <a:r>
              <a:rPr lang="en-US" sz="1800" b="0">
                <a:effectLst/>
                <a:latin typeface="Times New Roman" panose="02020603050405020304" pitchFamily="18" charset="0"/>
                <a:ea typeface="Calibri" panose="020F0502020204030204" pitchFamily="34" charset="0"/>
              </a:rPr>
              <a:t>KD</a:t>
            </a:r>
            <a:endPar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641513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E6ACC84B-CE87-41E9-A8B5-7B8BC89E06A8}"/>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8. HOÀN THUẾ GTGT</a:t>
            </a:r>
          </a:p>
        </p:txBody>
      </p:sp>
      <p:sp>
        <p:nvSpPr>
          <p:cNvPr id="19461" name="Slide Number Placeholder 5">
            <a:extLst>
              <a:ext uri="{FF2B5EF4-FFF2-40B4-BE49-F238E27FC236}">
                <a16:creationId xmlns:a16="http://schemas.microsoft.com/office/drawing/2014/main" id="{16B12E8D-AB08-4C1A-B13B-5D7F27EB41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31</a:t>
            </a:fld>
            <a:endParaRPr lang="en-US" altLang="en-US" sz="1400" b="0">
              <a:solidFill>
                <a:schemeClr val="bg1"/>
              </a:solidFill>
              <a:latin typeface="Arial" panose="020B0604020202020204" pitchFamily="34" charset="0"/>
            </a:endParaRPr>
          </a:p>
        </p:txBody>
      </p:sp>
      <p:sp>
        <p:nvSpPr>
          <p:cNvPr id="14" name="Rectangle: Rounded Corners 13">
            <a:extLst>
              <a:ext uri="{FF2B5EF4-FFF2-40B4-BE49-F238E27FC236}">
                <a16:creationId xmlns:a16="http://schemas.microsoft.com/office/drawing/2014/main" id="{23BF8652-639D-4278-953A-043B8C9A604C}"/>
              </a:ext>
            </a:extLst>
          </p:cNvPr>
          <p:cNvSpPr/>
          <p:nvPr/>
        </p:nvSpPr>
        <p:spPr>
          <a:xfrm>
            <a:off x="533400" y="1905001"/>
            <a:ext cx="8248133" cy="1142999"/>
          </a:xfrm>
          <a:prstGeom prst="roundRect">
            <a:avLst/>
          </a:prstGeom>
          <a:solidFill>
            <a:srgbClr val="CCFFCC"/>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Bỏ quy định về hoàn thuế chưa khấu trừ đến thời điểm chấm dứt hoạt động đối với các trường hợp có tính</a:t>
            </a:r>
            <a:r>
              <a:rPr lang="en-US"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chất</a:t>
            </a:r>
            <a:r>
              <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chuyển đổi doanh nghiệp: chuyển đổi sở hữu, sáp nhập, hợp nhất, chia, tách</a:t>
            </a:r>
            <a:r>
              <a:rPr lang="en-US"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nl-NL" sz="1800">
                <a:effectLst/>
                <a:latin typeface="Times New Roman" panose="02020603050405020304" pitchFamily="18" charset="0"/>
                <a:ea typeface="Calibri" panose="020F0502020204030204" pitchFamily="34" charset="0"/>
              </a:rPr>
              <a:t>Chỉ hoàn đối với trường hợp: giải thể, phá sản</a:t>
            </a:r>
            <a:endPar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99E0066C-B618-4FDA-8460-EB8291041992}"/>
              </a:ext>
            </a:extLst>
          </p:cNvPr>
          <p:cNvSpPr/>
          <p:nvPr/>
        </p:nvSpPr>
        <p:spPr>
          <a:xfrm>
            <a:off x="533400" y="3276600"/>
            <a:ext cx="8248133" cy="762000"/>
          </a:xfrm>
          <a:prstGeom prst="roundRect">
            <a:avLst/>
          </a:prstGeom>
          <a:solidFill>
            <a:schemeClr val="tx1">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Không xét hoàn thuế GTGT đầu vào của hàng hóa nhập khẩu sau đó</a:t>
            </a:r>
            <a:r>
              <a:rPr lang="en-US"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trực tiếp</a:t>
            </a:r>
            <a:r>
              <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xuất khẩu sang nước khác</a:t>
            </a:r>
          </a:p>
        </p:txBody>
      </p:sp>
      <p:sp>
        <p:nvSpPr>
          <p:cNvPr id="16" name="Rectangle: Rounded Corners 15">
            <a:extLst>
              <a:ext uri="{FF2B5EF4-FFF2-40B4-BE49-F238E27FC236}">
                <a16:creationId xmlns:a16="http://schemas.microsoft.com/office/drawing/2014/main" id="{661A9EF4-95F9-4C6F-8B4C-9C6C66F57CF5}"/>
              </a:ext>
            </a:extLst>
          </p:cNvPr>
          <p:cNvSpPr/>
          <p:nvPr/>
        </p:nvSpPr>
        <p:spPr>
          <a:xfrm>
            <a:off x="533400" y="4267200"/>
            <a:ext cx="8211969" cy="762000"/>
          </a:xfrm>
          <a:prstGeom prst="roundRect">
            <a:avLst/>
          </a:prstGeom>
          <a:solidFill>
            <a:schemeClr val="accent2">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Bổ sung quy định về hoàn thuế đối với dự án đầu tư mở rộng (trước đây chỉ hoàn thuế DAĐT mới)</a:t>
            </a:r>
          </a:p>
        </p:txBody>
      </p:sp>
      <p:sp>
        <p:nvSpPr>
          <p:cNvPr id="18" name="Rectangle: Rounded Corners 17">
            <a:extLst>
              <a:ext uri="{FF2B5EF4-FFF2-40B4-BE49-F238E27FC236}">
                <a16:creationId xmlns:a16="http://schemas.microsoft.com/office/drawing/2014/main" id="{8B20FC1A-7343-4B2A-8E4D-2FCDC72650BC}"/>
              </a:ext>
            </a:extLst>
          </p:cNvPr>
          <p:cNvSpPr/>
          <p:nvPr/>
        </p:nvSpPr>
        <p:spPr>
          <a:xfrm>
            <a:off x="506648" y="5257799"/>
            <a:ext cx="8211969" cy="762001"/>
          </a:xfrm>
          <a:prstGeom prst="roundRect">
            <a:avLst/>
          </a:prstGeom>
          <a:solidFill>
            <a:schemeClr val="accent1">
              <a:lumMod val="40000"/>
              <a:lumOff val="6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b="0" u="none" strike="noStrike" spc="-3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Bổ sung quy định hoàn thuế đối với trường hợp </a:t>
            </a:r>
            <a:r>
              <a:rPr lang="en-US" b="0" u="none" strike="noStrike" spc="-3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HHDV </a:t>
            </a:r>
            <a:r>
              <a:rPr lang="vi-VN" b="0" u="none" strike="noStrike" spc="-3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áp dụng thuế suất thuế GTGT 5%, có số thuế đầu vào chưa khấu trừ hết trong 12 tháng hoặc 04 quý liên tục</a:t>
            </a:r>
            <a:r>
              <a:rPr lang="en-US" b="0">
                <a:solidFill>
                  <a:schemeClr val="accent5">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a:t>
            </a:r>
            <a:r>
              <a:rPr lang="en-US"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Flowchart: Alternate Process 11">
            <a:extLst>
              <a:ext uri="{FF2B5EF4-FFF2-40B4-BE49-F238E27FC236}">
                <a16:creationId xmlns:a16="http://schemas.microsoft.com/office/drawing/2014/main" id="{7AC06AC4-5329-4642-8FDD-2A30CF581691}"/>
              </a:ext>
            </a:extLst>
          </p:cNvPr>
          <p:cNvSpPr>
            <a:spLocks noChangeArrowheads="1"/>
          </p:cNvSpPr>
          <p:nvPr/>
        </p:nvSpPr>
        <p:spPr bwMode="auto">
          <a:xfrm>
            <a:off x="1117063" y="1143100"/>
            <a:ext cx="1702337" cy="447850"/>
          </a:xfrm>
          <a:prstGeom prst="flowChartAlternateProcess">
            <a:avLst/>
          </a:prstGeom>
          <a:solidFill>
            <a:schemeClr val="accent5">
              <a:lumMod val="75000"/>
            </a:schemeClr>
          </a:solidFill>
          <a:ln w="25400" algn="ctr">
            <a:solidFill>
              <a:srgbClr val="385D8A"/>
            </a:solidFill>
            <a:miter lim="800000"/>
            <a:headEnd/>
            <a:tailEnd/>
          </a:ln>
        </p:spPr>
        <p:txBody>
          <a:bodyPr anchor="ctr"/>
          <a:lstStyle/>
          <a:p>
            <a:pPr algn="just">
              <a:defRPr/>
            </a:pPr>
            <a:r>
              <a:rPr lang="vi-VN">
                <a:solidFill>
                  <a:srgbClr val="FFFFFF"/>
                </a:solidFill>
                <a:latin typeface="Times New Roman"/>
              </a:rPr>
              <a:t>Nội dung mới </a:t>
            </a:r>
            <a:endParaRPr lang="en-US">
              <a:solidFill>
                <a:srgbClr val="FFFFFF"/>
              </a:solidFill>
              <a:latin typeface="Times New Roman"/>
            </a:endParaRPr>
          </a:p>
        </p:txBody>
      </p:sp>
      <p:sp>
        <p:nvSpPr>
          <p:cNvPr id="17" name="Oval 16">
            <a:extLst>
              <a:ext uri="{FF2B5EF4-FFF2-40B4-BE49-F238E27FC236}">
                <a16:creationId xmlns:a16="http://schemas.microsoft.com/office/drawing/2014/main" id="{8FD04D69-7590-497A-B69C-6F9E35249DA6}"/>
              </a:ext>
            </a:extLst>
          </p:cNvPr>
          <p:cNvSpPr/>
          <p:nvPr/>
        </p:nvSpPr>
        <p:spPr>
          <a:xfrm>
            <a:off x="254161" y="1012824"/>
            <a:ext cx="762000" cy="663576"/>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a:latin typeface="Times New Roman" panose="02020603050405020304" pitchFamily="18" charset="0"/>
                <a:cs typeface="Times New Roman" panose="02020603050405020304" pitchFamily="18" charset="0"/>
              </a:rPr>
              <a:t>8.1</a:t>
            </a:r>
          </a:p>
        </p:txBody>
      </p:sp>
    </p:spTree>
    <p:extLst>
      <p:ext uri="{BB962C8B-B14F-4D97-AF65-F5344CB8AC3E}">
        <p14:creationId xmlns:p14="http://schemas.microsoft.com/office/powerpoint/2010/main" val="2115189910"/>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Rounded Corners 21">
            <a:extLst>
              <a:ext uri="{FF2B5EF4-FFF2-40B4-BE49-F238E27FC236}">
                <a16:creationId xmlns:a16="http://schemas.microsoft.com/office/drawing/2014/main" id="{D88D05C4-CEB3-4AAF-8D89-641988DF6A20}"/>
              </a:ext>
            </a:extLst>
          </p:cNvPr>
          <p:cNvSpPr/>
          <p:nvPr/>
        </p:nvSpPr>
        <p:spPr bwMode="gray">
          <a:xfrm>
            <a:off x="166254" y="4191000"/>
            <a:ext cx="8811492" cy="2346323"/>
          </a:xfrm>
          <a:prstGeom prst="roundRect">
            <a:avLst/>
          </a:prstGeom>
          <a:solidFill>
            <a:schemeClr val="bg1"/>
          </a:solidFill>
          <a:ln w="28575">
            <a:solidFill>
              <a:schemeClr val="tx1"/>
            </a:solidFill>
          </a:ln>
        </p:spPr>
        <p:txBody>
          <a:bodyPr rtlCol="0" anchor="ctr"/>
          <a:lstStyle/>
          <a:p>
            <a:pPr algn="ctr"/>
            <a:endParaRPr lang="en-US" b="0">
              <a:solidFill>
                <a:srgbClr val="FFFFFF"/>
              </a:solidFill>
              <a:latin typeface="Calibri" pitchFamily="34" charset="0"/>
            </a:endParaRPr>
          </a:p>
        </p:txBody>
      </p:sp>
      <p:sp>
        <p:nvSpPr>
          <p:cNvPr id="19458" name="Title 1">
            <a:extLst>
              <a:ext uri="{FF2B5EF4-FFF2-40B4-BE49-F238E27FC236}">
                <a16:creationId xmlns:a16="http://schemas.microsoft.com/office/drawing/2014/main" id="{E6ACC84B-CE87-41E9-A8B5-7B8BC89E06A8}"/>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8. HOÀN THUẾ GTGT</a:t>
            </a:r>
          </a:p>
        </p:txBody>
      </p:sp>
      <p:sp>
        <p:nvSpPr>
          <p:cNvPr id="19461" name="Slide Number Placeholder 5">
            <a:extLst>
              <a:ext uri="{FF2B5EF4-FFF2-40B4-BE49-F238E27FC236}">
                <a16:creationId xmlns:a16="http://schemas.microsoft.com/office/drawing/2014/main" id="{16B12E8D-AB08-4C1A-B13B-5D7F27EB41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32</a:t>
            </a:fld>
            <a:endParaRPr lang="en-US" altLang="en-US" sz="1400" b="0">
              <a:solidFill>
                <a:schemeClr val="bg1"/>
              </a:solidFill>
              <a:latin typeface="Arial" panose="020B0604020202020204" pitchFamily="34" charset="0"/>
            </a:endParaRPr>
          </a:p>
        </p:txBody>
      </p:sp>
      <p:sp>
        <p:nvSpPr>
          <p:cNvPr id="14" name="Rectangle: Rounded Corners 13">
            <a:extLst>
              <a:ext uri="{FF2B5EF4-FFF2-40B4-BE49-F238E27FC236}">
                <a16:creationId xmlns:a16="http://schemas.microsoft.com/office/drawing/2014/main" id="{23BF8652-639D-4278-953A-043B8C9A604C}"/>
              </a:ext>
            </a:extLst>
          </p:cNvPr>
          <p:cNvSpPr/>
          <p:nvPr/>
        </p:nvSpPr>
        <p:spPr>
          <a:xfrm>
            <a:off x="533401" y="1905000"/>
            <a:ext cx="7619999" cy="762000"/>
          </a:xfrm>
          <a:prstGeom prst="roundRect">
            <a:avLst/>
          </a:prstGeom>
          <a:solidFill>
            <a:srgbClr val="CCFFCC"/>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(1) Hoàn thuế đối với </a:t>
            </a:r>
            <a:r>
              <a:rPr lang="en-US"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HHDV</a:t>
            </a:r>
            <a:r>
              <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XK</a:t>
            </a:r>
            <a:r>
              <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có số thuế GTGT đầu vào của hàng hóa xuất khẩu chưa được khấu trừ hết từ 300 triệu đồng trở lên (Điều 29 NĐ 181)</a:t>
            </a:r>
          </a:p>
        </p:txBody>
      </p:sp>
      <p:sp>
        <p:nvSpPr>
          <p:cNvPr id="15" name="Rectangle: Rounded Corners 14">
            <a:extLst>
              <a:ext uri="{FF2B5EF4-FFF2-40B4-BE49-F238E27FC236}">
                <a16:creationId xmlns:a16="http://schemas.microsoft.com/office/drawing/2014/main" id="{99E0066C-B618-4FDA-8460-EB8291041992}"/>
              </a:ext>
            </a:extLst>
          </p:cNvPr>
          <p:cNvSpPr/>
          <p:nvPr/>
        </p:nvSpPr>
        <p:spPr>
          <a:xfrm>
            <a:off x="533401" y="2981050"/>
            <a:ext cx="7619999" cy="1057550"/>
          </a:xfrm>
          <a:prstGeom prst="roundRect">
            <a:avLst/>
          </a:prstGeom>
          <a:solidFill>
            <a:schemeClr val="tx1">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(2) Hoàn thuế đối với DAĐT có số thuế GTGT đầu vào của dự án, sau khi bù trừ với số phát sinh phải nộp của hoạt động SXKD đang thực hiện_  chưa được khấu trừ hết từ 300 triệu đồng trở lên thì được hoàn thuế GTGT (Đ30 NĐ 181)</a:t>
            </a:r>
          </a:p>
        </p:txBody>
      </p:sp>
      <p:sp>
        <p:nvSpPr>
          <p:cNvPr id="12" name="Flowchart: Alternate Process 11">
            <a:extLst>
              <a:ext uri="{FF2B5EF4-FFF2-40B4-BE49-F238E27FC236}">
                <a16:creationId xmlns:a16="http://schemas.microsoft.com/office/drawing/2014/main" id="{7AC06AC4-5329-4642-8FDD-2A30CF581691}"/>
              </a:ext>
            </a:extLst>
          </p:cNvPr>
          <p:cNvSpPr>
            <a:spLocks noChangeArrowheads="1"/>
          </p:cNvSpPr>
          <p:nvPr/>
        </p:nvSpPr>
        <p:spPr bwMode="auto">
          <a:xfrm>
            <a:off x="1117063" y="1143100"/>
            <a:ext cx="6045737" cy="447850"/>
          </a:xfrm>
          <a:prstGeom prst="flowChartAlternateProcess">
            <a:avLst/>
          </a:prstGeom>
          <a:solidFill>
            <a:schemeClr val="accent5">
              <a:lumMod val="75000"/>
            </a:schemeClr>
          </a:solidFill>
          <a:ln w="25400" algn="ctr">
            <a:solidFill>
              <a:srgbClr val="385D8A"/>
            </a:solidFill>
            <a:miter lim="800000"/>
            <a:headEnd/>
            <a:tailEnd/>
          </a:ln>
        </p:spPr>
        <p:txBody>
          <a:bodyPr anchor="ctr"/>
          <a:lstStyle/>
          <a:p>
            <a:pPr algn="just">
              <a:defRPr/>
            </a:pPr>
            <a:r>
              <a:rPr lang="vi-VN">
                <a:solidFill>
                  <a:srgbClr val="FFFFFF"/>
                </a:solidFill>
                <a:latin typeface="Times New Roman"/>
              </a:rPr>
              <a:t>Các trường hợp hoàn thuế GTGT theo quy định hiện hành </a:t>
            </a:r>
            <a:endParaRPr lang="en-US">
              <a:solidFill>
                <a:srgbClr val="FFFFFF"/>
              </a:solidFill>
              <a:latin typeface="Times New Roman"/>
            </a:endParaRPr>
          </a:p>
        </p:txBody>
      </p:sp>
      <p:sp>
        <p:nvSpPr>
          <p:cNvPr id="17" name="Oval 16">
            <a:extLst>
              <a:ext uri="{FF2B5EF4-FFF2-40B4-BE49-F238E27FC236}">
                <a16:creationId xmlns:a16="http://schemas.microsoft.com/office/drawing/2014/main" id="{8FD04D69-7590-497A-B69C-6F9E35249DA6}"/>
              </a:ext>
            </a:extLst>
          </p:cNvPr>
          <p:cNvSpPr/>
          <p:nvPr/>
        </p:nvSpPr>
        <p:spPr>
          <a:xfrm>
            <a:off x="254161" y="1012824"/>
            <a:ext cx="762000" cy="663576"/>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a:latin typeface="Times New Roman" panose="02020603050405020304" pitchFamily="18" charset="0"/>
                <a:cs typeface="Times New Roman" panose="02020603050405020304" pitchFamily="18" charset="0"/>
              </a:rPr>
              <a:t>8.2</a:t>
            </a:r>
          </a:p>
        </p:txBody>
      </p:sp>
      <p:sp>
        <p:nvSpPr>
          <p:cNvPr id="13" name="Arrow: Curved Right 12">
            <a:extLst>
              <a:ext uri="{FF2B5EF4-FFF2-40B4-BE49-F238E27FC236}">
                <a16:creationId xmlns:a16="http://schemas.microsoft.com/office/drawing/2014/main" id="{15BD627D-919E-4C57-9592-8B392F762595}"/>
              </a:ext>
            </a:extLst>
          </p:cNvPr>
          <p:cNvSpPr/>
          <p:nvPr/>
        </p:nvSpPr>
        <p:spPr bwMode="gray">
          <a:xfrm flipH="1">
            <a:off x="8305798" y="3589354"/>
            <a:ext cx="685801" cy="1097042"/>
          </a:xfrm>
          <a:prstGeom prst="curvedRightArrow">
            <a:avLst/>
          </a:prstGeom>
          <a:solidFill>
            <a:srgbClr val="C00000"/>
          </a:solidFill>
          <a:ln>
            <a:noFill/>
          </a:ln>
        </p:spPr>
        <p:txBody>
          <a:bodyPr rtlCol="0" anchor="ctr"/>
          <a:lstStyle/>
          <a:p>
            <a:pPr algn="ctr"/>
            <a:endParaRPr lang="en-US" b="0">
              <a:solidFill>
                <a:srgbClr val="FFFFFF"/>
              </a:solidFill>
              <a:latin typeface="Calibri" pitchFamily="34" charset="0"/>
            </a:endParaRPr>
          </a:p>
        </p:txBody>
      </p:sp>
      <p:sp>
        <p:nvSpPr>
          <p:cNvPr id="19" name="Rectangle: Rounded Corners 18">
            <a:extLst>
              <a:ext uri="{FF2B5EF4-FFF2-40B4-BE49-F238E27FC236}">
                <a16:creationId xmlns:a16="http://schemas.microsoft.com/office/drawing/2014/main" id="{67A1CF51-A795-4AF3-98A8-D09E136FA95C}"/>
              </a:ext>
            </a:extLst>
          </p:cNvPr>
          <p:cNvSpPr/>
          <p:nvPr/>
        </p:nvSpPr>
        <p:spPr>
          <a:xfrm>
            <a:off x="300926" y="4404312"/>
            <a:ext cx="2975674" cy="701088"/>
          </a:xfrm>
          <a:prstGeom prst="roundRect">
            <a:avLst/>
          </a:prstGeom>
          <a:solidFill>
            <a:schemeClr val="accent2">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sz="1800" b="0">
                <a:effectLst/>
                <a:latin typeface="Times New Roman" panose="02020603050405020304" pitchFamily="18" charset="0"/>
                <a:ea typeface="Calibri" panose="020F0502020204030204" pitchFamily="34" charset="0"/>
              </a:rPr>
              <a:t>Dự án đầu tư mới và đầu tư mở rộng</a:t>
            </a:r>
            <a:endPar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0" name="Rectangle: Rounded Corners 19">
            <a:extLst>
              <a:ext uri="{FF2B5EF4-FFF2-40B4-BE49-F238E27FC236}">
                <a16:creationId xmlns:a16="http://schemas.microsoft.com/office/drawing/2014/main" id="{864C160B-BC18-4335-975C-0564D02278FC}"/>
              </a:ext>
            </a:extLst>
          </p:cNvPr>
          <p:cNvSpPr/>
          <p:nvPr/>
        </p:nvSpPr>
        <p:spPr>
          <a:xfrm>
            <a:off x="228600" y="5396807"/>
            <a:ext cx="3500437" cy="775393"/>
          </a:xfrm>
          <a:prstGeom prst="roundRect">
            <a:avLst/>
          </a:prstGeom>
          <a:solidFill>
            <a:schemeClr val="accent3">
              <a:lumMod val="75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sz="1800" b="0">
                <a:effectLst/>
                <a:latin typeface="Times New Roman" panose="02020603050405020304" pitchFamily="18" charset="0"/>
                <a:ea typeface="Calibri" panose="020F0502020204030204" pitchFamily="34" charset="0"/>
              </a:rPr>
              <a:t>Thời hiện áp dụng đối với việc hoàn DADT mở rộng từ 01/7/2025</a:t>
            </a:r>
            <a:endPar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1" name="Rectangle: Rounded Corners 20">
            <a:extLst>
              <a:ext uri="{FF2B5EF4-FFF2-40B4-BE49-F238E27FC236}">
                <a16:creationId xmlns:a16="http://schemas.microsoft.com/office/drawing/2014/main" id="{D479C11D-6FFE-49CB-B33A-D2438F5707CA}"/>
              </a:ext>
            </a:extLst>
          </p:cNvPr>
          <p:cNvSpPr/>
          <p:nvPr/>
        </p:nvSpPr>
        <p:spPr>
          <a:xfrm>
            <a:off x="4038600" y="4724400"/>
            <a:ext cx="4572000" cy="1714404"/>
          </a:xfrm>
          <a:prstGeom prst="roundRect">
            <a:avLst/>
          </a:prstGeom>
          <a:solidFill>
            <a:schemeClr val="bg2">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en-US" sz="1800" b="0">
                <a:effectLst/>
                <a:latin typeface="Times New Roman" panose="02020603050405020304" pitchFamily="18" charset="0"/>
                <a:ea typeface="Calibri" panose="020F0502020204030204" pitchFamily="34" charset="0"/>
              </a:rPr>
              <a:t>Đ</a:t>
            </a:r>
            <a:r>
              <a:rPr lang="vi-VN" sz="1800" b="0">
                <a:effectLst/>
                <a:latin typeface="Times New Roman" panose="02020603050405020304" pitchFamily="18" charset="0"/>
                <a:ea typeface="Calibri" panose="020F0502020204030204" pitchFamily="34" charset="0"/>
              </a:rPr>
              <a:t>iều khoản chuyển tiếp tại Điều 39 cho phép: DAĐT đã được đầu tư mở rộng trước ngày 01</a:t>
            </a:r>
            <a:r>
              <a:rPr lang="en-US" sz="1800" b="0">
                <a:effectLst/>
                <a:latin typeface="Times New Roman" panose="02020603050405020304" pitchFamily="18" charset="0"/>
                <a:ea typeface="Calibri" panose="020F0502020204030204" pitchFamily="34" charset="0"/>
              </a:rPr>
              <a:t>/</a:t>
            </a:r>
            <a:r>
              <a:rPr lang="vi-VN" sz="1800" b="0">
                <a:effectLst/>
                <a:latin typeface="Times New Roman" panose="02020603050405020304" pitchFamily="18" charset="0"/>
                <a:ea typeface="Calibri" panose="020F0502020204030204" pitchFamily="34" charset="0"/>
              </a:rPr>
              <a:t>7/2025 mà đến 01/7/2025 vẫn đang trong giai đoạn đầu tư thì được áp dụng hoàn thuế theo Điều 30 Nghị định</a:t>
            </a:r>
            <a:endPar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3430238"/>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E6ACC84B-CE87-41E9-A8B5-7B8BC89E06A8}"/>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8. HOÀN THUẾ GTGT</a:t>
            </a:r>
          </a:p>
        </p:txBody>
      </p:sp>
      <p:sp>
        <p:nvSpPr>
          <p:cNvPr id="19461" name="Slide Number Placeholder 5">
            <a:extLst>
              <a:ext uri="{FF2B5EF4-FFF2-40B4-BE49-F238E27FC236}">
                <a16:creationId xmlns:a16="http://schemas.microsoft.com/office/drawing/2014/main" id="{16B12E8D-AB08-4C1A-B13B-5D7F27EB41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33</a:t>
            </a:fld>
            <a:endParaRPr lang="en-US" altLang="en-US" sz="1400" b="0">
              <a:solidFill>
                <a:schemeClr val="bg1"/>
              </a:solidFill>
              <a:latin typeface="Arial" panose="020B0604020202020204" pitchFamily="34" charset="0"/>
            </a:endParaRPr>
          </a:p>
        </p:txBody>
      </p:sp>
      <p:sp>
        <p:nvSpPr>
          <p:cNvPr id="14" name="Rectangle: Rounded Corners 13">
            <a:extLst>
              <a:ext uri="{FF2B5EF4-FFF2-40B4-BE49-F238E27FC236}">
                <a16:creationId xmlns:a16="http://schemas.microsoft.com/office/drawing/2014/main" id="{23BF8652-639D-4278-953A-043B8C9A604C}"/>
              </a:ext>
            </a:extLst>
          </p:cNvPr>
          <p:cNvSpPr/>
          <p:nvPr/>
        </p:nvSpPr>
        <p:spPr>
          <a:xfrm>
            <a:off x="533401" y="1219200"/>
            <a:ext cx="8077199" cy="1057550"/>
          </a:xfrm>
          <a:prstGeom prst="roundRect">
            <a:avLst/>
          </a:prstGeom>
          <a:solidFill>
            <a:srgbClr val="CCFFCC"/>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(3) Hoàn thuế đối với hàng hóa, dịch vụ chịu thuế suất thuế GTGT 5% có số thuế GTGT đầu vào chưa được khấu trừ hết từ 300 triệu đồng trở lên sau 12 tháng liên tục hoặc 04 quý liên tục (</a:t>
            </a:r>
            <a:r>
              <a:rPr lang="en-US" b="0">
                <a:solidFill>
                  <a:schemeClr val="accent5">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Đ</a:t>
            </a:r>
            <a:r>
              <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iều 31_ NĐ 181)</a:t>
            </a:r>
            <a:r>
              <a:rPr lang="en-US"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1800">
                <a:effectLst/>
                <a:latin typeface="Times New Roman" panose="02020603050405020304" pitchFamily="18" charset="0"/>
                <a:ea typeface="Calibri" panose="020F0502020204030204" pitchFamily="34" charset="0"/>
              </a:rPr>
              <a:t>Hiệu lực áp dụng 01/7/2025</a:t>
            </a:r>
            <a:endPar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99E0066C-B618-4FDA-8460-EB8291041992}"/>
              </a:ext>
            </a:extLst>
          </p:cNvPr>
          <p:cNvSpPr/>
          <p:nvPr/>
        </p:nvSpPr>
        <p:spPr>
          <a:xfrm>
            <a:off x="533401" y="2590800"/>
            <a:ext cx="8077199" cy="838200"/>
          </a:xfrm>
          <a:prstGeom prst="roundRect">
            <a:avLst/>
          </a:prstGeom>
          <a:solidFill>
            <a:schemeClr val="tx1">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(4) Hoàn thuế GTGT đối với CSKD có số thuế GTGT nộp thừa, hoặc chưa khấu trừ hết đến thời điểm chấm dứt hoạt động do giải thể, phá sản (điều 32 NĐ 181)</a:t>
            </a:r>
          </a:p>
        </p:txBody>
      </p:sp>
      <p:sp>
        <p:nvSpPr>
          <p:cNvPr id="16" name="Rectangle: Rounded Corners 15">
            <a:extLst>
              <a:ext uri="{FF2B5EF4-FFF2-40B4-BE49-F238E27FC236}">
                <a16:creationId xmlns:a16="http://schemas.microsoft.com/office/drawing/2014/main" id="{201AA914-8662-4EB2-9CE7-75F1CD7DB0C8}"/>
              </a:ext>
            </a:extLst>
          </p:cNvPr>
          <p:cNvSpPr/>
          <p:nvPr/>
        </p:nvSpPr>
        <p:spPr>
          <a:xfrm>
            <a:off x="533400" y="3657600"/>
            <a:ext cx="8077199" cy="838200"/>
          </a:xfrm>
          <a:prstGeom prst="roundRect">
            <a:avLst/>
          </a:prstGeom>
          <a:solidFill>
            <a:schemeClr val="accent2">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(5) Hoàn thuế GTGT đối với hàng hóa mua tại Việt Nam của người nước ngoài, người Việt Nam định cư ở nước ngoài mang theo khi xuất cảnh (Điều 33 NĐ 181)</a:t>
            </a:r>
          </a:p>
        </p:txBody>
      </p:sp>
      <p:sp>
        <p:nvSpPr>
          <p:cNvPr id="18" name="Rectangle: Rounded Corners 17">
            <a:extLst>
              <a:ext uri="{FF2B5EF4-FFF2-40B4-BE49-F238E27FC236}">
                <a16:creationId xmlns:a16="http://schemas.microsoft.com/office/drawing/2014/main" id="{0EC38177-3112-4637-9435-760B5E4F96D7}"/>
              </a:ext>
            </a:extLst>
          </p:cNvPr>
          <p:cNvSpPr/>
          <p:nvPr/>
        </p:nvSpPr>
        <p:spPr>
          <a:xfrm>
            <a:off x="533400" y="4724400"/>
            <a:ext cx="8077199" cy="1066800"/>
          </a:xfrm>
          <a:prstGeom prst="roundRect">
            <a:avLst/>
          </a:prstGeom>
          <a:solidFill>
            <a:srgbClr val="F2EABC"/>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6</a:t>
            </a:r>
            <a:r>
              <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Hoàn thuế GTGT đối với các chương trình, dự án sử dụng vốn hỗ trợ phát triển chính thức (ODA) không hoàn lại hoặc viện trợ không hoàn lại, viện trợ nhân đạo (Điều 34 NĐ 181)</a:t>
            </a:r>
          </a:p>
        </p:txBody>
      </p:sp>
    </p:spTree>
    <p:extLst>
      <p:ext uri="{BB962C8B-B14F-4D97-AF65-F5344CB8AC3E}">
        <p14:creationId xmlns:p14="http://schemas.microsoft.com/office/powerpoint/2010/main" val="1539961672"/>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E6ACC84B-CE87-41E9-A8B5-7B8BC89E06A8}"/>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8. HOÀN THUẾ GTGT</a:t>
            </a:r>
          </a:p>
        </p:txBody>
      </p:sp>
      <p:sp>
        <p:nvSpPr>
          <p:cNvPr id="19461" name="Slide Number Placeholder 5">
            <a:extLst>
              <a:ext uri="{FF2B5EF4-FFF2-40B4-BE49-F238E27FC236}">
                <a16:creationId xmlns:a16="http://schemas.microsoft.com/office/drawing/2014/main" id="{16B12E8D-AB08-4C1A-B13B-5D7F27EB41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34</a:t>
            </a:fld>
            <a:endParaRPr lang="en-US" altLang="en-US" sz="1400" b="0">
              <a:solidFill>
                <a:schemeClr val="bg1"/>
              </a:solidFill>
              <a:latin typeface="Arial" panose="020B0604020202020204" pitchFamily="34" charset="0"/>
            </a:endParaRPr>
          </a:p>
        </p:txBody>
      </p:sp>
      <p:sp>
        <p:nvSpPr>
          <p:cNvPr id="14" name="Rectangle: Rounded Corners 13">
            <a:extLst>
              <a:ext uri="{FF2B5EF4-FFF2-40B4-BE49-F238E27FC236}">
                <a16:creationId xmlns:a16="http://schemas.microsoft.com/office/drawing/2014/main" id="{23BF8652-639D-4278-953A-043B8C9A604C}"/>
              </a:ext>
            </a:extLst>
          </p:cNvPr>
          <p:cNvSpPr/>
          <p:nvPr/>
        </p:nvSpPr>
        <p:spPr>
          <a:xfrm>
            <a:off x="533401" y="1219200"/>
            <a:ext cx="8077199" cy="1057550"/>
          </a:xfrm>
          <a:prstGeom prst="roundRect">
            <a:avLst/>
          </a:prstGeom>
          <a:solidFill>
            <a:srgbClr val="CCFFCC"/>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7</a:t>
            </a:r>
            <a:r>
              <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Hoàn thuế GTGT đối với các hàng hóa, dịch vụ mua tại Việt Nam của đối tượng được hưởng quyền ưu đãi miễn trừ ngoại giao theo quy định của pháp luật về ngoại giao (Điều 35 NĐ 181</a:t>
            </a:r>
          </a:p>
        </p:txBody>
      </p:sp>
      <p:sp>
        <p:nvSpPr>
          <p:cNvPr id="15" name="Rectangle: Rounded Corners 14">
            <a:extLst>
              <a:ext uri="{FF2B5EF4-FFF2-40B4-BE49-F238E27FC236}">
                <a16:creationId xmlns:a16="http://schemas.microsoft.com/office/drawing/2014/main" id="{99E0066C-B618-4FDA-8460-EB8291041992}"/>
              </a:ext>
            </a:extLst>
          </p:cNvPr>
          <p:cNvSpPr/>
          <p:nvPr/>
        </p:nvSpPr>
        <p:spPr>
          <a:xfrm>
            <a:off x="533401" y="2590800"/>
            <a:ext cx="8077199" cy="1219200"/>
          </a:xfrm>
          <a:prstGeom prst="roundRect">
            <a:avLst/>
          </a:prstGeom>
          <a:solidFill>
            <a:schemeClr val="tx1">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8</a:t>
            </a:r>
            <a:r>
              <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Hoàn thuế GTGT theo quyết định của cơ quan có thẩm quyền theo quy định của pháp luật (VD: Tòa án) hoặc theo điều ước quốc tế mà nước Cộng hòa xã hội chủ nghĩa Việt Nam là thành viên (Điều 35 NĐ 181)</a:t>
            </a:r>
          </a:p>
        </p:txBody>
      </p:sp>
      <p:sp>
        <p:nvSpPr>
          <p:cNvPr id="18" name="Rectangle: Rounded Corners 17">
            <a:extLst>
              <a:ext uri="{FF2B5EF4-FFF2-40B4-BE49-F238E27FC236}">
                <a16:creationId xmlns:a16="http://schemas.microsoft.com/office/drawing/2014/main" id="{0EC38177-3112-4637-9435-760B5E4F96D7}"/>
              </a:ext>
            </a:extLst>
          </p:cNvPr>
          <p:cNvSpPr/>
          <p:nvPr/>
        </p:nvSpPr>
        <p:spPr>
          <a:xfrm>
            <a:off x="533400" y="4953000"/>
            <a:ext cx="8077199" cy="831575"/>
          </a:xfrm>
          <a:prstGeom prst="roundRect">
            <a:avLst/>
          </a:prstGeom>
          <a:solidFill>
            <a:srgbClr val="F2EABC"/>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Theo hướng dẫn cụ thế tại Điều 45, Điều 46 và  Phụ lục số 3 kèm Thông tư 89/2026/TT-BTC</a:t>
            </a:r>
          </a:p>
        </p:txBody>
      </p:sp>
      <p:sp>
        <p:nvSpPr>
          <p:cNvPr id="8" name="Flowchart: Alternate Process 7">
            <a:extLst>
              <a:ext uri="{FF2B5EF4-FFF2-40B4-BE49-F238E27FC236}">
                <a16:creationId xmlns:a16="http://schemas.microsoft.com/office/drawing/2014/main" id="{C9210198-B10B-45BD-B528-775499B4C15C}"/>
              </a:ext>
            </a:extLst>
          </p:cNvPr>
          <p:cNvSpPr>
            <a:spLocks noChangeArrowheads="1"/>
          </p:cNvSpPr>
          <p:nvPr/>
        </p:nvSpPr>
        <p:spPr bwMode="auto">
          <a:xfrm>
            <a:off x="1117063" y="4114900"/>
            <a:ext cx="3683537" cy="447850"/>
          </a:xfrm>
          <a:prstGeom prst="flowChartAlternateProcess">
            <a:avLst/>
          </a:prstGeom>
          <a:solidFill>
            <a:schemeClr val="accent5">
              <a:lumMod val="75000"/>
            </a:schemeClr>
          </a:solidFill>
          <a:ln w="25400" algn="ctr">
            <a:solidFill>
              <a:srgbClr val="385D8A"/>
            </a:solidFill>
            <a:miter lim="800000"/>
            <a:headEnd/>
            <a:tailEnd/>
          </a:ln>
        </p:spPr>
        <p:txBody>
          <a:bodyPr anchor="ctr"/>
          <a:lstStyle/>
          <a:p>
            <a:pPr algn="just">
              <a:defRPr/>
            </a:pPr>
            <a:r>
              <a:rPr lang="vi-VN">
                <a:solidFill>
                  <a:srgbClr val="FFFFFF"/>
                </a:solidFill>
                <a:latin typeface="Times New Roman"/>
              </a:rPr>
              <a:t>Thủ tục, hồ sơ hoàn thuế GTGT</a:t>
            </a:r>
            <a:endParaRPr lang="en-US">
              <a:solidFill>
                <a:srgbClr val="FFFFFF"/>
              </a:solidFill>
              <a:latin typeface="Times New Roman"/>
            </a:endParaRPr>
          </a:p>
        </p:txBody>
      </p:sp>
      <p:sp>
        <p:nvSpPr>
          <p:cNvPr id="9" name="Oval 8">
            <a:extLst>
              <a:ext uri="{FF2B5EF4-FFF2-40B4-BE49-F238E27FC236}">
                <a16:creationId xmlns:a16="http://schemas.microsoft.com/office/drawing/2014/main" id="{F9F058F4-CD1B-41D5-AEBB-E2B3F2CECAC6}"/>
              </a:ext>
            </a:extLst>
          </p:cNvPr>
          <p:cNvSpPr/>
          <p:nvPr/>
        </p:nvSpPr>
        <p:spPr>
          <a:xfrm>
            <a:off x="254161" y="3984624"/>
            <a:ext cx="762000" cy="663576"/>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a:latin typeface="Times New Roman" panose="02020603050405020304" pitchFamily="18" charset="0"/>
                <a:cs typeface="Times New Roman" panose="02020603050405020304" pitchFamily="18" charset="0"/>
              </a:rPr>
              <a:t>8.3</a:t>
            </a:r>
          </a:p>
        </p:txBody>
      </p:sp>
    </p:spTree>
    <p:extLst>
      <p:ext uri="{BB962C8B-B14F-4D97-AF65-F5344CB8AC3E}">
        <p14:creationId xmlns:p14="http://schemas.microsoft.com/office/powerpoint/2010/main" val="984178086"/>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6B23718-D71C-407D-7402-C75E6B5062FB}"/>
              </a:ext>
            </a:extLst>
          </p:cNvPr>
          <p:cNvSpPr>
            <a:spLocks noGrp="1"/>
          </p:cNvSpPr>
          <p:nvPr>
            <p:ph type="sldNum" sz="quarter" idx="12"/>
          </p:nvPr>
        </p:nvSpPr>
        <p:spPr/>
        <p:txBody>
          <a:bodyPr/>
          <a:lstStyle/>
          <a:p>
            <a:fld id="{0A1F1EBE-613C-43FD-9E1C-84ED4945BDA2}" type="slidenum">
              <a:rPr lang="en-US" altLang="en-US" smtClean="0"/>
              <a:pPr/>
              <a:t>35</a:t>
            </a:fld>
            <a:endParaRPr lang="en-US" altLang="en-US"/>
          </a:p>
        </p:txBody>
      </p:sp>
      <p:sp>
        <p:nvSpPr>
          <p:cNvPr id="5" name="Title 1">
            <a:extLst>
              <a:ext uri="{FF2B5EF4-FFF2-40B4-BE49-F238E27FC236}">
                <a16:creationId xmlns:a16="http://schemas.microsoft.com/office/drawing/2014/main" id="{3429E85A-163B-A00E-3191-0075FABE3D81}"/>
              </a:ext>
            </a:extLst>
          </p:cNvPr>
          <p:cNvSpPr txBox="1">
            <a:spLocks/>
          </p:cNvSpPr>
          <p:nvPr/>
        </p:nvSpPr>
        <p:spPr bwMode="white">
          <a:xfrm>
            <a:off x="0" y="2514600"/>
            <a:ext cx="91440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400" b="1">
                <a:solidFill>
                  <a:schemeClr val="bg1"/>
                </a:solidFill>
                <a:latin typeface="+mj-lt"/>
                <a:ea typeface="+mj-ea"/>
                <a:cs typeface="+mj-cs"/>
              </a:defRPr>
            </a:lvl1pPr>
            <a:lvl2pPr algn="ctr" rtl="0" eaLnBrk="0" fontAlgn="base" hangingPunct="0">
              <a:spcBef>
                <a:spcPct val="0"/>
              </a:spcBef>
              <a:spcAft>
                <a:spcPct val="0"/>
              </a:spcAft>
              <a:defRPr sz="2400" b="1">
                <a:solidFill>
                  <a:schemeClr val="bg1"/>
                </a:solidFill>
                <a:latin typeface="Verdana" pitchFamily="34" charset="0"/>
              </a:defRPr>
            </a:lvl2pPr>
            <a:lvl3pPr algn="ctr" rtl="0" eaLnBrk="0" fontAlgn="base" hangingPunct="0">
              <a:spcBef>
                <a:spcPct val="0"/>
              </a:spcBef>
              <a:spcAft>
                <a:spcPct val="0"/>
              </a:spcAft>
              <a:defRPr sz="2400" b="1">
                <a:solidFill>
                  <a:schemeClr val="bg1"/>
                </a:solidFill>
                <a:latin typeface="Verdana" pitchFamily="34" charset="0"/>
              </a:defRPr>
            </a:lvl3pPr>
            <a:lvl4pPr algn="ctr" rtl="0" eaLnBrk="0" fontAlgn="base" hangingPunct="0">
              <a:spcBef>
                <a:spcPct val="0"/>
              </a:spcBef>
              <a:spcAft>
                <a:spcPct val="0"/>
              </a:spcAft>
              <a:defRPr sz="2400" b="1">
                <a:solidFill>
                  <a:schemeClr val="bg1"/>
                </a:solidFill>
                <a:latin typeface="Verdana" pitchFamily="34" charset="0"/>
              </a:defRPr>
            </a:lvl4pPr>
            <a:lvl5pPr algn="ctr" rtl="0" eaLnBrk="0" fontAlgn="base" hangingPunct="0">
              <a:spcBef>
                <a:spcPct val="0"/>
              </a:spcBef>
              <a:spcAft>
                <a:spcPct val="0"/>
              </a:spcAft>
              <a:defRPr sz="2400" b="1">
                <a:solidFill>
                  <a:schemeClr val="bg1"/>
                </a:solidFill>
                <a:latin typeface="Verdana" pitchFamily="34" charset="0"/>
              </a:defRPr>
            </a:lvl5pPr>
            <a:lvl6pPr marL="457200" algn="ctr" rtl="0" fontAlgn="base">
              <a:spcBef>
                <a:spcPct val="0"/>
              </a:spcBef>
              <a:spcAft>
                <a:spcPct val="0"/>
              </a:spcAft>
              <a:defRPr sz="2400" b="1">
                <a:solidFill>
                  <a:schemeClr val="bg1"/>
                </a:solidFill>
                <a:latin typeface="Verdana" pitchFamily="34" charset="0"/>
              </a:defRPr>
            </a:lvl6pPr>
            <a:lvl7pPr marL="914400" algn="ctr" rtl="0" fontAlgn="base">
              <a:spcBef>
                <a:spcPct val="0"/>
              </a:spcBef>
              <a:spcAft>
                <a:spcPct val="0"/>
              </a:spcAft>
              <a:defRPr sz="2400" b="1">
                <a:solidFill>
                  <a:schemeClr val="bg1"/>
                </a:solidFill>
                <a:latin typeface="Verdana" pitchFamily="34" charset="0"/>
              </a:defRPr>
            </a:lvl7pPr>
            <a:lvl8pPr marL="1371600" algn="ctr" rtl="0" fontAlgn="base">
              <a:spcBef>
                <a:spcPct val="0"/>
              </a:spcBef>
              <a:spcAft>
                <a:spcPct val="0"/>
              </a:spcAft>
              <a:defRPr sz="2400" b="1">
                <a:solidFill>
                  <a:schemeClr val="bg1"/>
                </a:solidFill>
                <a:latin typeface="Verdana" pitchFamily="34" charset="0"/>
              </a:defRPr>
            </a:lvl8pPr>
            <a:lvl9pPr marL="1828800" algn="ctr" rtl="0" fontAlgn="base">
              <a:spcBef>
                <a:spcPct val="0"/>
              </a:spcBef>
              <a:spcAft>
                <a:spcPct val="0"/>
              </a:spcAft>
              <a:defRPr sz="2400" b="1">
                <a:solidFill>
                  <a:schemeClr val="bg1"/>
                </a:solidFill>
                <a:latin typeface="Verdana" pitchFamily="34" charset="0"/>
              </a:defRPr>
            </a:lvl9pPr>
          </a:lstStyle>
          <a:p>
            <a:pPr eaLnBrk="1" hangingPunct="1">
              <a:spcBef>
                <a:spcPts val="600"/>
              </a:spcBef>
            </a:pPr>
            <a:r>
              <a:rPr lang="en-US" altLang="en-US" sz="2800" kern="0" dirty="0">
                <a:solidFill>
                  <a:schemeClr val="tx2"/>
                </a:solidFill>
                <a:latin typeface="Times New Roman" panose="02020603050405020304" pitchFamily="18" charset="0"/>
                <a:cs typeface="Times New Roman" panose="02020603050405020304" pitchFamily="18" charset="0"/>
              </a:rPr>
              <a:t>PHẦN II. CHÍNH SÁCH GIA HẠN NỘP THUẾ,</a:t>
            </a:r>
          </a:p>
          <a:p>
            <a:pPr eaLnBrk="1" hangingPunct="1">
              <a:spcBef>
                <a:spcPts val="600"/>
              </a:spcBef>
            </a:pPr>
            <a:r>
              <a:rPr lang="en-US" altLang="en-US" sz="2800" kern="0" dirty="0">
                <a:solidFill>
                  <a:schemeClr val="tx2"/>
                </a:solidFill>
                <a:latin typeface="Times New Roman" panose="02020603050405020304" pitchFamily="18" charset="0"/>
                <a:cs typeface="Times New Roman" panose="02020603050405020304" pitchFamily="18" charset="0"/>
              </a:rPr>
              <a:t>TIỀN THUÊ ĐẤT NĂM 2026</a:t>
            </a:r>
          </a:p>
        </p:txBody>
      </p:sp>
    </p:spTree>
    <p:extLst>
      <p:ext uri="{BB962C8B-B14F-4D97-AF65-F5344CB8AC3E}">
        <p14:creationId xmlns:p14="http://schemas.microsoft.com/office/powerpoint/2010/main" val="3327242281"/>
      </p:ext>
    </p:extLst>
  </p:cSld>
  <p:clrMapOvr>
    <a:masterClrMapping/>
  </p:clrMapOvr>
  <p:transition>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8D1FD-20A4-95F7-D3DB-CC42EAA8F776}"/>
            </a:ext>
          </a:extLst>
        </p:cNvPr>
        <p:cNvGrpSpPr/>
        <p:nvPr/>
      </p:nvGrpSpPr>
      <p:grpSpPr>
        <a:xfrm>
          <a:off x="0" y="0"/>
          <a:ext cx="0" cy="0"/>
          <a:chOff x="0" y="0"/>
          <a:chExt cx="0" cy="0"/>
        </a:xfrm>
      </p:grpSpPr>
      <p:sp>
        <p:nvSpPr>
          <p:cNvPr id="19458" name="Title 1">
            <a:extLst>
              <a:ext uri="{FF2B5EF4-FFF2-40B4-BE49-F238E27FC236}">
                <a16:creationId xmlns:a16="http://schemas.microsoft.com/office/drawing/2014/main" id="{E2589C56-96C7-6184-A429-0A2B86072EF1}"/>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I. CÔNG TÁC TRIỂN KHAI CỦA CƠ QUAN THUẾ</a:t>
            </a:r>
            <a:endParaRPr lang="en-US" altLang="en-US" sz="1800" dirty="0">
              <a:latin typeface="Times New Roman" panose="02020603050405020304" pitchFamily="18" charset="0"/>
              <a:cs typeface="Times New Roman" panose="02020603050405020304" pitchFamily="18" charset="0"/>
            </a:endParaRPr>
          </a:p>
        </p:txBody>
      </p:sp>
      <p:sp>
        <p:nvSpPr>
          <p:cNvPr id="19461" name="Slide Number Placeholder 5">
            <a:extLst>
              <a:ext uri="{FF2B5EF4-FFF2-40B4-BE49-F238E27FC236}">
                <a16:creationId xmlns:a16="http://schemas.microsoft.com/office/drawing/2014/main" id="{A74BB229-9B53-F957-EA9A-0CFA4129DD2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36</a:t>
            </a:fld>
            <a:endParaRPr lang="en-US" altLang="en-US" sz="1400" b="0">
              <a:solidFill>
                <a:schemeClr val="bg1"/>
              </a:solidFill>
              <a:latin typeface="Arial" panose="020B0604020202020204" pitchFamily="34" charset="0"/>
            </a:endParaRPr>
          </a:p>
        </p:txBody>
      </p:sp>
      <p:sp>
        <p:nvSpPr>
          <p:cNvPr id="5" name="process-arrow-1">
            <a:extLst>
              <a:ext uri="{FF2B5EF4-FFF2-40B4-BE49-F238E27FC236}">
                <a16:creationId xmlns:a16="http://schemas.microsoft.com/office/drawing/2014/main" id="{F295CF0E-FA53-4D28-B4F9-9E7CF1378A5E}"/>
              </a:ext>
            </a:extLst>
          </p:cNvPr>
          <p:cNvSpPr>
            <a:spLocks noGrp="1"/>
          </p:cNvSpPr>
          <p:nvPr/>
        </p:nvSpPr>
        <p:spPr>
          <a:xfrm>
            <a:off x="2762250" y="3429000"/>
            <a:ext cx="285750" cy="533400"/>
          </a:xfrm>
          <a:prstGeom prst="rightArrow">
            <a:avLst/>
          </a:prstGeom>
          <a:solidFill>
            <a:srgbClr val="B1DBF4"/>
          </a:solidFill>
          <a:ln w="9525">
            <a:solidFill>
              <a:srgbClr val="48BDEC"/>
            </a:solidFill>
            <a:prstDash val="solid"/>
          </a:ln>
        </p:spPr>
        <p:txBody>
          <a:bodyPr/>
          <a:lstStyle/>
          <a:p>
            <a:endParaRPr lang="en-VN"/>
          </a:p>
        </p:txBody>
      </p:sp>
      <p:sp>
        <p:nvSpPr>
          <p:cNvPr id="6" name="process-1">
            <a:extLst>
              <a:ext uri="{FF2B5EF4-FFF2-40B4-BE49-F238E27FC236}">
                <a16:creationId xmlns:a16="http://schemas.microsoft.com/office/drawing/2014/main" id="{29B39C60-EB84-4A6F-B148-F67C82EB6BFF}"/>
              </a:ext>
            </a:extLst>
          </p:cNvPr>
          <p:cNvSpPr>
            <a:spLocks noGrp="1"/>
          </p:cNvSpPr>
          <p:nvPr/>
        </p:nvSpPr>
        <p:spPr>
          <a:xfrm>
            <a:off x="304800" y="2076450"/>
            <a:ext cx="2387600" cy="2800350"/>
          </a:xfrm>
          <a:prstGeom prst="roundRect">
            <a:avLst>
              <a:gd name="adj" fmla="val 5217"/>
            </a:avLst>
          </a:prstGeom>
          <a:solidFill>
            <a:srgbClr val="FFFFFF"/>
          </a:solidFill>
          <a:ln w="14288">
            <a:solidFill>
              <a:srgbClr val="7030A0"/>
            </a:solidFill>
            <a:prstDash val="solid"/>
          </a:ln>
        </p:spPr>
        <p:txBody>
          <a:bodyPr/>
          <a:lstStyle/>
          <a:p>
            <a:endParaRPr lang="en-VN"/>
          </a:p>
        </p:txBody>
      </p:sp>
      <p:sp>
        <p:nvSpPr>
          <p:cNvPr id="7" name="process-index-1">
            <a:extLst>
              <a:ext uri="{FF2B5EF4-FFF2-40B4-BE49-F238E27FC236}">
                <a16:creationId xmlns:a16="http://schemas.microsoft.com/office/drawing/2014/main" id="{3E0999E9-0E68-4B00-B94B-1FA3D4B14615}"/>
              </a:ext>
            </a:extLst>
          </p:cNvPr>
          <p:cNvSpPr>
            <a:spLocks noGrp="1"/>
          </p:cNvSpPr>
          <p:nvPr/>
        </p:nvSpPr>
        <p:spPr>
          <a:xfrm>
            <a:off x="1193800" y="1771650"/>
            <a:ext cx="609600" cy="609600"/>
          </a:xfrm>
          <a:prstGeom prst="roundRect">
            <a:avLst>
              <a:gd name="adj" fmla="val 50000"/>
            </a:avLst>
          </a:prstGeom>
          <a:solidFill>
            <a:srgbClr val="7030A0"/>
          </a:solidFill>
          <a:ln w="14288">
            <a:solidFill>
              <a:srgbClr val="7030A0"/>
            </a:solidFill>
            <a:prstDash val="solid"/>
          </a:ln>
        </p:spPr>
        <p:txBody>
          <a:bodyPr/>
          <a:lstStyle/>
          <a:p>
            <a:endParaRPr lang="en-VN"/>
          </a:p>
        </p:txBody>
      </p:sp>
      <p:sp>
        <p:nvSpPr>
          <p:cNvPr id="8" name="process-index-label-1">
            <a:extLst>
              <a:ext uri="{FF2B5EF4-FFF2-40B4-BE49-F238E27FC236}">
                <a16:creationId xmlns:a16="http://schemas.microsoft.com/office/drawing/2014/main" id="{99399411-E926-4B79-9AF1-6DEE5177407C}"/>
              </a:ext>
            </a:extLst>
          </p:cNvPr>
          <p:cNvSpPr>
            <a:spLocks noGrp="1"/>
          </p:cNvSpPr>
          <p:nvPr/>
        </p:nvSpPr>
        <p:spPr>
          <a:xfrm>
            <a:off x="1231900" y="1847850"/>
            <a:ext cx="533400" cy="457200"/>
          </a:xfrm>
          <a:prstGeom prst="rect">
            <a:avLst/>
          </a:prstGeom>
          <a:noFill/>
          <a:ln w="0">
            <a:noFill/>
            <a:prstDash val="solid"/>
          </a:ln>
        </p:spPr>
        <p:txBody>
          <a:bodyPr wrap="square" lIns="0" tIns="0" rIns="0" bIns="0" anchor="ctr">
            <a:noAutofit/>
          </a:bodyPr>
          <a:lstStyle/>
          <a:p>
            <a:pPr algn="ctr">
              <a:buNone/>
              <a:defRPr b="1">
                <a:solidFill>
                  <a:srgbClr val="FFFFFF"/>
                </a:solidFill>
                <a:latin typeface="Times New Roman"/>
                <a:ea typeface="Times New Roman"/>
                <a:cs typeface="Times New Roman"/>
              </a:defRPr>
            </a:pPr>
            <a:r>
              <a:rPr b="1">
                <a:solidFill>
                  <a:srgbClr val="FFFFFF"/>
                </a:solidFill>
                <a:latin typeface="Times New Roman"/>
                <a:ea typeface="Times New Roman"/>
                <a:cs typeface="Times New Roman"/>
              </a:rPr>
              <a:t>1</a:t>
            </a:r>
          </a:p>
        </p:txBody>
      </p:sp>
      <p:sp>
        <p:nvSpPr>
          <p:cNvPr id="9" name="process-head-1">
            <a:extLst>
              <a:ext uri="{FF2B5EF4-FFF2-40B4-BE49-F238E27FC236}">
                <a16:creationId xmlns:a16="http://schemas.microsoft.com/office/drawing/2014/main" id="{27235DCF-13CB-403D-ACC1-3F15E67D71F3}"/>
              </a:ext>
            </a:extLst>
          </p:cNvPr>
          <p:cNvSpPr>
            <a:spLocks noGrp="1"/>
          </p:cNvSpPr>
          <p:nvPr/>
        </p:nvSpPr>
        <p:spPr>
          <a:xfrm>
            <a:off x="438150" y="2476500"/>
            <a:ext cx="2120900" cy="514350"/>
          </a:xfrm>
          <a:prstGeom prst="rect">
            <a:avLst/>
          </a:prstGeom>
          <a:noFill/>
          <a:ln w="0">
            <a:noFill/>
            <a:prstDash val="solid"/>
          </a:ln>
        </p:spPr>
        <p:txBody>
          <a:bodyPr wrap="square" lIns="19050" tIns="19050" rIns="19050" bIns="19050" anchor="ctr">
            <a:noAutofit/>
          </a:bodyPr>
          <a:lstStyle/>
          <a:p>
            <a:pPr algn="ctr">
              <a:buNone/>
              <a:defRPr b="1">
                <a:solidFill>
                  <a:srgbClr val="7030A0"/>
                </a:solidFill>
                <a:latin typeface="Times New Roman"/>
                <a:ea typeface="Times New Roman"/>
                <a:cs typeface="Times New Roman"/>
              </a:defRPr>
            </a:pPr>
            <a:r>
              <a:rPr lang="en-US" b="1">
                <a:solidFill>
                  <a:srgbClr val="7030A0"/>
                </a:solidFill>
                <a:latin typeface="Times New Roman"/>
                <a:ea typeface="Times New Roman"/>
                <a:cs typeface="Times New Roman"/>
              </a:rPr>
              <a:t>Nghị định</a:t>
            </a:r>
            <a:endParaRPr b="1">
              <a:solidFill>
                <a:srgbClr val="7030A0"/>
              </a:solidFill>
              <a:latin typeface="Times New Roman"/>
              <a:ea typeface="Times New Roman"/>
              <a:cs typeface="Times New Roman"/>
            </a:endParaRPr>
          </a:p>
        </p:txBody>
      </p:sp>
      <p:sp>
        <p:nvSpPr>
          <p:cNvPr id="10" name="process-body-1">
            <a:extLst>
              <a:ext uri="{FF2B5EF4-FFF2-40B4-BE49-F238E27FC236}">
                <a16:creationId xmlns:a16="http://schemas.microsoft.com/office/drawing/2014/main" id="{66FB90E0-5AD2-44BB-B9F9-AD76737F7737}"/>
              </a:ext>
            </a:extLst>
          </p:cNvPr>
          <p:cNvSpPr>
            <a:spLocks noGrp="1"/>
          </p:cNvSpPr>
          <p:nvPr/>
        </p:nvSpPr>
        <p:spPr>
          <a:xfrm>
            <a:off x="355600" y="3057524"/>
            <a:ext cx="2254250" cy="1819276"/>
          </a:xfrm>
          <a:prstGeom prst="rect">
            <a:avLst/>
          </a:prstGeom>
          <a:noFill/>
          <a:ln w="0">
            <a:noFill/>
            <a:prstDash val="solid"/>
          </a:ln>
        </p:spPr>
        <p:txBody>
          <a:bodyPr wrap="square" lIns="19050" tIns="19050" rIns="19050" bIns="19050" anchor="ctr">
            <a:noAutofit/>
          </a:bodyPr>
          <a:lstStyle/>
          <a:p>
            <a:pPr algn="just">
              <a:buNone/>
              <a:defRPr b="0">
                <a:solidFill>
                  <a:srgbClr val="222222"/>
                </a:solidFill>
                <a:latin typeface="Times New Roman"/>
                <a:ea typeface="Times New Roman"/>
                <a:cs typeface="Times New Roman"/>
              </a:defRPr>
            </a:pPr>
            <a:r>
              <a:rPr lang="en-US" sz="1600" b="0">
                <a:solidFill>
                  <a:srgbClr val="222222"/>
                </a:solidFill>
                <a:latin typeface="Times New Roman"/>
                <a:ea typeface="Times New Roman"/>
                <a:cs typeface="Times New Roman"/>
              </a:rPr>
              <a:t>Nghị định 245/2026/NĐ-CP ngày 27/6/2026 của CP về việc Gia hạn thời hạn nộp thuế GTGT, TNDN, TNCN và tiền thuê đất trong năm 2026</a:t>
            </a:r>
            <a:endParaRPr sz="1600" b="0">
              <a:solidFill>
                <a:srgbClr val="222222"/>
              </a:solidFill>
              <a:latin typeface="Times New Roman"/>
              <a:ea typeface="Times New Roman"/>
              <a:cs typeface="Times New Roman"/>
            </a:endParaRPr>
          </a:p>
        </p:txBody>
      </p:sp>
      <p:sp>
        <p:nvSpPr>
          <p:cNvPr id="11" name="process-arrow-2">
            <a:extLst>
              <a:ext uri="{FF2B5EF4-FFF2-40B4-BE49-F238E27FC236}">
                <a16:creationId xmlns:a16="http://schemas.microsoft.com/office/drawing/2014/main" id="{5DD44ABB-7D4F-4015-9D6B-25766ADFEA37}"/>
              </a:ext>
            </a:extLst>
          </p:cNvPr>
          <p:cNvSpPr>
            <a:spLocks noGrp="1"/>
          </p:cNvSpPr>
          <p:nvPr/>
        </p:nvSpPr>
        <p:spPr>
          <a:xfrm>
            <a:off x="5867400" y="3429000"/>
            <a:ext cx="285750" cy="533400"/>
          </a:xfrm>
          <a:prstGeom prst="rightArrow">
            <a:avLst/>
          </a:prstGeom>
          <a:solidFill>
            <a:srgbClr val="F2EABC"/>
          </a:solidFill>
          <a:ln w="9525">
            <a:solidFill>
              <a:srgbClr val="48BDEC"/>
            </a:solidFill>
            <a:prstDash val="solid"/>
          </a:ln>
        </p:spPr>
        <p:txBody>
          <a:bodyPr/>
          <a:lstStyle/>
          <a:p>
            <a:endParaRPr lang="en-VN"/>
          </a:p>
        </p:txBody>
      </p:sp>
      <p:sp>
        <p:nvSpPr>
          <p:cNvPr id="12" name="process-2">
            <a:extLst>
              <a:ext uri="{FF2B5EF4-FFF2-40B4-BE49-F238E27FC236}">
                <a16:creationId xmlns:a16="http://schemas.microsoft.com/office/drawing/2014/main" id="{C14DD552-70E9-4656-9EB2-5786D5168410}"/>
              </a:ext>
            </a:extLst>
          </p:cNvPr>
          <p:cNvSpPr>
            <a:spLocks noGrp="1"/>
          </p:cNvSpPr>
          <p:nvPr/>
        </p:nvSpPr>
        <p:spPr>
          <a:xfrm>
            <a:off x="3149600" y="2076450"/>
            <a:ext cx="2616200" cy="2800350"/>
          </a:xfrm>
          <a:prstGeom prst="roundRect">
            <a:avLst>
              <a:gd name="adj" fmla="val 5217"/>
            </a:avLst>
          </a:prstGeom>
          <a:solidFill>
            <a:srgbClr val="FFFFFF"/>
          </a:solidFill>
          <a:ln w="14288">
            <a:solidFill>
              <a:srgbClr val="48BDEC"/>
            </a:solidFill>
            <a:prstDash val="solid"/>
          </a:ln>
        </p:spPr>
        <p:txBody>
          <a:bodyPr/>
          <a:lstStyle/>
          <a:p>
            <a:endParaRPr lang="en-VN"/>
          </a:p>
        </p:txBody>
      </p:sp>
      <p:sp>
        <p:nvSpPr>
          <p:cNvPr id="13" name="process-index-2">
            <a:extLst>
              <a:ext uri="{FF2B5EF4-FFF2-40B4-BE49-F238E27FC236}">
                <a16:creationId xmlns:a16="http://schemas.microsoft.com/office/drawing/2014/main" id="{F179296D-E14E-4490-AB37-7211E2878235}"/>
              </a:ext>
            </a:extLst>
          </p:cNvPr>
          <p:cNvSpPr>
            <a:spLocks noGrp="1"/>
          </p:cNvSpPr>
          <p:nvPr/>
        </p:nvSpPr>
        <p:spPr>
          <a:xfrm>
            <a:off x="4114800" y="1771650"/>
            <a:ext cx="609600" cy="609600"/>
          </a:xfrm>
          <a:prstGeom prst="roundRect">
            <a:avLst>
              <a:gd name="adj" fmla="val 50000"/>
            </a:avLst>
          </a:prstGeom>
          <a:solidFill>
            <a:srgbClr val="48BDEC"/>
          </a:solidFill>
          <a:ln w="14288">
            <a:solidFill>
              <a:srgbClr val="48BDEC"/>
            </a:solidFill>
            <a:prstDash val="solid"/>
          </a:ln>
        </p:spPr>
        <p:txBody>
          <a:bodyPr/>
          <a:lstStyle/>
          <a:p>
            <a:endParaRPr lang="en-VN"/>
          </a:p>
        </p:txBody>
      </p:sp>
      <p:sp>
        <p:nvSpPr>
          <p:cNvPr id="14" name="process-index-label-2">
            <a:extLst>
              <a:ext uri="{FF2B5EF4-FFF2-40B4-BE49-F238E27FC236}">
                <a16:creationId xmlns:a16="http://schemas.microsoft.com/office/drawing/2014/main" id="{E8959664-93DA-4EBD-81DA-D6760130414D}"/>
              </a:ext>
            </a:extLst>
          </p:cNvPr>
          <p:cNvSpPr>
            <a:spLocks noGrp="1"/>
          </p:cNvSpPr>
          <p:nvPr/>
        </p:nvSpPr>
        <p:spPr>
          <a:xfrm>
            <a:off x="4191000" y="1847850"/>
            <a:ext cx="533400" cy="457200"/>
          </a:xfrm>
          <a:prstGeom prst="rect">
            <a:avLst/>
          </a:prstGeom>
          <a:noFill/>
          <a:ln w="0">
            <a:noFill/>
            <a:prstDash val="solid"/>
          </a:ln>
        </p:spPr>
        <p:txBody>
          <a:bodyPr wrap="square" lIns="0" tIns="0" rIns="0" bIns="0" anchor="ctr">
            <a:noAutofit/>
          </a:bodyPr>
          <a:lstStyle/>
          <a:p>
            <a:pPr algn="ctr">
              <a:buNone/>
              <a:defRPr b="1">
                <a:solidFill>
                  <a:srgbClr val="FFFFFF"/>
                </a:solidFill>
                <a:latin typeface="Times New Roman"/>
                <a:ea typeface="Times New Roman"/>
                <a:cs typeface="Times New Roman"/>
              </a:defRPr>
            </a:pPr>
            <a:r>
              <a:rPr b="1">
                <a:solidFill>
                  <a:srgbClr val="FFFFFF"/>
                </a:solidFill>
                <a:latin typeface="Times New Roman"/>
                <a:ea typeface="Times New Roman"/>
                <a:cs typeface="Times New Roman"/>
              </a:rPr>
              <a:t>2</a:t>
            </a:r>
          </a:p>
        </p:txBody>
      </p:sp>
      <p:sp>
        <p:nvSpPr>
          <p:cNvPr id="15" name="process-head-2">
            <a:extLst>
              <a:ext uri="{FF2B5EF4-FFF2-40B4-BE49-F238E27FC236}">
                <a16:creationId xmlns:a16="http://schemas.microsoft.com/office/drawing/2014/main" id="{1B9B96FF-71A1-462D-8828-C31860DAB6B9}"/>
              </a:ext>
            </a:extLst>
          </p:cNvPr>
          <p:cNvSpPr>
            <a:spLocks noGrp="1"/>
          </p:cNvSpPr>
          <p:nvPr/>
        </p:nvSpPr>
        <p:spPr>
          <a:xfrm>
            <a:off x="3352800" y="2476500"/>
            <a:ext cx="2120900" cy="514350"/>
          </a:xfrm>
          <a:prstGeom prst="rect">
            <a:avLst/>
          </a:prstGeom>
          <a:noFill/>
          <a:ln w="0">
            <a:noFill/>
            <a:prstDash val="solid"/>
          </a:ln>
        </p:spPr>
        <p:txBody>
          <a:bodyPr wrap="square" lIns="19050" tIns="19050" rIns="19050" bIns="19050" anchor="ctr">
            <a:noAutofit/>
          </a:bodyPr>
          <a:lstStyle/>
          <a:p>
            <a:pPr algn="ctr">
              <a:buNone/>
              <a:defRPr b="1">
                <a:solidFill>
                  <a:srgbClr val="48BDEC"/>
                </a:solidFill>
                <a:latin typeface="Times New Roman"/>
                <a:ea typeface="Times New Roman"/>
                <a:cs typeface="Times New Roman"/>
              </a:defRPr>
            </a:pPr>
            <a:r>
              <a:rPr lang="en-US" b="1">
                <a:solidFill>
                  <a:srgbClr val="48BDEC"/>
                </a:solidFill>
                <a:latin typeface="Times New Roman"/>
                <a:ea typeface="Times New Roman"/>
                <a:cs typeface="Times New Roman"/>
              </a:rPr>
              <a:t>Công điện</a:t>
            </a:r>
            <a:endParaRPr b="1">
              <a:solidFill>
                <a:srgbClr val="48BDEC"/>
              </a:solidFill>
              <a:latin typeface="Times New Roman"/>
              <a:ea typeface="Times New Roman"/>
              <a:cs typeface="Times New Roman"/>
            </a:endParaRPr>
          </a:p>
        </p:txBody>
      </p:sp>
      <p:sp>
        <p:nvSpPr>
          <p:cNvPr id="16" name="process-body-2">
            <a:extLst>
              <a:ext uri="{FF2B5EF4-FFF2-40B4-BE49-F238E27FC236}">
                <a16:creationId xmlns:a16="http://schemas.microsoft.com/office/drawing/2014/main" id="{8F2FAB18-A092-427F-A653-3EF6F3DEF07E}"/>
              </a:ext>
            </a:extLst>
          </p:cNvPr>
          <p:cNvSpPr>
            <a:spLocks noGrp="1"/>
          </p:cNvSpPr>
          <p:nvPr/>
        </p:nvSpPr>
        <p:spPr>
          <a:xfrm>
            <a:off x="3276600" y="3186113"/>
            <a:ext cx="2355850" cy="1309687"/>
          </a:xfrm>
          <a:prstGeom prst="rect">
            <a:avLst/>
          </a:prstGeom>
          <a:noFill/>
          <a:ln w="0">
            <a:noFill/>
            <a:prstDash val="solid"/>
          </a:ln>
        </p:spPr>
        <p:txBody>
          <a:bodyPr wrap="square" lIns="19050" tIns="19050" rIns="19050" bIns="19050" anchor="ctr">
            <a:noAutofit/>
          </a:bodyPr>
          <a:lstStyle/>
          <a:p>
            <a:pPr algn="just">
              <a:buNone/>
              <a:defRPr b="0">
                <a:solidFill>
                  <a:srgbClr val="222222"/>
                </a:solidFill>
                <a:latin typeface="Times New Roman"/>
                <a:ea typeface="Times New Roman"/>
                <a:cs typeface="Times New Roman"/>
              </a:defRPr>
            </a:pPr>
            <a:r>
              <a:rPr lang="en-US" sz="1600" b="0">
                <a:solidFill>
                  <a:srgbClr val="222222"/>
                </a:solidFill>
                <a:latin typeface="Times New Roman"/>
                <a:ea typeface="Times New Roman"/>
                <a:cs typeface="Times New Roman"/>
              </a:rPr>
              <a:t>Công điện số 14/CĐ-CT ngày 27/6/2026 của Cục Thuế về việc Triển khai Nghị định số 245/2026/NĐ-CP ngày 27/6/2026 </a:t>
            </a:r>
            <a:endParaRPr sz="1600" b="0">
              <a:solidFill>
                <a:srgbClr val="222222"/>
              </a:solidFill>
              <a:latin typeface="Times New Roman"/>
              <a:ea typeface="Times New Roman"/>
              <a:cs typeface="Times New Roman"/>
            </a:endParaRPr>
          </a:p>
        </p:txBody>
      </p:sp>
      <p:sp>
        <p:nvSpPr>
          <p:cNvPr id="17" name="process-3">
            <a:extLst>
              <a:ext uri="{FF2B5EF4-FFF2-40B4-BE49-F238E27FC236}">
                <a16:creationId xmlns:a16="http://schemas.microsoft.com/office/drawing/2014/main" id="{A5E09E5E-E0E1-461E-AC60-4424F10A5F25}"/>
              </a:ext>
            </a:extLst>
          </p:cNvPr>
          <p:cNvSpPr>
            <a:spLocks noGrp="1"/>
          </p:cNvSpPr>
          <p:nvPr/>
        </p:nvSpPr>
        <p:spPr>
          <a:xfrm>
            <a:off x="6223000" y="2076450"/>
            <a:ext cx="2387600" cy="2800350"/>
          </a:xfrm>
          <a:prstGeom prst="roundRect">
            <a:avLst>
              <a:gd name="adj" fmla="val 5217"/>
            </a:avLst>
          </a:prstGeom>
          <a:solidFill>
            <a:srgbClr val="FFFFFF"/>
          </a:solidFill>
          <a:ln w="14288">
            <a:solidFill>
              <a:srgbClr val="EB984D"/>
            </a:solidFill>
            <a:prstDash val="solid"/>
          </a:ln>
        </p:spPr>
        <p:txBody>
          <a:bodyPr/>
          <a:lstStyle/>
          <a:p>
            <a:endParaRPr lang="en-VN"/>
          </a:p>
        </p:txBody>
      </p:sp>
      <p:sp>
        <p:nvSpPr>
          <p:cNvPr id="18" name="process-index-3">
            <a:extLst>
              <a:ext uri="{FF2B5EF4-FFF2-40B4-BE49-F238E27FC236}">
                <a16:creationId xmlns:a16="http://schemas.microsoft.com/office/drawing/2014/main" id="{9D5A42AA-84F7-41EC-AFF7-3FC952BEF2BD}"/>
              </a:ext>
            </a:extLst>
          </p:cNvPr>
          <p:cNvSpPr>
            <a:spLocks noGrp="1"/>
          </p:cNvSpPr>
          <p:nvPr/>
        </p:nvSpPr>
        <p:spPr>
          <a:xfrm>
            <a:off x="7086600" y="1771650"/>
            <a:ext cx="609600" cy="609600"/>
          </a:xfrm>
          <a:prstGeom prst="roundRect">
            <a:avLst>
              <a:gd name="adj" fmla="val 50000"/>
            </a:avLst>
          </a:prstGeom>
          <a:solidFill>
            <a:srgbClr val="EB984D"/>
          </a:solidFill>
          <a:ln w="14288">
            <a:solidFill>
              <a:srgbClr val="EB984D"/>
            </a:solidFill>
            <a:prstDash val="solid"/>
          </a:ln>
        </p:spPr>
        <p:txBody>
          <a:bodyPr/>
          <a:lstStyle/>
          <a:p>
            <a:endParaRPr lang="en-VN"/>
          </a:p>
        </p:txBody>
      </p:sp>
      <p:sp>
        <p:nvSpPr>
          <p:cNvPr id="19" name="process-index-label-3">
            <a:extLst>
              <a:ext uri="{FF2B5EF4-FFF2-40B4-BE49-F238E27FC236}">
                <a16:creationId xmlns:a16="http://schemas.microsoft.com/office/drawing/2014/main" id="{8E060D30-C830-480F-9B7D-B10097040F41}"/>
              </a:ext>
            </a:extLst>
          </p:cNvPr>
          <p:cNvSpPr>
            <a:spLocks noGrp="1"/>
          </p:cNvSpPr>
          <p:nvPr/>
        </p:nvSpPr>
        <p:spPr>
          <a:xfrm>
            <a:off x="7124700" y="1847850"/>
            <a:ext cx="533400" cy="457200"/>
          </a:xfrm>
          <a:prstGeom prst="rect">
            <a:avLst/>
          </a:prstGeom>
          <a:noFill/>
          <a:ln w="0">
            <a:noFill/>
            <a:prstDash val="solid"/>
          </a:ln>
        </p:spPr>
        <p:txBody>
          <a:bodyPr wrap="square" lIns="0" tIns="0" rIns="0" bIns="0" anchor="ctr">
            <a:noAutofit/>
          </a:bodyPr>
          <a:lstStyle/>
          <a:p>
            <a:pPr algn="ctr">
              <a:buNone/>
              <a:defRPr b="1">
                <a:solidFill>
                  <a:srgbClr val="FFFFFF"/>
                </a:solidFill>
                <a:latin typeface="Times New Roman"/>
                <a:ea typeface="Times New Roman"/>
                <a:cs typeface="Times New Roman"/>
              </a:defRPr>
            </a:pPr>
            <a:r>
              <a:rPr b="1">
                <a:solidFill>
                  <a:srgbClr val="FFFFFF"/>
                </a:solidFill>
                <a:latin typeface="Times New Roman"/>
                <a:ea typeface="Times New Roman"/>
                <a:cs typeface="Times New Roman"/>
              </a:rPr>
              <a:t>3</a:t>
            </a:r>
          </a:p>
        </p:txBody>
      </p:sp>
      <p:sp>
        <p:nvSpPr>
          <p:cNvPr id="20" name="process-head-3">
            <a:extLst>
              <a:ext uri="{FF2B5EF4-FFF2-40B4-BE49-F238E27FC236}">
                <a16:creationId xmlns:a16="http://schemas.microsoft.com/office/drawing/2014/main" id="{B0DA0FD9-8053-48FB-A5C6-C294BFBDB4BC}"/>
              </a:ext>
            </a:extLst>
          </p:cNvPr>
          <p:cNvSpPr>
            <a:spLocks noGrp="1"/>
          </p:cNvSpPr>
          <p:nvPr/>
        </p:nvSpPr>
        <p:spPr>
          <a:xfrm>
            <a:off x="6356350" y="2476500"/>
            <a:ext cx="2120900" cy="514350"/>
          </a:xfrm>
          <a:prstGeom prst="rect">
            <a:avLst/>
          </a:prstGeom>
          <a:noFill/>
          <a:ln w="0">
            <a:noFill/>
            <a:prstDash val="solid"/>
          </a:ln>
        </p:spPr>
        <p:txBody>
          <a:bodyPr wrap="square" lIns="19050" tIns="19050" rIns="19050" bIns="19050" anchor="ctr">
            <a:noAutofit/>
          </a:bodyPr>
          <a:lstStyle/>
          <a:p>
            <a:pPr algn="ctr">
              <a:buNone/>
              <a:defRPr b="1">
                <a:solidFill>
                  <a:srgbClr val="EB984D"/>
                </a:solidFill>
                <a:latin typeface="Times New Roman"/>
                <a:ea typeface="Times New Roman"/>
                <a:cs typeface="Times New Roman"/>
              </a:defRPr>
            </a:pPr>
            <a:r>
              <a:rPr lang="en-US" b="1">
                <a:solidFill>
                  <a:srgbClr val="EB984D"/>
                </a:solidFill>
                <a:latin typeface="Times New Roman"/>
                <a:ea typeface="Times New Roman"/>
                <a:cs typeface="Times New Roman"/>
              </a:rPr>
              <a:t>Hướng dẫn</a:t>
            </a:r>
            <a:endParaRPr b="1">
              <a:solidFill>
                <a:srgbClr val="EB984D"/>
              </a:solidFill>
              <a:latin typeface="Times New Roman"/>
              <a:ea typeface="Times New Roman"/>
              <a:cs typeface="Times New Roman"/>
            </a:endParaRPr>
          </a:p>
        </p:txBody>
      </p:sp>
      <p:sp>
        <p:nvSpPr>
          <p:cNvPr id="21" name="process-body-3">
            <a:extLst>
              <a:ext uri="{FF2B5EF4-FFF2-40B4-BE49-F238E27FC236}">
                <a16:creationId xmlns:a16="http://schemas.microsoft.com/office/drawing/2014/main" id="{F8ED6D91-2212-45CD-8232-397F2F5BF469}"/>
              </a:ext>
            </a:extLst>
          </p:cNvPr>
          <p:cNvSpPr>
            <a:spLocks noGrp="1"/>
          </p:cNvSpPr>
          <p:nvPr/>
        </p:nvSpPr>
        <p:spPr>
          <a:xfrm>
            <a:off x="6324600" y="2971800"/>
            <a:ext cx="2120900" cy="1219200"/>
          </a:xfrm>
          <a:prstGeom prst="rect">
            <a:avLst/>
          </a:prstGeom>
          <a:noFill/>
          <a:ln w="0">
            <a:noFill/>
            <a:prstDash val="solid"/>
          </a:ln>
        </p:spPr>
        <p:txBody>
          <a:bodyPr wrap="square" lIns="19050" tIns="19050" rIns="19050" bIns="19050" anchor="ctr">
            <a:noAutofit/>
          </a:bodyPr>
          <a:lstStyle/>
          <a:p>
            <a:pPr algn="just">
              <a:buNone/>
              <a:defRPr b="0">
                <a:solidFill>
                  <a:srgbClr val="222222"/>
                </a:solidFill>
                <a:latin typeface="Times New Roman"/>
                <a:ea typeface="Times New Roman"/>
                <a:cs typeface="Times New Roman"/>
              </a:defRPr>
            </a:pPr>
            <a:r>
              <a:rPr lang="en-US" sz="1600" b="0">
                <a:solidFill>
                  <a:srgbClr val="222222"/>
                </a:solidFill>
                <a:latin typeface="Times New Roman"/>
                <a:ea typeface="Times New Roman"/>
                <a:cs typeface="Times New Roman"/>
              </a:rPr>
              <a:t>Công văn triển khai Nghị định; Nâng cấp ứng dụng đáp ứng nghiệp vụ…</a:t>
            </a:r>
            <a:endParaRPr sz="1600" b="0">
              <a:solidFill>
                <a:srgbClr val="222222"/>
              </a:solidFill>
              <a:latin typeface="Times New Roman"/>
              <a:ea typeface="Times New Roman"/>
              <a:cs typeface="Times New Roman"/>
            </a:endParaRPr>
          </a:p>
        </p:txBody>
      </p:sp>
    </p:spTree>
    <p:extLst>
      <p:ext uri="{BB962C8B-B14F-4D97-AF65-F5344CB8AC3E}">
        <p14:creationId xmlns:p14="http://schemas.microsoft.com/office/powerpoint/2010/main" val="4155634418"/>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8D1FD-20A4-95F7-D3DB-CC42EAA8F776}"/>
            </a:ext>
          </a:extLst>
        </p:cNvPr>
        <p:cNvGrpSpPr/>
        <p:nvPr/>
      </p:nvGrpSpPr>
      <p:grpSpPr>
        <a:xfrm>
          <a:off x="0" y="0"/>
          <a:ext cx="0" cy="0"/>
          <a:chOff x="0" y="0"/>
          <a:chExt cx="0" cy="0"/>
        </a:xfrm>
      </p:grpSpPr>
      <p:sp>
        <p:nvSpPr>
          <p:cNvPr id="35" name="Rectangle: Rounded Corners 34">
            <a:extLst>
              <a:ext uri="{FF2B5EF4-FFF2-40B4-BE49-F238E27FC236}">
                <a16:creationId xmlns:a16="http://schemas.microsoft.com/office/drawing/2014/main" id="{707EB8EF-6B34-415C-9C6D-3472ED7D9B2B}"/>
              </a:ext>
            </a:extLst>
          </p:cNvPr>
          <p:cNvSpPr/>
          <p:nvPr/>
        </p:nvSpPr>
        <p:spPr bwMode="gray">
          <a:xfrm>
            <a:off x="687417" y="3357691"/>
            <a:ext cx="8005066" cy="1671510"/>
          </a:xfrm>
          <a:prstGeom prst="roundRect">
            <a:avLst/>
          </a:prstGeom>
          <a:solidFill>
            <a:schemeClr val="bg1">
              <a:lumMod val="75000"/>
            </a:schemeClr>
          </a:solidFill>
          <a:ln w="28575">
            <a:solidFill>
              <a:schemeClr val="tx1"/>
            </a:solidFill>
          </a:ln>
        </p:spPr>
        <p:txBody>
          <a:bodyPr rtlCol="0" anchor="ctr"/>
          <a:lstStyle/>
          <a:p>
            <a:pPr algn="ctr"/>
            <a:endParaRPr lang="en-US" b="0">
              <a:solidFill>
                <a:srgbClr val="FFFFFF"/>
              </a:solidFill>
              <a:latin typeface="Calibri" pitchFamily="34" charset="0"/>
            </a:endParaRPr>
          </a:p>
        </p:txBody>
      </p:sp>
      <p:sp>
        <p:nvSpPr>
          <p:cNvPr id="19458" name="Title 1">
            <a:extLst>
              <a:ext uri="{FF2B5EF4-FFF2-40B4-BE49-F238E27FC236}">
                <a16:creationId xmlns:a16="http://schemas.microsoft.com/office/drawing/2014/main" id="{E2589C56-96C7-6184-A429-0A2B86072EF1}"/>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II. NỘI DUNG CHÍNH</a:t>
            </a:r>
            <a:endParaRPr lang="en-US" altLang="en-US" sz="1800" dirty="0">
              <a:latin typeface="Times New Roman" panose="02020603050405020304" pitchFamily="18" charset="0"/>
              <a:cs typeface="Times New Roman" panose="02020603050405020304" pitchFamily="18" charset="0"/>
            </a:endParaRPr>
          </a:p>
        </p:txBody>
      </p:sp>
      <p:sp>
        <p:nvSpPr>
          <p:cNvPr id="19461" name="Slide Number Placeholder 5">
            <a:extLst>
              <a:ext uri="{FF2B5EF4-FFF2-40B4-BE49-F238E27FC236}">
                <a16:creationId xmlns:a16="http://schemas.microsoft.com/office/drawing/2014/main" id="{A74BB229-9B53-F957-EA9A-0CFA4129DD2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37</a:t>
            </a:fld>
            <a:endParaRPr lang="en-US" altLang="en-US" sz="1400" b="0">
              <a:solidFill>
                <a:schemeClr val="bg1"/>
              </a:solidFill>
              <a:latin typeface="Arial" panose="020B0604020202020204" pitchFamily="34" charset="0"/>
            </a:endParaRPr>
          </a:p>
        </p:txBody>
      </p:sp>
      <p:sp>
        <p:nvSpPr>
          <p:cNvPr id="22" name="Rectangle: Rounded Corners 21">
            <a:extLst>
              <a:ext uri="{FF2B5EF4-FFF2-40B4-BE49-F238E27FC236}">
                <a16:creationId xmlns:a16="http://schemas.microsoft.com/office/drawing/2014/main" id="{22BF241C-E8DF-4352-B8FC-FB6F1BA02CCB}"/>
              </a:ext>
            </a:extLst>
          </p:cNvPr>
          <p:cNvSpPr/>
          <p:nvPr/>
        </p:nvSpPr>
        <p:spPr bwMode="gray">
          <a:xfrm>
            <a:off x="707295" y="1986091"/>
            <a:ext cx="3102705" cy="1190143"/>
          </a:xfrm>
          <a:prstGeom prst="roundRect">
            <a:avLst/>
          </a:prstGeom>
          <a:solidFill>
            <a:schemeClr val="accent1">
              <a:lumMod val="20000"/>
              <a:lumOff val="80000"/>
            </a:schemeClr>
          </a:solidFill>
          <a:ln>
            <a:noFill/>
          </a:ln>
        </p:spPr>
        <p:txBody>
          <a:bodyPr rtlCol="0" anchor="ctr"/>
          <a:lstStyle/>
          <a:p>
            <a:pPr algn="just">
              <a:spcBef>
                <a:spcPts val="600"/>
              </a:spcBef>
            </a:pPr>
            <a:r>
              <a:rPr kumimoji="0" lang="en-US"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D</a:t>
            </a:r>
            <a:r>
              <a:rPr kumimoji="0" lang="vi-VN"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oanh nghiệp, tổ chức, hộ kinh doanh, cá nhân kinh doanh có hoạt động sản xuất</a:t>
            </a:r>
            <a:endParaRPr kumimoji="0" lang="en-US" sz="1600"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23" name="Flowchart: Alternate Process 22">
            <a:extLst>
              <a:ext uri="{FF2B5EF4-FFF2-40B4-BE49-F238E27FC236}">
                <a16:creationId xmlns:a16="http://schemas.microsoft.com/office/drawing/2014/main" id="{D3091DFB-8F66-467E-BAC8-F89C85AE4080}"/>
              </a:ext>
            </a:extLst>
          </p:cNvPr>
          <p:cNvSpPr>
            <a:spLocks noChangeArrowheads="1"/>
          </p:cNvSpPr>
          <p:nvPr/>
        </p:nvSpPr>
        <p:spPr bwMode="auto">
          <a:xfrm>
            <a:off x="1117063" y="1143100"/>
            <a:ext cx="2692937" cy="447850"/>
          </a:xfrm>
          <a:prstGeom prst="flowChartAlternateProcess">
            <a:avLst/>
          </a:prstGeom>
          <a:solidFill>
            <a:schemeClr val="accent5">
              <a:lumMod val="75000"/>
            </a:schemeClr>
          </a:solidFill>
          <a:ln w="25400" algn="ctr">
            <a:solidFill>
              <a:srgbClr val="385D8A"/>
            </a:solidFill>
            <a:miter lim="800000"/>
            <a:headEnd/>
            <a:tailEnd/>
          </a:ln>
        </p:spPr>
        <p:txBody>
          <a:bodyPr anchor="ctr"/>
          <a:lstStyle/>
          <a:p>
            <a:pPr algn="just">
              <a:defRPr/>
            </a:pPr>
            <a:r>
              <a:rPr lang="en-US">
                <a:solidFill>
                  <a:srgbClr val="FFFFFF"/>
                </a:solidFill>
                <a:latin typeface="Times New Roman"/>
              </a:rPr>
              <a:t>Đối tượng được gia hạn</a:t>
            </a:r>
          </a:p>
        </p:txBody>
      </p:sp>
      <p:sp>
        <p:nvSpPr>
          <p:cNvPr id="24" name="Oval 23">
            <a:extLst>
              <a:ext uri="{FF2B5EF4-FFF2-40B4-BE49-F238E27FC236}">
                <a16:creationId xmlns:a16="http://schemas.microsoft.com/office/drawing/2014/main" id="{D01B244C-5617-4FBE-B784-94CAD69A5699}"/>
              </a:ext>
            </a:extLst>
          </p:cNvPr>
          <p:cNvSpPr/>
          <p:nvPr/>
        </p:nvSpPr>
        <p:spPr>
          <a:xfrm>
            <a:off x="254161" y="1012824"/>
            <a:ext cx="762000" cy="663576"/>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a:latin typeface="Times New Roman" panose="02020603050405020304" pitchFamily="18" charset="0"/>
                <a:cs typeface="Times New Roman" panose="02020603050405020304" pitchFamily="18" charset="0"/>
              </a:rPr>
              <a:t>1</a:t>
            </a:r>
          </a:p>
        </p:txBody>
      </p:sp>
      <p:sp>
        <p:nvSpPr>
          <p:cNvPr id="25" name="Rectangle: Rounded Corners 24">
            <a:extLst>
              <a:ext uri="{FF2B5EF4-FFF2-40B4-BE49-F238E27FC236}">
                <a16:creationId xmlns:a16="http://schemas.microsoft.com/office/drawing/2014/main" id="{27D35499-FA85-42A4-9945-E8B3D9E053FD}"/>
              </a:ext>
            </a:extLst>
          </p:cNvPr>
          <p:cNvSpPr/>
          <p:nvPr/>
        </p:nvSpPr>
        <p:spPr bwMode="gray">
          <a:xfrm>
            <a:off x="5181600" y="1995055"/>
            <a:ext cx="3102705" cy="671945"/>
          </a:xfrm>
          <a:prstGeom prst="roundRect">
            <a:avLst/>
          </a:prstGeom>
          <a:solidFill>
            <a:schemeClr val="accent2">
              <a:lumMod val="20000"/>
              <a:lumOff val="80000"/>
            </a:schemeClr>
          </a:solidFill>
          <a:ln>
            <a:noFill/>
          </a:ln>
        </p:spPr>
        <p:txBody>
          <a:bodyPr rtlCol="0" anchor="ctr"/>
          <a:lstStyle/>
          <a:p>
            <a:pPr algn="just">
              <a:spcBef>
                <a:spcPts val="600"/>
              </a:spcBef>
            </a:pPr>
            <a:r>
              <a:rPr kumimoji="0" lang="en-US"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Doanh nghiệp nhỏ và siêu nhỏ</a:t>
            </a:r>
            <a:endParaRPr kumimoji="0" lang="en-US" sz="1600" b="0" i="0" u="none" strike="noStrike" kern="100" cap="none" spc="0" normalizeH="0" baseline="0" noProof="0">
              <a:ln>
                <a:noFill/>
              </a:ln>
              <a:solidFill>
                <a:srgbClr val="000000"/>
              </a:solidFill>
              <a:effectLst/>
              <a:uLnTx/>
              <a:uFillTx/>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26" name="process-index-1">
            <a:extLst>
              <a:ext uri="{FF2B5EF4-FFF2-40B4-BE49-F238E27FC236}">
                <a16:creationId xmlns:a16="http://schemas.microsoft.com/office/drawing/2014/main" id="{084F2E25-050C-4918-B367-BB975806F344}"/>
              </a:ext>
            </a:extLst>
          </p:cNvPr>
          <p:cNvSpPr>
            <a:spLocks noGrp="1"/>
          </p:cNvSpPr>
          <p:nvPr/>
        </p:nvSpPr>
        <p:spPr>
          <a:xfrm>
            <a:off x="1905000" y="1721512"/>
            <a:ext cx="425450" cy="412088"/>
          </a:xfrm>
          <a:prstGeom prst="roundRect">
            <a:avLst>
              <a:gd name="adj" fmla="val 50000"/>
            </a:avLst>
          </a:prstGeom>
          <a:solidFill>
            <a:srgbClr val="F2EABC"/>
          </a:solidFill>
          <a:ln w="14288">
            <a:solidFill>
              <a:srgbClr val="7030A0"/>
            </a:solidFill>
            <a:prstDash val="solid"/>
          </a:ln>
        </p:spPr>
        <p:txBody>
          <a:bodyPr/>
          <a:lstStyle/>
          <a:p>
            <a:endParaRPr lang="en-VN"/>
          </a:p>
        </p:txBody>
      </p:sp>
      <p:sp>
        <p:nvSpPr>
          <p:cNvPr id="27" name="process-index-label-1">
            <a:extLst>
              <a:ext uri="{FF2B5EF4-FFF2-40B4-BE49-F238E27FC236}">
                <a16:creationId xmlns:a16="http://schemas.microsoft.com/office/drawing/2014/main" id="{6197C06A-C95F-4113-8F11-B62527DAC521}"/>
              </a:ext>
            </a:extLst>
          </p:cNvPr>
          <p:cNvSpPr>
            <a:spLocks noGrp="1"/>
          </p:cNvSpPr>
          <p:nvPr/>
        </p:nvSpPr>
        <p:spPr>
          <a:xfrm>
            <a:off x="1943100" y="1752600"/>
            <a:ext cx="372269" cy="335888"/>
          </a:xfrm>
          <a:prstGeom prst="rect">
            <a:avLst/>
          </a:prstGeom>
          <a:noFill/>
          <a:ln w="0">
            <a:noFill/>
            <a:prstDash val="solid"/>
          </a:ln>
        </p:spPr>
        <p:txBody>
          <a:bodyPr wrap="square" lIns="0" tIns="0" rIns="0" bIns="0" anchor="ctr">
            <a:noAutofit/>
          </a:bodyPr>
          <a:lstStyle/>
          <a:p>
            <a:pPr algn="ctr">
              <a:buNone/>
              <a:defRPr b="1">
                <a:solidFill>
                  <a:srgbClr val="FFFFFF"/>
                </a:solidFill>
                <a:latin typeface="Times New Roman"/>
                <a:ea typeface="Times New Roman"/>
                <a:cs typeface="Times New Roman"/>
              </a:defRPr>
            </a:pPr>
            <a:r>
              <a:rPr b="1">
                <a:solidFill>
                  <a:srgbClr val="C00000"/>
                </a:solidFill>
                <a:latin typeface="Times New Roman"/>
                <a:ea typeface="Times New Roman"/>
                <a:cs typeface="Times New Roman"/>
              </a:rPr>
              <a:t>1</a:t>
            </a:r>
          </a:p>
        </p:txBody>
      </p:sp>
      <p:sp>
        <p:nvSpPr>
          <p:cNvPr id="30" name="process-index-1">
            <a:extLst>
              <a:ext uri="{FF2B5EF4-FFF2-40B4-BE49-F238E27FC236}">
                <a16:creationId xmlns:a16="http://schemas.microsoft.com/office/drawing/2014/main" id="{C803C3C0-FBAC-4812-AE75-08244241D3ED}"/>
              </a:ext>
            </a:extLst>
          </p:cNvPr>
          <p:cNvSpPr>
            <a:spLocks noGrp="1"/>
          </p:cNvSpPr>
          <p:nvPr/>
        </p:nvSpPr>
        <p:spPr>
          <a:xfrm>
            <a:off x="6438900" y="1721512"/>
            <a:ext cx="425450" cy="412088"/>
          </a:xfrm>
          <a:prstGeom prst="roundRect">
            <a:avLst>
              <a:gd name="adj" fmla="val 50000"/>
            </a:avLst>
          </a:prstGeom>
          <a:solidFill>
            <a:schemeClr val="accent4">
              <a:lumMod val="20000"/>
              <a:lumOff val="80000"/>
            </a:schemeClr>
          </a:solidFill>
          <a:ln w="14288">
            <a:solidFill>
              <a:srgbClr val="7030A0"/>
            </a:solidFill>
            <a:prstDash val="solid"/>
          </a:ln>
        </p:spPr>
        <p:txBody>
          <a:bodyPr/>
          <a:lstStyle/>
          <a:p>
            <a:endParaRPr lang="en-VN"/>
          </a:p>
        </p:txBody>
      </p:sp>
      <p:sp>
        <p:nvSpPr>
          <p:cNvPr id="31" name="process-index-label-1">
            <a:extLst>
              <a:ext uri="{FF2B5EF4-FFF2-40B4-BE49-F238E27FC236}">
                <a16:creationId xmlns:a16="http://schemas.microsoft.com/office/drawing/2014/main" id="{5006C4E0-6BEB-4362-81C8-2D8B8369C285}"/>
              </a:ext>
            </a:extLst>
          </p:cNvPr>
          <p:cNvSpPr>
            <a:spLocks noGrp="1"/>
          </p:cNvSpPr>
          <p:nvPr/>
        </p:nvSpPr>
        <p:spPr>
          <a:xfrm>
            <a:off x="6477000" y="1752600"/>
            <a:ext cx="372269" cy="335888"/>
          </a:xfrm>
          <a:prstGeom prst="rect">
            <a:avLst/>
          </a:prstGeom>
          <a:noFill/>
          <a:ln w="0">
            <a:noFill/>
            <a:prstDash val="solid"/>
          </a:ln>
        </p:spPr>
        <p:txBody>
          <a:bodyPr wrap="square" lIns="0" tIns="0" rIns="0" bIns="0" anchor="ctr">
            <a:noAutofit/>
          </a:bodyPr>
          <a:lstStyle/>
          <a:p>
            <a:pPr algn="ctr">
              <a:buNone/>
              <a:defRPr b="1">
                <a:solidFill>
                  <a:srgbClr val="FFFFFF"/>
                </a:solidFill>
                <a:latin typeface="Times New Roman"/>
                <a:ea typeface="Times New Roman"/>
                <a:cs typeface="Times New Roman"/>
              </a:defRPr>
            </a:pPr>
            <a:r>
              <a:rPr lang="en-US" b="1">
                <a:solidFill>
                  <a:srgbClr val="C00000"/>
                </a:solidFill>
                <a:latin typeface="Times New Roman"/>
                <a:ea typeface="Times New Roman"/>
                <a:cs typeface="Times New Roman"/>
              </a:rPr>
              <a:t>2</a:t>
            </a:r>
            <a:endParaRPr b="1">
              <a:solidFill>
                <a:srgbClr val="C00000"/>
              </a:solidFill>
              <a:latin typeface="Times New Roman"/>
              <a:ea typeface="Times New Roman"/>
              <a:cs typeface="Times New Roman"/>
            </a:endParaRPr>
          </a:p>
        </p:txBody>
      </p:sp>
      <p:sp>
        <p:nvSpPr>
          <p:cNvPr id="32" name="Arrow: Curved Right 31">
            <a:extLst>
              <a:ext uri="{FF2B5EF4-FFF2-40B4-BE49-F238E27FC236}">
                <a16:creationId xmlns:a16="http://schemas.microsoft.com/office/drawing/2014/main" id="{46E1A5FA-3C50-4B4A-BE37-143C8104E8A4}"/>
              </a:ext>
            </a:extLst>
          </p:cNvPr>
          <p:cNvSpPr/>
          <p:nvPr/>
        </p:nvSpPr>
        <p:spPr bwMode="gray">
          <a:xfrm>
            <a:off x="136267" y="2938712"/>
            <a:ext cx="551150" cy="980575"/>
          </a:xfrm>
          <a:prstGeom prst="curvedRightArrow">
            <a:avLst/>
          </a:prstGeom>
          <a:solidFill>
            <a:srgbClr val="00B0F0"/>
          </a:solidFill>
          <a:ln>
            <a:noFill/>
          </a:ln>
        </p:spPr>
        <p:txBody>
          <a:bodyPr rtlCol="0" anchor="ctr"/>
          <a:lstStyle/>
          <a:p>
            <a:pPr algn="ctr"/>
            <a:endParaRPr lang="en-US" b="0">
              <a:solidFill>
                <a:srgbClr val="FFFFFF"/>
              </a:solidFill>
              <a:latin typeface="Calibri" pitchFamily="34" charset="0"/>
            </a:endParaRPr>
          </a:p>
        </p:txBody>
      </p:sp>
      <p:sp>
        <p:nvSpPr>
          <p:cNvPr id="33" name="quad-3">
            <a:extLst>
              <a:ext uri="{FF2B5EF4-FFF2-40B4-BE49-F238E27FC236}">
                <a16:creationId xmlns:a16="http://schemas.microsoft.com/office/drawing/2014/main" id="{D5242E53-646D-4BF7-BED4-2C5CF5588D59}"/>
              </a:ext>
            </a:extLst>
          </p:cNvPr>
          <p:cNvSpPr>
            <a:spLocks noGrp="1"/>
          </p:cNvSpPr>
          <p:nvPr/>
        </p:nvSpPr>
        <p:spPr>
          <a:xfrm>
            <a:off x="914400" y="3505200"/>
            <a:ext cx="3543300" cy="1371600"/>
          </a:xfrm>
          <a:prstGeom prst="roundRect">
            <a:avLst>
              <a:gd name="adj" fmla="val 7059"/>
            </a:avLst>
          </a:prstGeom>
          <a:solidFill>
            <a:srgbClr val="F2EABC"/>
          </a:solidFill>
          <a:ln w="14288">
            <a:solidFill>
              <a:srgbClr val="EB984D"/>
            </a:solidFill>
            <a:prstDash val="solid"/>
          </a:ln>
        </p:spPr>
        <p:txBody>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en-US" b="0" kern="0">
                <a:solidFill>
                  <a:sysClr val="windowText" lastClr="000000"/>
                </a:solidFill>
                <a:latin typeface="Times New Roman" panose="02020603050405020304" pitchFamily="18" charset="0"/>
                <a:cs typeface="Times New Roman" panose="02020603050405020304" pitchFamily="18" charset="0"/>
              </a:rPr>
              <a:t>H</a:t>
            </a:r>
            <a:r>
              <a:rPr kumimoji="0" lang="en-US" sz="1800" b="0" i="0" u="none" strike="noStrike" kern="0" cap="none" spc="0" normalizeH="0" baseline="0" noProof="0">
                <a:ln>
                  <a:noFill/>
                </a:ln>
                <a:solidFill>
                  <a:sysClr val="windowText" lastClr="000000"/>
                </a:solidFill>
                <a:effectLst/>
                <a:uLnTx/>
                <a:uFillTx/>
                <a:latin typeface="Times New Roman" panose="02020603050405020304" pitchFamily="18" charset="0"/>
                <a:cs typeface="Times New Roman" panose="02020603050405020304" pitchFamily="18" charset="0"/>
              </a:rPr>
              <a:t>oạt động SX KD trong các ngành kinh tế, lĩnh vực quy định tại Phụ lục 1 (NĐ 245/2026)</a:t>
            </a:r>
            <a:endParaRPr kumimoji="0" lang="en-US" sz="1800" b="0"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endParaRPr>
          </a:p>
        </p:txBody>
      </p:sp>
      <p:sp>
        <p:nvSpPr>
          <p:cNvPr id="34" name="quad-4">
            <a:extLst>
              <a:ext uri="{FF2B5EF4-FFF2-40B4-BE49-F238E27FC236}">
                <a16:creationId xmlns:a16="http://schemas.microsoft.com/office/drawing/2014/main" id="{1AADD7B9-ED44-405A-85D3-687CD05FD6DC}"/>
              </a:ext>
            </a:extLst>
          </p:cNvPr>
          <p:cNvSpPr>
            <a:spLocks noGrp="1"/>
          </p:cNvSpPr>
          <p:nvPr/>
        </p:nvSpPr>
        <p:spPr>
          <a:xfrm>
            <a:off x="4953000" y="3505200"/>
            <a:ext cx="3600450" cy="1371600"/>
          </a:xfrm>
          <a:prstGeom prst="roundRect">
            <a:avLst>
              <a:gd name="adj" fmla="val 7059"/>
            </a:avLst>
          </a:prstGeom>
          <a:solidFill>
            <a:srgbClr val="CCFFCC"/>
          </a:solidFill>
          <a:ln w="14288">
            <a:solidFill>
              <a:srgbClr val="7030A0"/>
            </a:solidFill>
            <a:prstDash val="solid"/>
          </a:ln>
        </p:spPr>
        <p:txBody>
          <a:bodyPr/>
          <a:lstStyle/>
          <a:p>
            <a:pPr algn="just"/>
            <a:r>
              <a:rPr lang="en-US" b="0">
                <a:latin typeface="Times New Roman" panose="02020603050405020304" pitchFamily="18" charset="0"/>
                <a:ea typeface="Calibri" panose="020F0502020204030204" pitchFamily="34" charset="0"/>
              </a:rPr>
              <a:t>H</a:t>
            </a:r>
            <a:r>
              <a:rPr lang="en-US" sz="1800" b="0">
                <a:effectLst/>
                <a:latin typeface="Times New Roman" panose="02020603050405020304" pitchFamily="18" charset="0"/>
                <a:ea typeface="Calibri" panose="020F0502020204030204" pitchFamily="34" charset="0"/>
              </a:rPr>
              <a:t>oạt động SXKD </a:t>
            </a:r>
            <a:r>
              <a:rPr lang="en-US" sz="1800">
                <a:effectLst/>
                <a:latin typeface="Times New Roman" panose="02020603050405020304" pitchFamily="18" charset="0"/>
                <a:ea typeface="Calibri" panose="020F0502020204030204" pitchFamily="34" charset="0"/>
              </a:rPr>
              <a:t>nhiều</a:t>
            </a:r>
            <a:r>
              <a:rPr lang="en-US" sz="1800" b="0">
                <a:effectLst/>
                <a:latin typeface="Times New Roman" panose="02020603050405020304" pitchFamily="18" charset="0"/>
                <a:ea typeface="Calibri" panose="020F0502020204030204" pitchFamily="34" charset="0"/>
              </a:rPr>
              <a:t> ngành kinh tế khác nhau </a:t>
            </a:r>
            <a:r>
              <a:rPr lang="en-US" sz="1800">
                <a:effectLst/>
                <a:latin typeface="Times New Roman" panose="02020603050405020304" pitchFamily="18" charset="0"/>
                <a:ea typeface="Calibri" panose="020F0502020204030204" pitchFamily="34" charset="0"/>
              </a:rPr>
              <a:t>trong đó có</a:t>
            </a:r>
            <a:r>
              <a:rPr lang="en-US" sz="1800" b="0">
                <a:effectLst/>
                <a:latin typeface="Times New Roman" panose="02020603050405020304" pitchFamily="18" charset="0"/>
                <a:ea typeface="Calibri" panose="020F0502020204030204" pitchFamily="34" charset="0"/>
              </a:rPr>
              <a:t> ngành kinh tế, lĩnh vực quy định tại Phụ lục I ban hành </a:t>
            </a:r>
            <a:endParaRPr lang="en-VN" b="0"/>
          </a:p>
        </p:txBody>
      </p:sp>
    </p:spTree>
    <p:extLst>
      <p:ext uri="{BB962C8B-B14F-4D97-AF65-F5344CB8AC3E}">
        <p14:creationId xmlns:p14="http://schemas.microsoft.com/office/powerpoint/2010/main" val="1942590380"/>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8D1FD-20A4-95F7-D3DB-CC42EAA8F776}"/>
            </a:ext>
          </a:extLst>
        </p:cNvPr>
        <p:cNvGrpSpPr/>
        <p:nvPr/>
      </p:nvGrpSpPr>
      <p:grpSpPr>
        <a:xfrm>
          <a:off x="0" y="0"/>
          <a:ext cx="0" cy="0"/>
          <a:chOff x="0" y="0"/>
          <a:chExt cx="0" cy="0"/>
        </a:xfrm>
      </p:grpSpPr>
      <p:sp>
        <p:nvSpPr>
          <p:cNvPr id="19458" name="Title 1">
            <a:extLst>
              <a:ext uri="{FF2B5EF4-FFF2-40B4-BE49-F238E27FC236}">
                <a16:creationId xmlns:a16="http://schemas.microsoft.com/office/drawing/2014/main" id="{E2589C56-96C7-6184-A429-0A2B86072EF1}"/>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II. NỘI DUNG CHÍNH</a:t>
            </a:r>
            <a:endParaRPr lang="en-US" altLang="en-US" sz="1800" dirty="0">
              <a:latin typeface="Times New Roman" panose="02020603050405020304" pitchFamily="18" charset="0"/>
              <a:cs typeface="Times New Roman" panose="02020603050405020304" pitchFamily="18" charset="0"/>
            </a:endParaRPr>
          </a:p>
        </p:txBody>
      </p:sp>
      <p:sp>
        <p:nvSpPr>
          <p:cNvPr id="19461" name="Slide Number Placeholder 5">
            <a:extLst>
              <a:ext uri="{FF2B5EF4-FFF2-40B4-BE49-F238E27FC236}">
                <a16:creationId xmlns:a16="http://schemas.microsoft.com/office/drawing/2014/main" id="{A74BB229-9B53-F957-EA9A-0CFA4129DD2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38</a:t>
            </a:fld>
            <a:endParaRPr lang="en-US" altLang="en-US" sz="1400" b="0">
              <a:solidFill>
                <a:schemeClr val="bg1"/>
              </a:solidFill>
              <a:latin typeface="Arial" panose="020B0604020202020204" pitchFamily="34" charset="0"/>
            </a:endParaRPr>
          </a:p>
        </p:txBody>
      </p:sp>
      <p:sp>
        <p:nvSpPr>
          <p:cNvPr id="23" name="Flowchart: Alternate Process 22">
            <a:extLst>
              <a:ext uri="{FF2B5EF4-FFF2-40B4-BE49-F238E27FC236}">
                <a16:creationId xmlns:a16="http://schemas.microsoft.com/office/drawing/2014/main" id="{D3091DFB-8F66-467E-BAC8-F89C85AE4080}"/>
              </a:ext>
            </a:extLst>
          </p:cNvPr>
          <p:cNvSpPr>
            <a:spLocks noChangeArrowheads="1"/>
          </p:cNvSpPr>
          <p:nvPr/>
        </p:nvSpPr>
        <p:spPr bwMode="auto">
          <a:xfrm>
            <a:off x="1117063" y="1143100"/>
            <a:ext cx="3340637" cy="447850"/>
          </a:xfrm>
          <a:prstGeom prst="flowChartAlternateProcess">
            <a:avLst/>
          </a:prstGeom>
          <a:solidFill>
            <a:schemeClr val="accent5">
              <a:lumMod val="75000"/>
            </a:schemeClr>
          </a:solidFill>
          <a:ln w="25400" algn="ctr">
            <a:solidFill>
              <a:srgbClr val="385D8A"/>
            </a:solidFill>
            <a:miter lim="800000"/>
            <a:headEnd/>
            <a:tailEnd/>
          </a:ln>
        </p:spPr>
        <p:txBody>
          <a:bodyPr anchor="ctr"/>
          <a:lstStyle/>
          <a:p>
            <a:pPr algn="just">
              <a:defRPr/>
            </a:pPr>
            <a:r>
              <a:rPr lang="en-US">
                <a:solidFill>
                  <a:srgbClr val="FFFFFF"/>
                </a:solidFill>
                <a:latin typeface="Times New Roman"/>
              </a:rPr>
              <a:t>Loại thuế và thời gian gia hạn</a:t>
            </a:r>
          </a:p>
        </p:txBody>
      </p:sp>
      <p:sp>
        <p:nvSpPr>
          <p:cNvPr id="24" name="Oval 23">
            <a:extLst>
              <a:ext uri="{FF2B5EF4-FFF2-40B4-BE49-F238E27FC236}">
                <a16:creationId xmlns:a16="http://schemas.microsoft.com/office/drawing/2014/main" id="{D01B244C-5617-4FBE-B784-94CAD69A5699}"/>
              </a:ext>
            </a:extLst>
          </p:cNvPr>
          <p:cNvSpPr/>
          <p:nvPr/>
        </p:nvSpPr>
        <p:spPr>
          <a:xfrm>
            <a:off x="254161" y="1012824"/>
            <a:ext cx="762000" cy="663576"/>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a:latin typeface="Times New Roman" panose="02020603050405020304" pitchFamily="18" charset="0"/>
                <a:cs typeface="Times New Roman" panose="02020603050405020304" pitchFamily="18" charset="0"/>
              </a:rPr>
              <a:t>2</a:t>
            </a:r>
          </a:p>
        </p:txBody>
      </p:sp>
      <p:graphicFrame>
        <p:nvGraphicFramePr>
          <p:cNvPr id="3" name="Table 2">
            <a:extLst>
              <a:ext uri="{FF2B5EF4-FFF2-40B4-BE49-F238E27FC236}">
                <a16:creationId xmlns:a16="http://schemas.microsoft.com/office/drawing/2014/main" id="{2E9244B3-AF3E-4AD3-99E9-D4703758BF00}"/>
              </a:ext>
            </a:extLst>
          </p:cNvPr>
          <p:cNvGraphicFramePr>
            <a:graphicFrameLocks noGrp="1"/>
          </p:cNvGraphicFramePr>
          <p:nvPr>
            <p:extLst>
              <p:ext uri="{D42A27DB-BD31-4B8C-83A1-F6EECF244321}">
                <p14:modId xmlns:p14="http://schemas.microsoft.com/office/powerpoint/2010/main" val="1016766094"/>
              </p:ext>
            </p:extLst>
          </p:nvPr>
        </p:nvGraphicFramePr>
        <p:xfrm>
          <a:off x="254161" y="1783027"/>
          <a:ext cx="8661240" cy="4362420"/>
        </p:xfrm>
        <a:graphic>
          <a:graphicData uri="http://schemas.openxmlformats.org/drawingml/2006/table">
            <a:tbl>
              <a:tblPr firstRow="1" bandRow="1"/>
              <a:tblGrid>
                <a:gridCol w="4090030">
                  <a:extLst>
                    <a:ext uri="{9D8B030D-6E8A-4147-A177-3AD203B41FA5}">
                      <a16:colId xmlns:a16="http://schemas.microsoft.com/office/drawing/2014/main" val="1534910308"/>
                    </a:ext>
                  </a:extLst>
                </a:gridCol>
                <a:gridCol w="1363343">
                  <a:extLst>
                    <a:ext uri="{9D8B030D-6E8A-4147-A177-3AD203B41FA5}">
                      <a16:colId xmlns:a16="http://schemas.microsoft.com/office/drawing/2014/main" val="3551139091"/>
                    </a:ext>
                  </a:extLst>
                </a:gridCol>
                <a:gridCol w="1776990">
                  <a:extLst>
                    <a:ext uri="{9D8B030D-6E8A-4147-A177-3AD203B41FA5}">
                      <a16:colId xmlns:a16="http://schemas.microsoft.com/office/drawing/2014/main" val="2005820617"/>
                    </a:ext>
                  </a:extLst>
                </a:gridCol>
                <a:gridCol w="1430877">
                  <a:extLst>
                    <a:ext uri="{9D8B030D-6E8A-4147-A177-3AD203B41FA5}">
                      <a16:colId xmlns:a16="http://schemas.microsoft.com/office/drawing/2014/main" val="1594716111"/>
                    </a:ext>
                  </a:extLst>
                </a:gridCol>
              </a:tblGrid>
              <a:tr h="576000">
                <a:tc>
                  <a:txBody>
                    <a:bodyPr/>
                    <a:lstStyle/>
                    <a:p>
                      <a:pPr algn="ctr">
                        <a:lnSpc>
                          <a:spcPct val="107000"/>
                        </a:lnSpc>
                        <a:spcAft>
                          <a:spcPts val="0"/>
                        </a:spcAft>
                      </a:pPr>
                      <a:r>
                        <a:rPr lang="en-US" sz="16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 thuế/ Tiền thuê đất</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88969" marR="88969" marT="44484" marB="4448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lnSpc>
                          <a:spcPct val="107000"/>
                        </a:lnSpc>
                        <a:spcAft>
                          <a:spcPts val="0"/>
                        </a:spcAft>
                      </a:pPr>
                      <a:r>
                        <a:rPr lang="en-US" sz="16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 gian gia hạn quy định</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88969" marR="88969" marT="44484" marB="4448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lnSpc>
                          <a:spcPct val="107000"/>
                        </a:lnSpc>
                        <a:spcAft>
                          <a:spcPts val="0"/>
                        </a:spcAft>
                      </a:pPr>
                      <a:r>
                        <a:rPr lang="en-US" sz="16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Kỳ tính thuế</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88969" marR="88969" marT="44484" marB="4448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lnSpc>
                          <a:spcPct val="107000"/>
                        </a:lnSpc>
                        <a:spcAft>
                          <a:spcPts val="0"/>
                        </a:spcAft>
                      </a:pPr>
                      <a:r>
                        <a:rPr lang="en-US" sz="16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 hạn nộp chậm nhất</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88969" marR="88969" marT="44484" marB="4448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extLst>
                  <a:ext uri="{0D108BD9-81ED-4DB2-BD59-A6C34878D82A}">
                    <a16:rowId xmlns:a16="http://schemas.microsoft.com/office/drawing/2014/main" val="4136073976"/>
                  </a:ext>
                </a:extLst>
              </a:tr>
              <a:tr h="324000">
                <a:tc rowSpan="4">
                  <a:txBody>
                    <a:bodyPr/>
                    <a:lstStyle/>
                    <a:p>
                      <a:pPr marL="342900" lvl="0" indent="-342900">
                        <a:lnSpc>
                          <a:spcPct val="107000"/>
                        </a:lnSpc>
                        <a:spcBef>
                          <a:spcPts val="0"/>
                        </a:spcBef>
                        <a:spcAft>
                          <a:spcPts val="0"/>
                        </a:spcAft>
                        <a:tabLst>
                          <a:tab pos="457200" algn="l"/>
                        </a:tabLst>
                      </a:pPr>
                      <a:r>
                        <a:rPr lang="en-US" sz="16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Thuế GTGT</a:t>
                      </a:r>
                      <a:endParaRPr lang="en-US" sz="1600" b="1">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Bef>
                          <a:spcPts val="0"/>
                        </a:spcBef>
                        <a:spcAft>
                          <a:spcPts val="0"/>
                        </a:spcAft>
                      </a:pPr>
                      <a:r>
                        <a:rPr lang="en-US" sz="1600"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(Trừ Thuế GTGT khâu NK)</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Bef>
                          <a:spcPts val="0"/>
                        </a:spcBef>
                        <a:spcAft>
                          <a:spcPts val="0"/>
                        </a:spcAft>
                      </a:pPr>
                      <a:r>
                        <a:rPr lang="en-US" sz="16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Thuế TNCN của HKD, CN KD</a:t>
                      </a:r>
                      <a:endParaRPr lang="en-US" sz="1600" b="1">
                        <a:effectLst/>
                        <a:latin typeface="Times New Roman" panose="02020603050405020304" pitchFamily="18" charset="0"/>
                        <a:ea typeface="Calibri" panose="020F0502020204030204" pitchFamily="34" charset="0"/>
                        <a:cs typeface="Times New Roman" panose="02020603050405020304" pitchFamily="18" charset="0"/>
                      </a:endParaRPr>
                    </a:p>
                  </a:txBody>
                  <a:tcPr marL="88969" marR="88969" marT="44484" marB="44484" anchor="ctr">
                    <a:lnL w="12700" cap="flat" cmpd="sng" algn="ctr">
                      <a:solidFill>
                        <a:srgbClr val="2B166E"/>
                      </a:solidFill>
                      <a:prstDash val="solid"/>
                      <a:round/>
                      <a:headEnd type="none" w="med" len="med"/>
                      <a:tailEnd type="none" w="med" len="med"/>
                    </a:lnL>
                    <a:lnR w="12700" cap="flat" cmpd="sng" algn="ctr">
                      <a:solidFill>
                        <a:srgbClr val="2B166E"/>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2B166E"/>
                      </a:solidFill>
                      <a:prstDash val="dash"/>
                      <a:round/>
                      <a:headEnd type="none" w="med" len="med"/>
                      <a:tailEnd type="none" w="med" len="med"/>
                    </a:lnB>
                    <a:solidFill>
                      <a:srgbClr val="DAF2FB"/>
                    </a:solidFill>
                  </a:tcPr>
                </a:tc>
                <a:tc rowSpan="4">
                  <a:txBody>
                    <a:bodyPr/>
                    <a:lstStyle/>
                    <a:p>
                      <a:pPr algn="ctr">
                        <a:lnSpc>
                          <a:spcPct val="107000"/>
                        </a:lnSpc>
                        <a:spcBef>
                          <a:spcPts val="0"/>
                        </a:spcBef>
                        <a:spcAft>
                          <a:spcPts val="0"/>
                        </a:spcAft>
                      </a:pPr>
                      <a:r>
                        <a:rPr lang="en-US"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Tối đa </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Bef>
                          <a:spcPts val="0"/>
                        </a:spcBef>
                        <a:spcAft>
                          <a:spcPts val="0"/>
                        </a:spcAft>
                      </a:pPr>
                      <a:r>
                        <a:rPr lang="en-US"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 tháng</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88969" marR="88969" marT="44484" marB="44484" anchor="ctr">
                    <a:lnL w="12700" cap="flat" cmpd="sng" algn="ctr">
                      <a:solidFill>
                        <a:srgbClr val="2B166E"/>
                      </a:solidFill>
                      <a:prstDash val="solid"/>
                      <a:round/>
                      <a:headEnd type="none" w="med" len="med"/>
                      <a:tailEnd type="none" w="med" len="med"/>
                    </a:lnL>
                    <a:lnR w="12700" cap="flat" cmpd="sng" algn="ctr">
                      <a:solidFill>
                        <a:srgbClr val="2B166E"/>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2B166E"/>
                      </a:solidFill>
                      <a:prstDash val="dash"/>
                      <a:round/>
                      <a:headEnd type="none" w="med" len="med"/>
                      <a:tailEnd type="none" w="med" len="med"/>
                    </a:lnB>
                    <a:solidFill>
                      <a:srgbClr val="DAF2FB"/>
                    </a:solidFill>
                  </a:tcPr>
                </a:tc>
                <a:tc>
                  <a:txBody>
                    <a:bodyPr/>
                    <a:lstStyle/>
                    <a:p>
                      <a:pPr algn="ctr">
                        <a:lnSpc>
                          <a:spcPct val="100000"/>
                        </a:lnSpc>
                        <a:spcBef>
                          <a:spcPts val="0"/>
                        </a:spcBef>
                        <a:spcAft>
                          <a:spcPts val="0"/>
                        </a:spcAft>
                      </a:pPr>
                      <a:r>
                        <a:rPr lang="en-US" sz="1500" kern="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Tháng 5/2026</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6726" marR="66726" marT="9268" marB="0" anchor="ctr">
                    <a:lnL w="12700" cap="flat" cmpd="sng" algn="ctr">
                      <a:solidFill>
                        <a:srgbClr val="2B166E"/>
                      </a:solidFill>
                      <a:prstDash val="solid"/>
                      <a:round/>
                      <a:headEnd type="none" w="med" len="med"/>
                      <a:tailEnd type="none" w="med" len="med"/>
                    </a:lnL>
                    <a:lnR w="12700" cap="flat" cmpd="sng" algn="ctr">
                      <a:solidFill>
                        <a:srgbClr val="2B166E"/>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2B166E"/>
                      </a:solidFill>
                      <a:prstDash val="dash"/>
                      <a:round/>
                      <a:headEnd type="none" w="med" len="med"/>
                      <a:tailEnd type="none" w="med" len="med"/>
                    </a:lnB>
                    <a:solidFill>
                      <a:srgbClr val="DAF2FB"/>
                    </a:solidFill>
                  </a:tcPr>
                </a:tc>
                <a:tc>
                  <a:txBody>
                    <a:bodyPr/>
                    <a:lstStyle/>
                    <a:p>
                      <a:pPr indent="18415" algn="ctr">
                        <a:lnSpc>
                          <a:spcPct val="88000"/>
                        </a:lnSpc>
                        <a:spcBef>
                          <a:spcPts val="0"/>
                        </a:spcBef>
                        <a:spcAft>
                          <a:spcPts val="0"/>
                        </a:spcAft>
                      </a:pPr>
                      <a:r>
                        <a:rPr lang="en-US" sz="15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20/11/2026</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6726" marR="66726" marT="9268" marB="0" anchor="ctr">
                    <a:lnL w="12700" cap="flat" cmpd="sng" algn="ctr">
                      <a:solidFill>
                        <a:srgbClr val="2B166E"/>
                      </a:solidFill>
                      <a:prstDash val="solid"/>
                      <a:round/>
                      <a:headEnd type="none" w="med" len="med"/>
                      <a:tailEnd type="none" w="med" len="med"/>
                    </a:lnL>
                    <a:lnR w="12700" cap="flat" cmpd="sng" algn="ctr">
                      <a:solidFill>
                        <a:srgbClr val="2B166E"/>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2B166E"/>
                      </a:solidFill>
                      <a:prstDash val="dash"/>
                      <a:round/>
                      <a:headEnd type="none" w="med" len="med"/>
                      <a:tailEnd type="none" w="med" len="med"/>
                    </a:lnB>
                    <a:solidFill>
                      <a:srgbClr val="DAF2FB"/>
                    </a:solidFill>
                  </a:tcPr>
                </a:tc>
                <a:extLst>
                  <a:ext uri="{0D108BD9-81ED-4DB2-BD59-A6C34878D82A}">
                    <a16:rowId xmlns:a16="http://schemas.microsoft.com/office/drawing/2014/main" val="237188768"/>
                  </a:ext>
                </a:extLst>
              </a:tr>
              <a:tr h="324000">
                <a:tc vMerge="1">
                  <a:txBody>
                    <a:bodyPr/>
                    <a:lstStyle/>
                    <a:p>
                      <a:endParaRPr lang="en-US"/>
                    </a:p>
                  </a:txBody>
                  <a:tcPr/>
                </a:tc>
                <a:tc vMerge="1">
                  <a:txBody>
                    <a:bodyPr/>
                    <a:lstStyle/>
                    <a:p>
                      <a:endParaRPr lang="en-US"/>
                    </a:p>
                  </a:txBody>
                  <a:tcPr/>
                </a:tc>
                <a:tc>
                  <a:txBody>
                    <a:bodyPr/>
                    <a:lstStyle/>
                    <a:p>
                      <a:pPr algn="ctr">
                        <a:lnSpc>
                          <a:spcPct val="100000"/>
                        </a:lnSpc>
                        <a:spcBef>
                          <a:spcPts val="0"/>
                        </a:spcBef>
                        <a:spcAft>
                          <a:spcPts val="0"/>
                        </a:spcAft>
                      </a:pPr>
                      <a:r>
                        <a:rPr lang="en-US" sz="1600" kern="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Tháng 6,7,8,9/2026</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6726" marR="66726" marT="9268" marB="0" anchor="ctr">
                    <a:lnL w="12700" cap="flat" cmpd="sng" algn="ctr">
                      <a:solidFill>
                        <a:srgbClr val="2B166E"/>
                      </a:solidFill>
                      <a:prstDash val="solid"/>
                      <a:round/>
                      <a:headEnd type="none" w="med" len="med"/>
                      <a:tailEnd type="none" w="med" len="med"/>
                    </a:lnL>
                    <a:lnR w="12700" cap="flat" cmpd="sng" algn="ctr">
                      <a:solidFill>
                        <a:srgbClr val="2B166E"/>
                      </a:solidFill>
                      <a:prstDash val="solid"/>
                      <a:round/>
                      <a:headEnd type="none" w="med" len="med"/>
                      <a:tailEnd type="none" w="med" len="med"/>
                    </a:lnR>
                    <a:lnT w="12700" cap="flat" cmpd="sng" algn="ctr">
                      <a:solidFill>
                        <a:srgbClr val="2B166E"/>
                      </a:solidFill>
                      <a:prstDash val="dash"/>
                      <a:round/>
                      <a:headEnd type="none" w="med" len="med"/>
                      <a:tailEnd type="none" w="med" len="med"/>
                    </a:lnT>
                    <a:lnB w="12700" cap="flat" cmpd="sng" algn="ctr">
                      <a:solidFill>
                        <a:srgbClr val="2B166E"/>
                      </a:solidFill>
                      <a:prstDash val="dash"/>
                      <a:round/>
                      <a:headEnd type="none" w="med" len="med"/>
                      <a:tailEnd type="none" w="med" len="med"/>
                    </a:lnB>
                    <a:solidFill>
                      <a:srgbClr val="DAF2FB"/>
                    </a:solidFill>
                  </a:tcPr>
                </a:tc>
                <a:tc>
                  <a:txBody>
                    <a:bodyPr/>
                    <a:lstStyle/>
                    <a:p>
                      <a:pPr algn="ctr">
                        <a:lnSpc>
                          <a:spcPct val="100000"/>
                        </a:lnSpc>
                        <a:spcBef>
                          <a:spcPts val="0"/>
                        </a:spcBef>
                        <a:spcAft>
                          <a:spcPts val="0"/>
                        </a:spcAft>
                      </a:pPr>
                      <a:r>
                        <a:rPr lang="en-US" sz="1600" kern="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21/12/2026</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6726" marR="66726" marT="9268" marB="0" anchor="ctr">
                    <a:lnL w="12700" cap="flat" cmpd="sng" algn="ctr">
                      <a:solidFill>
                        <a:srgbClr val="2B166E"/>
                      </a:solidFill>
                      <a:prstDash val="solid"/>
                      <a:round/>
                      <a:headEnd type="none" w="med" len="med"/>
                      <a:tailEnd type="none" w="med" len="med"/>
                    </a:lnL>
                    <a:lnR w="12700" cap="flat" cmpd="sng" algn="ctr">
                      <a:solidFill>
                        <a:srgbClr val="2B166E"/>
                      </a:solidFill>
                      <a:prstDash val="solid"/>
                      <a:round/>
                      <a:headEnd type="none" w="med" len="med"/>
                      <a:tailEnd type="none" w="med" len="med"/>
                    </a:lnR>
                    <a:lnT w="12700" cap="flat" cmpd="sng" algn="ctr">
                      <a:solidFill>
                        <a:srgbClr val="2B166E"/>
                      </a:solidFill>
                      <a:prstDash val="dash"/>
                      <a:round/>
                      <a:headEnd type="none" w="med" len="med"/>
                      <a:tailEnd type="none" w="med" len="med"/>
                    </a:lnT>
                    <a:lnB w="12700" cap="flat" cmpd="sng" algn="ctr">
                      <a:solidFill>
                        <a:srgbClr val="2B166E"/>
                      </a:solidFill>
                      <a:prstDash val="dash"/>
                      <a:round/>
                      <a:headEnd type="none" w="med" len="med"/>
                      <a:tailEnd type="none" w="med" len="med"/>
                    </a:lnB>
                    <a:solidFill>
                      <a:srgbClr val="DAF2FB"/>
                    </a:solidFill>
                  </a:tcPr>
                </a:tc>
                <a:extLst>
                  <a:ext uri="{0D108BD9-81ED-4DB2-BD59-A6C34878D82A}">
                    <a16:rowId xmlns:a16="http://schemas.microsoft.com/office/drawing/2014/main" val="572171388"/>
                  </a:ext>
                </a:extLst>
              </a:tr>
              <a:tr h="324000">
                <a:tc vMerge="1">
                  <a:txBody>
                    <a:bodyPr/>
                    <a:lstStyle/>
                    <a:p>
                      <a:endParaRPr lang="en-US"/>
                    </a:p>
                  </a:txBody>
                  <a:tcPr/>
                </a:tc>
                <a:tc vMerge="1">
                  <a:txBody>
                    <a:bodyPr/>
                    <a:lstStyle/>
                    <a:p>
                      <a:endParaRPr lang="en-US"/>
                    </a:p>
                  </a:txBody>
                  <a:tcPr/>
                </a:tc>
                <a:tc>
                  <a:txBody>
                    <a:bodyPr/>
                    <a:lstStyle/>
                    <a:p>
                      <a:pPr algn="ctr">
                        <a:lnSpc>
                          <a:spcPct val="100000"/>
                        </a:lnSpc>
                        <a:spcBef>
                          <a:spcPts val="0"/>
                        </a:spcBef>
                        <a:spcAft>
                          <a:spcPts val="0"/>
                        </a:spcAft>
                      </a:pPr>
                      <a:r>
                        <a:rPr lang="en-US" sz="1600" kern="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Quý II/2026</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6726" marR="66726" marT="9268" marB="0" anchor="ctr">
                    <a:lnL w="12700" cap="flat" cmpd="sng" algn="ctr">
                      <a:solidFill>
                        <a:srgbClr val="2B166E"/>
                      </a:solidFill>
                      <a:prstDash val="solid"/>
                      <a:round/>
                      <a:headEnd type="none" w="med" len="med"/>
                      <a:tailEnd type="none" w="med" len="med"/>
                    </a:lnL>
                    <a:lnR w="12700" cap="flat" cmpd="sng" algn="ctr">
                      <a:solidFill>
                        <a:srgbClr val="2B166E"/>
                      </a:solidFill>
                      <a:prstDash val="solid"/>
                      <a:round/>
                      <a:headEnd type="none" w="med" len="med"/>
                      <a:tailEnd type="none" w="med" len="med"/>
                    </a:lnR>
                    <a:lnT w="12700" cap="flat" cmpd="sng" algn="ctr">
                      <a:solidFill>
                        <a:srgbClr val="2B166E"/>
                      </a:solidFill>
                      <a:prstDash val="dash"/>
                      <a:round/>
                      <a:headEnd type="none" w="med" len="med"/>
                      <a:tailEnd type="none" w="med" len="med"/>
                    </a:lnT>
                    <a:lnB w="12700" cap="flat" cmpd="sng" algn="ctr">
                      <a:solidFill>
                        <a:srgbClr val="2B166E"/>
                      </a:solidFill>
                      <a:prstDash val="dash"/>
                      <a:round/>
                      <a:headEnd type="none" w="med" len="med"/>
                      <a:tailEnd type="none" w="med" len="med"/>
                    </a:lnB>
                    <a:solidFill>
                      <a:srgbClr val="DAF2FB"/>
                    </a:solidFill>
                  </a:tcPr>
                </a:tc>
                <a:tc>
                  <a:txBody>
                    <a:bodyPr/>
                    <a:lstStyle/>
                    <a:p>
                      <a:pPr algn="ctr">
                        <a:lnSpc>
                          <a:spcPct val="100000"/>
                        </a:lnSpc>
                        <a:spcBef>
                          <a:spcPts val="0"/>
                        </a:spcBef>
                        <a:spcAft>
                          <a:spcPts val="0"/>
                        </a:spcAft>
                      </a:pPr>
                      <a:r>
                        <a:rPr lang="en-US" sz="1600" kern="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02/11/2026</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6726" marR="66726" marT="9268" marB="0" anchor="ctr">
                    <a:lnL w="12700" cap="flat" cmpd="sng" algn="ctr">
                      <a:solidFill>
                        <a:srgbClr val="2B166E"/>
                      </a:solidFill>
                      <a:prstDash val="solid"/>
                      <a:round/>
                      <a:headEnd type="none" w="med" len="med"/>
                      <a:tailEnd type="none" w="med" len="med"/>
                    </a:lnL>
                    <a:lnR w="12700" cap="flat" cmpd="sng" algn="ctr">
                      <a:solidFill>
                        <a:srgbClr val="2B166E"/>
                      </a:solidFill>
                      <a:prstDash val="solid"/>
                      <a:round/>
                      <a:headEnd type="none" w="med" len="med"/>
                      <a:tailEnd type="none" w="med" len="med"/>
                    </a:lnR>
                    <a:lnT w="12700" cap="flat" cmpd="sng" algn="ctr">
                      <a:solidFill>
                        <a:srgbClr val="2B166E"/>
                      </a:solidFill>
                      <a:prstDash val="dash"/>
                      <a:round/>
                      <a:headEnd type="none" w="med" len="med"/>
                      <a:tailEnd type="none" w="med" len="med"/>
                    </a:lnT>
                    <a:lnB w="12700" cap="flat" cmpd="sng" algn="ctr">
                      <a:solidFill>
                        <a:srgbClr val="2B166E"/>
                      </a:solidFill>
                      <a:prstDash val="dash"/>
                      <a:round/>
                      <a:headEnd type="none" w="med" len="med"/>
                      <a:tailEnd type="none" w="med" len="med"/>
                    </a:lnB>
                    <a:solidFill>
                      <a:srgbClr val="DAF2FB"/>
                    </a:solidFill>
                  </a:tcPr>
                </a:tc>
                <a:extLst>
                  <a:ext uri="{0D108BD9-81ED-4DB2-BD59-A6C34878D82A}">
                    <a16:rowId xmlns:a16="http://schemas.microsoft.com/office/drawing/2014/main" val="2282462578"/>
                  </a:ext>
                </a:extLst>
              </a:tr>
              <a:tr h="324000">
                <a:tc vMerge="1">
                  <a:txBody>
                    <a:bodyPr/>
                    <a:lstStyle/>
                    <a:p>
                      <a:endParaRPr lang="en-US"/>
                    </a:p>
                  </a:txBody>
                  <a:tcPr/>
                </a:tc>
                <a:tc vMerge="1">
                  <a:txBody>
                    <a:bodyPr/>
                    <a:lstStyle/>
                    <a:p>
                      <a:endParaRPr lang="en-US"/>
                    </a:p>
                  </a:txBody>
                  <a:tcPr/>
                </a:tc>
                <a:tc>
                  <a:txBody>
                    <a:bodyPr/>
                    <a:lstStyle/>
                    <a:p>
                      <a:pPr algn="ctr">
                        <a:lnSpc>
                          <a:spcPct val="100000"/>
                        </a:lnSpc>
                        <a:spcBef>
                          <a:spcPts val="0"/>
                        </a:spcBef>
                        <a:spcAft>
                          <a:spcPts val="0"/>
                        </a:spcAft>
                      </a:pPr>
                      <a:r>
                        <a:rPr lang="en-US" sz="1600" kern="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Quý III/2026</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6726" marR="66726" marT="9268" marB="0" anchor="ctr">
                    <a:lnL w="12700" cap="flat" cmpd="sng" algn="ctr">
                      <a:solidFill>
                        <a:srgbClr val="2B166E"/>
                      </a:solidFill>
                      <a:prstDash val="solid"/>
                      <a:round/>
                      <a:headEnd type="none" w="med" len="med"/>
                      <a:tailEnd type="none" w="med" len="med"/>
                    </a:lnL>
                    <a:lnR w="12700" cap="flat" cmpd="sng" algn="ctr">
                      <a:solidFill>
                        <a:srgbClr val="2B166E"/>
                      </a:solidFill>
                      <a:prstDash val="solid"/>
                      <a:round/>
                      <a:headEnd type="none" w="med" len="med"/>
                      <a:tailEnd type="none" w="med" len="med"/>
                    </a:lnR>
                    <a:lnT w="12700" cap="flat" cmpd="sng" algn="ctr">
                      <a:solidFill>
                        <a:srgbClr val="2B166E"/>
                      </a:solidFill>
                      <a:prstDash val="dash"/>
                      <a:round/>
                      <a:headEnd type="none" w="med" len="med"/>
                      <a:tailEnd type="none" w="med" len="med"/>
                    </a:lnT>
                    <a:lnB w="12700" cap="flat" cmpd="sng" algn="ctr">
                      <a:solidFill>
                        <a:srgbClr val="2B166E"/>
                      </a:solidFill>
                      <a:prstDash val="dash"/>
                      <a:round/>
                      <a:headEnd type="none" w="med" len="med"/>
                      <a:tailEnd type="none" w="med" len="med"/>
                    </a:lnB>
                    <a:solidFill>
                      <a:srgbClr val="DAF2FB"/>
                    </a:solidFill>
                  </a:tcPr>
                </a:tc>
                <a:tc>
                  <a:txBody>
                    <a:bodyPr/>
                    <a:lstStyle/>
                    <a:p>
                      <a:pPr algn="ctr">
                        <a:lnSpc>
                          <a:spcPct val="100000"/>
                        </a:lnSpc>
                        <a:spcBef>
                          <a:spcPts val="0"/>
                        </a:spcBef>
                        <a:spcAft>
                          <a:spcPts val="0"/>
                        </a:spcAft>
                      </a:pPr>
                      <a:r>
                        <a:rPr lang="en-US" sz="1600" kern="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30/12/2026</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6726" marR="66726" marT="9268" marB="0" anchor="ctr">
                    <a:lnL w="12700" cap="flat" cmpd="sng" algn="ctr">
                      <a:solidFill>
                        <a:srgbClr val="2B166E"/>
                      </a:solidFill>
                      <a:prstDash val="solid"/>
                      <a:round/>
                      <a:headEnd type="none" w="med" len="med"/>
                      <a:tailEnd type="none" w="med" len="med"/>
                    </a:lnL>
                    <a:lnR w="12700" cap="flat" cmpd="sng" algn="ctr">
                      <a:solidFill>
                        <a:srgbClr val="2B166E"/>
                      </a:solidFill>
                      <a:prstDash val="solid"/>
                      <a:round/>
                      <a:headEnd type="none" w="med" len="med"/>
                      <a:tailEnd type="none" w="med" len="med"/>
                    </a:lnR>
                    <a:lnT w="12700" cap="flat" cmpd="sng" algn="ctr">
                      <a:solidFill>
                        <a:srgbClr val="2B166E"/>
                      </a:solidFill>
                      <a:prstDash val="dash"/>
                      <a:round/>
                      <a:headEnd type="none" w="med" len="med"/>
                      <a:tailEnd type="none" w="med" len="med"/>
                    </a:lnT>
                    <a:lnB w="12700" cap="flat" cmpd="sng" algn="ctr">
                      <a:solidFill>
                        <a:srgbClr val="2B166E"/>
                      </a:solidFill>
                      <a:prstDash val="dash"/>
                      <a:round/>
                      <a:headEnd type="none" w="med" len="med"/>
                      <a:tailEnd type="none" w="med" len="med"/>
                    </a:lnB>
                    <a:solidFill>
                      <a:srgbClr val="DAF2FB"/>
                    </a:solidFill>
                  </a:tcPr>
                </a:tc>
                <a:extLst>
                  <a:ext uri="{0D108BD9-81ED-4DB2-BD59-A6C34878D82A}">
                    <a16:rowId xmlns:a16="http://schemas.microsoft.com/office/drawing/2014/main" val="2197818213"/>
                  </a:ext>
                </a:extLst>
              </a:tr>
              <a:tr h="324000">
                <a:tc rowSpan="2">
                  <a:txBody>
                    <a:bodyPr/>
                    <a:lstStyle/>
                    <a:p>
                      <a:pPr algn="just">
                        <a:lnSpc>
                          <a:spcPct val="107000"/>
                        </a:lnSpc>
                        <a:spcBef>
                          <a:spcPts val="0"/>
                        </a:spcBef>
                        <a:spcAft>
                          <a:spcPts val="0"/>
                        </a:spcAft>
                      </a:pPr>
                      <a:r>
                        <a:rPr lang="en-US" sz="16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TNDN tạm nộp quý </a:t>
                      </a:r>
                      <a:endParaRPr lang="en-US" sz="1600" b="1">
                        <a:effectLst/>
                        <a:latin typeface="Times New Roman" panose="02020603050405020304" pitchFamily="18" charset="0"/>
                        <a:ea typeface="Calibri" panose="020F0502020204030204" pitchFamily="34" charset="0"/>
                        <a:cs typeface="Times New Roman" panose="02020603050405020304" pitchFamily="18" charset="0"/>
                      </a:endParaRPr>
                    </a:p>
                  </a:txBody>
                  <a:tcPr marL="88969" marR="88969" marT="44484" marB="44484" anchor="ctr">
                    <a:lnL w="12700" cap="flat" cmpd="sng" algn="ctr">
                      <a:solidFill>
                        <a:srgbClr val="2B166E"/>
                      </a:solidFill>
                      <a:prstDash val="solid"/>
                      <a:round/>
                      <a:headEnd type="none" w="med" len="med"/>
                      <a:tailEnd type="none" w="med" len="med"/>
                    </a:lnL>
                    <a:lnR w="12700" cap="flat" cmpd="sng" algn="ctr">
                      <a:solidFill>
                        <a:srgbClr val="2B166E"/>
                      </a:solidFill>
                      <a:prstDash val="solid"/>
                      <a:round/>
                      <a:headEnd type="none" w="med" len="med"/>
                      <a:tailEnd type="none" w="med" len="med"/>
                    </a:lnR>
                    <a:lnT w="12700" cap="flat" cmpd="sng" algn="ctr">
                      <a:solidFill>
                        <a:srgbClr val="2B166E"/>
                      </a:solidFill>
                      <a:prstDash val="dash"/>
                      <a:round/>
                      <a:headEnd type="none" w="med" len="med"/>
                      <a:tailEnd type="none" w="med" len="med"/>
                    </a:lnT>
                    <a:lnB w="12700" cap="flat" cmpd="sng" algn="ctr">
                      <a:solidFill>
                        <a:srgbClr val="2B166E"/>
                      </a:solidFill>
                      <a:prstDash val="dash"/>
                      <a:round/>
                      <a:headEnd type="none" w="med" len="med"/>
                      <a:tailEnd type="none" w="med" len="med"/>
                    </a:lnB>
                    <a:solidFill>
                      <a:srgbClr val="CCC0F2"/>
                    </a:solidFill>
                  </a:tcPr>
                </a:tc>
                <a:tc>
                  <a:txBody>
                    <a:bodyPr/>
                    <a:lstStyle/>
                    <a:p>
                      <a:pPr algn="ctr">
                        <a:lnSpc>
                          <a:spcPct val="107000"/>
                        </a:lnSpc>
                        <a:spcBef>
                          <a:spcPts val="0"/>
                        </a:spcBef>
                        <a:spcAft>
                          <a:spcPts val="0"/>
                        </a:spcAft>
                      </a:pPr>
                      <a:r>
                        <a:rPr lang="en-US"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 tháng</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88969" marR="88969" marT="44484" marB="44484" anchor="ctr">
                    <a:lnL w="12700" cap="flat" cmpd="sng" algn="ctr">
                      <a:solidFill>
                        <a:srgbClr val="2B166E"/>
                      </a:solidFill>
                      <a:prstDash val="solid"/>
                      <a:round/>
                      <a:headEnd type="none" w="med" len="med"/>
                      <a:tailEnd type="none" w="med" len="med"/>
                    </a:lnL>
                    <a:lnR w="12700" cap="flat" cmpd="sng" algn="ctr">
                      <a:solidFill>
                        <a:srgbClr val="2B166E"/>
                      </a:solidFill>
                      <a:prstDash val="solid"/>
                      <a:round/>
                      <a:headEnd type="none" w="med" len="med"/>
                      <a:tailEnd type="none" w="med" len="med"/>
                    </a:lnR>
                    <a:lnT w="12700" cap="flat" cmpd="sng" algn="ctr">
                      <a:solidFill>
                        <a:srgbClr val="2B166E"/>
                      </a:solidFill>
                      <a:prstDash val="dash"/>
                      <a:round/>
                      <a:headEnd type="none" w="med" len="med"/>
                      <a:tailEnd type="none" w="med" len="med"/>
                    </a:lnT>
                    <a:lnB w="12700" cap="flat" cmpd="sng" algn="ctr">
                      <a:solidFill>
                        <a:srgbClr val="2B166E"/>
                      </a:solidFill>
                      <a:prstDash val="dash"/>
                      <a:round/>
                      <a:headEnd type="none" w="med" len="med"/>
                      <a:tailEnd type="none" w="med" len="med"/>
                    </a:lnB>
                    <a:solidFill>
                      <a:srgbClr val="CCC0F2"/>
                    </a:solidFill>
                  </a:tcPr>
                </a:tc>
                <a:tc>
                  <a:txBody>
                    <a:bodyPr/>
                    <a:lstStyle/>
                    <a:p>
                      <a:pPr algn="ctr">
                        <a:lnSpc>
                          <a:spcPct val="100000"/>
                        </a:lnSpc>
                        <a:spcBef>
                          <a:spcPts val="0"/>
                        </a:spcBef>
                        <a:spcAft>
                          <a:spcPts val="0"/>
                        </a:spcAft>
                      </a:pPr>
                      <a:r>
                        <a:rPr lang="en-US"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Quý II/2026</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6726" marR="66726" marT="9268" marB="0" anchor="ctr">
                    <a:lnL w="12700" cap="flat" cmpd="sng" algn="ctr">
                      <a:solidFill>
                        <a:srgbClr val="2B166E"/>
                      </a:solidFill>
                      <a:prstDash val="solid"/>
                      <a:round/>
                      <a:headEnd type="none" w="med" len="med"/>
                      <a:tailEnd type="none" w="med" len="med"/>
                    </a:lnL>
                    <a:lnR w="12700" cap="flat" cmpd="sng" algn="ctr">
                      <a:solidFill>
                        <a:srgbClr val="2B166E"/>
                      </a:solidFill>
                      <a:prstDash val="solid"/>
                      <a:round/>
                      <a:headEnd type="none" w="med" len="med"/>
                      <a:tailEnd type="none" w="med" len="med"/>
                    </a:lnR>
                    <a:lnT w="12700" cap="flat" cmpd="sng" algn="ctr">
                      <a:solidFill>
                        <a:srgbClr val="2B166E"/>
                      </a:solidFill>
                      <a:prstDash val="dash"/>
                      <a:round/>
                      <a:headEnd type="none" w="med" len="med"/>
                      <a:tailEnd type="none" w="med" len="med"/>
                    </a:lnT>
                    <a:lnB w="12700" cap="flat" cmpd="sng" algn="ctr">
                      <a:solidFill>
                        <a:srgbClr val="2B166E"/>
                      </a:solidFill>
                      <a:prstDash val="dash"/>
                      <a:round/>
                      <a:headEnd type="none" w="med" len="med"/>
                      <a:tailEnd type="none" w="med" len="med"/>
                    </a:lnB>
                    <a:solidFill>
                      <a:srgbClr val="CCC0F2"/>
                    </a:solidFill>
                  </a:tcPr>
                </a:tc>
                <a:tc>
                  <a:txBody>
                    <a:bodyPr/>
                    <a:lstStyle/>
                    <a:p>
                      <a:pPr indent="18415" algn="ctr">
                        <a:lnSpc>
                          <a:spcPct val="88000"/>
                        </a:lnSpc>
                        <a:spcBef>
                          <a:spcPts val="0"/>
                        </a:spcBef>
                        <a:spcAft>
                          <a:spcPts val="0"/>
                        </a:spcAft>
                      </a:pPr>
                      <a:r>
                        <a:rPr lang="en-US"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20/11/2026</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6726" marR="66726" marT="9268" marB="0" anchor="ctr">
                    <a:lnL w="12700" cap="flat" cmpd="sng" algn="ctr">
                      <a:solidFill>
                        <a:srgbClr val="2B166E"/>
                      </a:solidFill>
                      <a:prstDash val="solid"/>
                      <a:round/>
                      <a:headEnd type="none" w="med" len="med"/>
                      <a:tailEnd type="none" w="med" len="med"/>
                    </a:lnL>
                    <a:lnR w="12700" cap="flat" cmpd="sng" algn="ctr">
                      <a:solidFill>
                        <a:srgbClr val="2B166E"/>
                      </a:solidFill>
                      <a:prstDash val="solid"/>
                      <a:round/>
                      <a:headEnd type="none" w="med" len="med"/>
                      <a:tailEnd type="none" w="med" len="med"/>
                    </a:lnR>
                    <a:lnT w="12700" cap="flat" cmpd="sng" algn="ctr">
                      <a:solidFill>
                        <a:srgbClr val="2B166E"/>
                      </a:solidFill>
                      <a:prstDash val="dash"/>
                      <a:round/>
                      <a:headEnd type="none" w="med" len="med"/>
                      <a:tailEnd type="none" w="med" len="med"/>
                    </a:lnT>
                    <a:lnB w="12700" cap="flat" cmpd="sng" algn="ctr">
                      <a:solidFill>
                        <a:srgbClr val="2B166E"/>
                      </a:solidFill>
                      <a:prstDash val="dash"/>
                      <a:round/>
                      <a:headEnd type="none" w="med" len="med"/>
                      <a:tailEnd type="none" w="med" len="med"/>
                    </a:lnB>
                    <a:solidFill>
                      <a:srgbClr val="CCC0F2"/>
                    </a:solidFill>
                  </a:tcPr>
                </a:tc>
                <a:extLst>
                  <a:ext uri="{0D108BD9-81ED-4DB2-BD59-A6C34878D82A}">
                    <a16:rowId xmlns:a16="http://schemas.microsoft.com/office/drawing/2014/main" val="1336194792"/>
                  </a:ext>
                </a:extLst>
              </a:tr>
              <a:tr h="324000">
                <a:tc vMerge="1">
                  <a:txBody>
                    <a:bodyPr/>
                    <a:lstStyle/>
                    <a:p>
                      <a:endParaRPr lang="en-US"/>
                    </a:p>
                  </a:txBody>
                  <a:tcPr/>
                </a:tc>
                <a:tc>
                  <a:txBody>
                    <a:bodyPr/>
                    <a:lstStyle/>
                    <a:p>
                      <a:pPr algn="ctr">
                        <a:lnSpc>
                          <a:spcPct val="107000"/>
                        </a:lnSpc>
                        <a:spcBef>
                          <a:spcPts val="0"/>
                        </a:spcBef>
                        <a:spcAft>
                          <a:spcPts val="0"/>
                        </a:spcAft>
                      </a:pPr>
                      <a:r>
                        <a:rPr lang="en-US"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 tháng</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88969" marR="88969" marT="44484" marB="44484" anchor="ctr">
                    <a:lnL w="12700" cap="flat" cmpd="sng" algn="ctr">
                      <a:solidFill>
                        <a:srgbClr val="2B166E"/>
                      </a:solidFill>
                      <a:prstDash val="solid"/>
                      <a:round/>
                      <a:headEnd type="none" w="med" len="med"/>
                      <a:tailEnd type="none" w="med" len="med"/>
                    </a:lnL>
                    <a:lnR w="12700" cap="flat" cmpd="sng" algn="ctr">
                      <a:solidFill>
                        <a:srgbClr val="2B166E"/>
                      </a:solidFill>
                      <a:prstDash val="solid"/>
                      <a:round/>
                      <a:headEnd type="none" w="med" len="med"/>
                      <a:tailEnd type="none" w="med" len="med"/>
                    </a:lnR>
                    <a:lnT w="12700" cap="flat" cmpd="sng" algn="ctr">
                      <a:solidFill>
                        <a:srgbClr val="2B166E"/>
                      </a:solidFill>
                      <a:prstDash val="dash"/>
                      <a:round/>
                      <a:headEnd type="none" w="med" len="med"/>
                      <a:tailEnd type="none" w="med" len="med"/>
                    </a:lnT>
                    <a:lnB w="12700" cap="flat" cmpd="sng" algn="ctr">
                      <a:solidFill>
                        <a:srgbClr val="2B166E"/>
                      </a:solidFill>
                      <a:prstDash val="dash"/>
                      <a:round/>
                      <a:headEnd type="none" w="med" len="med"/>
                      <a:tailEnd type="none" w="med" len="med"/>
                    </a:lnB>
                    <a:solidFill>
                      <a:srgbClr val="CCC0F2"/>
                    </a:solidFill>
                  </a:tcPr>
                </a:tc>
                <a:tc>
                  <a:txBody>
                    <a:bodyPr/>
                    <a:lstStyle/>
                    <a:p>
                      <a:pPr algn="ctr">
                        <a:lnSpc>
                          <a:spcPct val="100000"/>
                        </a:lnSpc>
                        <a:spcBef>
                          <a:spcPts val="0"/>
                        </a:spcBef>
                        <a:spcAft>
                          <a:spcPts val="0"/>
                        </a:spcAft>
                      </a:pPr>
                      <a:r>
                        <a:rPr lang="en-US"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Quý III/2026</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6726" marR="66726" marT="9268" marB="0" anchor="ctr">
                    <a:lnL w="12700" cap="flat" cmpd="sng" algn="ctr">
                      <a:solidFill>
                        <a:srgbClr val="2B166E"/>
                      </a:solidFill>
                      <a:prstDash val="solid"/>
                      <a:round/>
                      <a:headEnd type="none" w="med" len="med"/>
                      <a:tailEnd type="none" w="med" len="med"/>
                    </a:lnL>
                    <a:lnR w="12700" cap="flat" cmpd="sng" algn="ctr">
                      <a:solidFill>
                        <a:srgbClr val="2B166E"/>
                      </a:solidFill>
                      <a:prstDash val="solid"/>
                      <a:round/>
                      <a:headEnd type="none" w="med" len="med"/>
                      <a:tailEnd type="none" w="med" len="med"/>
                    </a:lnR>
                    <a:lnT w="12700" cap="flat" cmpd="sng" algn="ctr">
                      <a:solidFill>
                        <a:srgbClr val="2B166E"/>
                      </a:solidFill>
                      <a:prstDash val="dash"/>
                      <a:round/>
                      <a:headEnd type="none" w="med" len="med"/>
                      <a:tailEnd type="none" w="med" len="med"/>
                    </a:lnT>
                    <a:lnB w="12700" cap="flat" cmpd="sng" algn="ctr">
                      <a:solidFill>
                        <a:srgbClr val="2B166E"/>
                      </a:solidFill>
                      <a:prstDash val="dash"/>
                      <a:round/>
                      <a:headEnd type="none" w="med" len="med"/>
                      <a:tailEnd type="none" w="med" len="med"/>
                    </a:lnB>
                    <a:solidFill>
                      <a:srgbClr val="CCC0F2"/>
                    </a:solidFill>
                  </a:tcPr>
                </a:tc>
                <a:tc>
                  <a:txBody>
                    <a:bodyPr/>
                    <a:lstStyle/>
                    <a:p>
                      <a:pPr algn="ctr">
                        <a:lnSpc>
                          <a:spcPct val="100000"/>
                        </a:lnSpc>
                        <a:spcBef>
                          <a:spcPts val="0"/>
                        </a:spcBef>
                        <a:spcAft>
                          <a:spcPts val="0"/>
                        </a:spcAft>
                      </a:pPr>
                      <a:r>
                        <a:rPr lang="en-US"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30/12/2026</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6726" marR="66726" marT="9268" marB="0" anchor="ctr">
                    <a:lnL w="12700" cap="flat" cmpd="sng" algn="ctr">
                      <a:solidFill>
                        <a:srgbClr val="2B166E"/>
                      </a:solidFill>
                      <a:prstDash val="solid"/>
                      <a:round/>
                      <a:headEnd type="none" w="med" len="med"/>
                      <a:tailEnd type="none" w="med" len="med"/>
                    </a:lnL>
                    <a:lnR w="12700" cap="flat" cmpd="sng" algn="ctr">
                      <a:solidFill>
                        <a:srgbClr val="2B166E"/>
                      </a:solidFill>
                      <a:prstDash val="solid"/>
                      <a:round/>
                      <a:headEnd type="none" w="med" len="med"/>
                      <a:tailEnd type="none" w="med" len="med"/>
                    </a:lnR>
                    <a:lnT w="12700" cap="flat" cmpd="sng" algn="ctr">
                      <a:solidFill>
                        <a:srgbClr val="2B166E"/>
                      </a:solidFill>
                      <a:prstDash val="dash"/>
                      <a:round/>
                      <a:headEnd type="none" w="med" len="med"/>
                      <a:tailEnd type="none" w="med" len="med"/>
                    </a:lnT>
                    <a:lnB w="12700" cap="flat" cmpd="sng" algn="ctr">
                      <a:solidFill>
                        <a:srgbClr val="2B166E"/>
                      </a:solidFill>
                      <a:prstDash val="dash"/>
                      <a:round/>
                      <a:headEnd type="none" w="med" len="med"/>
                      <a:tailEnd type="none" w="med" len="med"/>
                    </a:lnB>
                    <a:solidFill>
                      <a:srgbClr val="CCC0F2"/>
                    </a:solidFill>
                  </a:tcPr>
                </a:tc>
                <a:extLst>
                  <a:ext uri="{0D108BD9-81ED-4DB2-BD59-A6C34878D82A}">
                    <a16:rowId xmlns:a16="http://schemas.microsoft.com/office/drawing/2014/main" val="3018267073"/>
                  </a:ext>
                </a:extLst>
              </a:tr>
              <a:tr h="1808598">
                <a:tc>
                  <a:txBody>
                    <a:bodyPr/>
                    <a:lstStyle/>
                    <a:p>
                      <a:pPr algn="just">
                        <a:lnSpc>
                          <a:spcPct val="107000"/>
                        </a:lnSpc>
                        <a:spcBef>
                          <a:spcPts val="0"/>
                        </a:spcBef>
                        <a:spcAft>
                          <a:spcPts val="0"/>
                        </a:spcAft>
                      </a:pPr>
                      <a:r>
                        <a:rPr lang="en-US" sz="16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Số tiền thuê đất năm 2026 phải nộp kỳ thứ nhất (50%)</a:t>
                      </a:r>
                      <a:endParaRPr lang="en-US" sz="1600" b="1">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Bef>
                          <a:spcPts val="0"/>
                        </a:spcBef>
                        <a:spcAft>
                          <a:spcPts val="0"/>
                        </a:spcAft>
                      </a:pPr>
                      <a:r>
                        <a:rPr lang="vi-VN" sz="1600" i="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Bao gồm: Trường hợp NNT có nhiều Quyết định, nhiều hợp đồng thuê đất của Nhà nước và có nhiều hoạt động </a:t>
                      </a:r>
                      <a:r>
                        <a:rPr lang="en-US" sz="1600" i="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t>
                      </a:r>
                      <a:r>
                        <a:rPr lang="vi-VN" sz="1600" i="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XKD khác nhau </a:t>
                      </a:r>
                      <a:r>
                        <a:rPr lang="en-US" sz="1600" i="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1600" i="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Trong đó có ngành nghề </a:t>
                      </a:r>
                      <a:r>
                        <a:rPr lang="en-US" sz="1600" i="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KD</a:t>
                      </a:r>
                      <a:r>
                        <a:rPr lang="vi-VN" sz="1600" i="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thuộc Phụ lục I</a:t>
                      </a:r>
                      <a:endParaRPr lang="en-US" sz="1600" i="1">
                        <a:effectLst/>
                        <a:latin typeface="Times New Roman" panose="02020603050405020304" pitchFamily="18" charset="0"/>
                        <a:ea typeface="Calibri" panose="020F0502020204030204" pitchFamily="34" charset="0"/>
                        <a:cs typeface="Times New Roman" panose="02020603050405020304" pitchFamily="18" charset="0"/>
                      </a:endParaRPr>
                    </a:p>
                  </a:txBody>
                  <a:tcPr marL="88969" marR="88969" marT="44484" marB="44484" anchor="ctr">
                    <a:lnL w="12700" cap="flat" cmpd="sng" algn="ctr">
                      <a:solidFill>
                        <a:srgbClr val="2B166E"/>
                      </a:solidFill>
                      <a:prstDash val="solid"/>
                      <a:round/>
                      <a:headEnd type="none" w="med" len="med"/>
                      <a:tailEnd type="none" w="med" len="med"/>
                    </a:lnL>
                    <a:lnR w="12700" cap="flat" cmpd="sng" algn="ctr">
                      <a:solidFill>
                        <a:srgbClr val="2B166E"/>
                      </a:solidFill>
                      <a:prstDash val="solid"/>
                      <a:round/>
                      <a:headEnd type="none" w="med" len="med"/>
                      <a:tailEnd type="none" w="med" len="med"/>
                    </a:lnR>
                    <a:lnT w="12700" cap="flat" cmpd="sng" algn="ctr">
                      <a:solidFill>
                        <a:srgbClr val="2B166E"/>
                      </a:solidFill>
                      <a:prstDash val="dash"/>
                      <a:round/>
                      <a:headEnd type="none" w="med" len="med"/>
                      <a:tailEnd type="none" w="med" len="med"/>
                    </a:lnT>
                    <a:lnB w="12700" cap="flat" cmpd="sng" algn="ctr">
                      <a:solidFill>
                        <a:srgbClr val="2B166E"/>
                      </a:solidFill>
                      <a:prstDash val="solid"/>
                      <a:round/>
                      <a:headEnd type="none" w="med" len="med"/>
                      <a:tailEnd type="none" w="med" len="med"/>
                    </a:lnB>
                    <a:solidFill>
                      <a:srgbClr val="F2EABC"/>
                    </a:solidFill>
                  </a:tcPr>
                </a:tc>
                <a:tc>
                  <a:txBody>
                    <a:bodyPr/>
                    <a:lstStyle/>
                    <a:p>
                      <a:pPr algn="ctr">
                        <a:lnSpc>
                          <a:spcPct val="107000"/>
                        </a:lnSpc>
                        <a:spcBef>
                          <a:spcPts val="0"/>
                        </a:spcBef>
                        <a:spcAft>
                          <a:spcPts val="0"/>
                        </a:spcAft>
                      </a:pPr>
                      <a:r>
                        <a:rPr lang="en-US"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 tháng</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88969" marR="88969" marT="44484" marB="44484" anchor="ctr">
                    <a:lnL w="12700" cap="flat" cmpd="sng" algn="ctr">
                      <a:solidFill>
                        <a:srgbClr val="2B166E"/>
                      </a:solidFill>
                      <a:prstDash val="solid"/>
                      <a:round/>
                      <a:headEnd type="none" w="med" len="med"/>
                      <a:tailEnd type="none" w="med" len="med"/>
                    </a:lnL>
                    <a:lnR w="12700" cap="flat" cmpd="sng" algn="ctr">
                      <a:solidFill>
                        <a:srgbClr val="2B166E"/>
                      </a:solidFill>
                      <a:prstDash val="solid"/>
                      <a:round/>
                      <a:headEnd type="none" w="med" len="med"/>
                      <a:tailEnd type="none" w="med" len="med"/>
                    </a:lnR>
                    <a:lnT w="12700" cap="flat" cmpd="sng" algn="ctr">
                      <a:solidFill>
                        <a:srgbClr val="2B166E"/>
                      </a:solidFill>
                      <a:prstDash val="dash"/>
                      <a:round/>
                      <a:headEnd type="none" w="med" len="med"/>
                      <a:tailEnd type="none" w="med" len="med"/>
                    </a:lnT>
                    <a:lnB w="12700" cap="flat" cmpd="sng" algn="ctr">
                      <a:solidFill>
                        <a:srgbClr val="2B166E"/>
                      </a:solidFill>
                      <a:prstDash val="solid"/>
                      <a:round/>
                      <a:headEnd type="none" w="med" len="med"/>
                      <a:tailEnd type="none" w="med" len="med"/>
                    </a:lnB>
                    <a:solidFill>
                      <a:srgbClr val="F2EABC"/>
                    </a:solidFill>
                  </a:tcPr>
                </a:tc>
                <a:tc>
                  <a:txBody>
                    <a:bodyPr/>
                    <a:lstStyle/>
                    <a:p>
                      <a:pPr algn="ctr">
                        <a:lnSpc>
                          <a:spcPct val="100000"/>
                        </a:lnSpc>
                        <a:spcBef>
                          <a:spcPts val="0"/>
                        </a:spcBef>
                        <a:spcAft>
                          <a:spcPts val="0"/>
                        </a:spcAft>
                      </a:pPr>
                      <a:r>
                        <a:rPr lang="en-US"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Kỳ I/2026</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6726" marR="66726" marT="9268" marB="0" anchor="ctr">
                    <a:lnL w="12700" cap="flat" cmpd="sng" algn="ctr">
                      <a:solidFill>
                        <a:srgbClr val="2B166E"/>
                      </a:solidFill>
                      <a:prstDash val="solid"/>
                      <a:round/>
                      <a:headEnd type="none" w="med" len="med"/>
                      <a:tailEnd type="none" w="med" len="med"/>
                    </a:lnL>
                    <a:lnR w="12700" cap="flat" cmpd="sng" algn="ctr">
                      <a:solidFill>
                        <a:srgbClr val="2B166E"/>
                      </a:solidFill>
                      <a:prstDash val="solid"/>
                      <a:round/>
                      <a:headEnd type="none" w="med" len="med"/>
                      <a:tailEnd type="none" w="med" len="med"/>
                    </a:lnR>
                    <a:lnT w="12700" cap="flat" cmpd="sng" algn="ctr">
                      <a:solidFill>
                        <a:srgbClr val="2B166E"/>
                      </a:solidFill>
                      <a:prstDash val="dash"/>
                      <a:round/>
                      <a:headEnd type="none" w="med" len="med"/>
                      <a:tailEnd type="none" w="med" len="med"/>
                    </a:lnT>
                    <a:lnB w="12700" cap="flat" cmpd="sng" algn="ctr">
                      <a:solidFill>
                        <a:srgbClr val="2B166E"/>
                      </a:solidFill>
                      <a:prstDash val="solid"/>
                      <a:round/>
                      <a:headEnd type="none" w="med" len="med"/>
                      <a:tailEnd type="none" w="med" len="med"/>
                    </a:lnB>
                    <a:solidFill>
                      <a:srgbClr val="F2EABC"/>
                    </a:solidFill>
                  </a:tcPr>
                </a:tc>
                <a:tc>
                  <a:txBody>
                    <a:bodyPr/>
                    <a:lstStyle/>
                    <a:p>
                      <a:pPr indent="18415" algn="ctr">
                        <a:lnSpc>
                          <a:spcPct val="88000"/>
                        </a:lnSpc>
                        <a:spcBef>
                          <a:spcPts val="0"/>
                        </a:spcBef>
                        <a:spcAft>
                          <a:spcPts val="0"/>
                        </a:spcAft>
                      </a:pPr>
                      <a:r>
                        <a:rPr lang="en-US" sz="16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02/11/2026</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6726" marR="66726" marT="9268" marB="0" anchor="ctr">
                    <a:lnL w="12700" cap="flat" cmpd="sng" algn="ctr">
                      <a:solidFill>
                        <a:srgbClr val="2B166E"/>
                      </a:solidFill>
                      <a:prstDash val="solid"/>
                      <a:round/>
                      <a:headEnd type="none" w="med" len="med"/>
                      <a:tailEnd type="none" w="med" len="med"/>
                    </a:lnL>
                    <a:lnR w="12700" cap="flat" cmpd="sng" algn="ctr">
                      <a:solidFill>
                        <a:srgbClr val="2B166E"/>
                      </a:solidFill>
                      <a:prstDash val="solid"/>
                      <a:round/>
                      <a:headEnd type="none" w="med" len="med"/>
                      <a:tailEnd type="none" w="med" len="med"/>
                    </a:lnR>
                    <a:lnT w="12700" cap="flat" cmpd="sng" algn="ctr">
                      <a:solidFill>
                        <a:srgbClr val="2B166E"/>
                      </a:solidFill>
                      <a:prstDash val="dash"/>
                      <a:round/>
                      <a:headEnd type="none" w="med" len="med"/>
                      <a:tailEnd type="none" w="med" len="med"/>
                    </a:lnT>
                    <a:lnB w="12700" cap="flat" cmpd="sng" algn="ctr">
                      <a:solidFill>
                        <a:srgbClr val="2B166E"/>
                      </a:solidFill>
                      <a:prstDash val="solid"/>
                      <a:round/>
                      <a:headEnd type="none" w="med" len="med"/>
                      <a:tailEnd type="none" w="med" len="med"/>
                    </a:lnB>
                    <a:solidFill>
                      <a:srgbClr val="F2EABC"/>
                    </a:solidFill>
                  </a:tcPr>
                </a:tc>
                <a:extLst>
                  <a:ext uri="{0D108BD9-81ED-4DB2-BD59-A6C34878D82A}">
                    <a16:rowId xmlns:a16="http://schemas.microsoft.com/office/drawing/2014/main" val="142879262"/>
                  </a:ext>
                </a:extLst>
              </a:tr>
            </a:tbl>
          </a:graphicData>
        </a:graphic>
      </p:graphicFrame>
    </p:spTree>
    <p:extLst>
      <p:ext uri="{BB962C8B-B14F-4D97-AF65-F5344CB8AC3E}">
        <p14:creationId xmlns:p14="http://schemas.microsoft.com/office/powerpoint/2010/main" val="1046133344"/>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8D1FD-20A4-95F7-D3DB-CC42EAA8F776}"/>
            </a:ext>
          </a:extLst>
        </p:cNvPr>
        <p:cNvGrpSpPr/>
        <p:nvPr/>
      </p:nvGrpSpPr>
      <p:grpSpPr>
        <a:xfrm>
          <a:off x="0" y="0"/>
          <a:ext cx="0" cy="0"/>
          <a:chOff x="0" y="0"/>
          <a:chExt cx="0" cy="0"/>
        </a:xfrm>
      </p:grpSpPr>
      <p:sp>
        <p:nvSpPr>
          <p:cNvPr id="19458" name="Title 1">
            <a:extLst>
              <a:ext uri="{FF2B5EF4-FFF2-40B4-BE49-F238E27FC236}">
                <a16:creationId xmlns:a16="http://schemas.microsoft.com/office/drawing/2014/main" id="{E2589C56-96C7-6184-A429-0A2B86072EF1}"/>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II. NỘI DUNG CHÍNH</a:t>
            </a:r>
            <a:endParaRPr lang="en-US" altLang="en-US" sz="1800" dirty="0">
              <a:latin typeface="Times New Roman" panose="02020603050405020304" pitchFamily="18" charset="0"/>
              <a:cs typeface="Times New Roman" panose="02020603050405020304" pitchFamily="18" charset="0"/>
            </a:endParaRPr>
          </a:p>
        </p:txBody>
      </p:sp>
      <p:sp>
        <p:nvSpPr>
          <p:cNvPr id="19461" name="Slide Number Placeholder 5">
            <a:extLst>
              <a:ext uri="{FF2B5EF4-FFF2-40B4-BE49-F238E27FC236}">
                <a16:creationId xmlns:a16="http://schemas.microsoft.com/office/drawing/2014/main" id="{A74BB229-9B53-F957-EA9A-0CFA4129DD2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39</a:t>
            </a:fld>
            <a:endParaRPr lang="en-US" altLang="en-US" sz="1400" b="0">
              <a:solidFill>
                <a:schemeClr val="bg1"/>
              </a:solidFill>
              <a:latin typeface="Arial" panose="020B0604020202020204" pitchFamily="34" charset="0"/>
            </a:endParaRPr>
          </a:p>
        </p:txBody>
      </p:sp>
      <p:sp>
        <p:nvSpPr>
          <p:cNvPr id="23" name="Flowchart: Alternate Process 22">
            <a:extLst>
              <a:ext uri="{FF2B5EF4-FFF2-40B4-BE49-F238E27FC236}">
                <a16:creationId xmlns:a16="http://schemas.microsoft.com/office/drawing/2014/main" id="{D3091DFB-8F66-467E-BAC8-F89C85AE4080}"/>
              </a:ext>
            </a:extLst>
          </p:cNvPr>
          <p:cNvSpPr>
            <a:spLocks noChangeArrowheads="1"/>
          </p:cNvSpPr>
          <p:nvPr/>
        </p:nvSpPr>
        <p:spPr bwMode="auto">
          <a:xfrm>
            <a:off x="1117063" y="1143100"/>
            <a:ext cx="3009901" cy="447850"/>
          </a:xfrm>
          <a:prstGeom prst="flowChartAlternateProcess">
            <a:avLst/>
          </a:prstGeom>
          <a:solidFill>
            <a:schemeClr val="accent5">
              <a:lumMod val="75000"/>
            </a:schemeClr>
          </a:solidFill>
          <a:ln w="25400" algn="ctr">
            <a:solidFill>
              <a:srgbClr val="385D8A"/>
            </a:solidFill>
            <a:miter lim="800000"/>
            <a:headEnd/>
            <a:tailEnd/>
          </a:ln>
        </p:spPr>
        <p:txBody>
          <a:bodyPr anchor="ctr"/>
          <a:lstStyle/>
          <a:p>
            <a:pPr algn="just">
              <a:defRPr/>
            </a:pPr>
            <a:r>
              <a:rPr lang="en-US">
                <a:solidFill>
                  <a:srgbClr val="FFFFFF"/>
                </a:solidFill>
                <a:latin typeface="Times New Roman"/>
              </a:rPr>
              <a:t>Trình tự thực hiện gia hạn</a:t>
            </a:r>
          </a:p>
        </p:txBody>
      </p:sp>
      <p:sp>
        <p:nvSpPr>
          <p:cNvPr id="24" name="Oval 23">
            <a:extLst>
              <a:ext uri="{FF2B5EF4-FFF2-40B4-BE49-F238E27FC236}">
                <a16:creationId xmlns:a16="http://schemas.microsoft.com/office/drawing/2014/main" id="{D01B244C-5617-4FBE-B784-94CAD69A5699}"/>
              </a:ext>
            </a:extLst>
          </p:cNvPr>
          <p:cNvSpPr/>
          <p:nvPr/>
        </p:nvSpPr>
        <p:spPr>
          <a:xfrm>
            <a:off x="254161" y="1012824"/>
            <a:ext cx="762000" cy="663576"/>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a:latin typeface="Times New Roman" panose="02020603050405020304" pitchFamily="18" charset="0"/>
                <a:cs typeface="Times New Roman" panose="02020603050405020304" pitchFamily="18" charset="0"/>
              </a:rPr>
              <a:t>3</a:t>
            </a:r>
          </a:p>
        </p:txBody>
      </p:sp>
      <p:sp>
        <p:nvSpPr>
          <p:cNvPr id="25" name="lane-1">
            <a:extLst>
              <a:ext uri="{FF2B5EF4-FFF2-40B4-BE49-F238E27FC236}">
                <a16:creationId xmlns:a16="http://schemas.microsoft.com/office/drawing/2014/main" id="{2371431D-62BF-43C5-8E22-C8A2F8948EF5}"/>
              </a:ext>
            </a:extLst>
          </p:cNvPr>
          <p:cNvSpPr>
            <a:spLocks noGrp="1"/>
          </p:cNvSpPr>
          <p:nvPr/>
        </p:nvSpPr>
        <p:spPr>
          <a:xfrm>
            <a:off x="685800" y="2613025"/>
            <a:ext cx="3695700" cy="2492375"/>
          </a:xfrm>
          <a:prstGeom prst="roundRect">
            <a:avLst>
              <a:gd name="adj" fmla="val 3636"/>
            </a:avLst>
          </a:prstGeom>
          <a:solidFill>
            <a:srgbClr val="FFFFFF"/>
          </a:solidFill>
          <a:ln w="14288">
            <a:solidFill>
              <a:schemeClr val="tx1">
                <a:lumMod val="40000"/>
                <a:lumOff val="60000"/>
              </a:schemeClr>
            </a:solidFill>
            <a:prstDash val="solid"/>
          </a:ln>
        </p:spPr>
        <p:txBody>
          <a:bodyPr/>
          <a:lstStyle/>
          <a:p>
            <a:endParaRPr lang="en-VN"/>
          </a:p>
        </p:txBody>
      </p:sp>
      <p:sp>
        <p:nvSpPr>
          <p:cNvPr id="26" name="lane-head-bg-1">
            <a:extLst>
              <a:ext uri="{FF2B5EF4-FFF2-40B4-BE49-F238E27FC236}">
                <a16:creationId xmlns:a16="http://schemas.microsoft.com/office/drawing/2014/main" id="{FB20C05C-4A1E-4D33-A9D3-8371F214CB07}"/>
              </a:ext>
            </a:extLst>
          </p:cNvPr>
          <p:cNvSpPr>
            <a:spLocks noGrp="1"/>
          </p:cNvSpPr>
          <p:nvPr/>
        </p:nvSpPr>
        <p:spPr>
          <a:xfrm>
            <a:off x="685800" y="2613025"/>
            <a:ext cx="3695700" cy="666750"/>
          </a:xfrm>
          <a:prstGeom prst="roundRect">
            <a:avLst>
              <a:gd name="adj" fmla="val 17143"/>
            </a:avLst>
          </a:prstGeom>
          <a:solidFill>
            <a:schemeClr val="accent4">
              <a:lumMod val="40000"/>
              <a:lumOff val="60000"/>
            </a:schemeClr>
          </a:solidFill>
          <a:ln w="14288">
            <a:solidFill>
              <a:srgbClr val="48BDEC"/>
            </a:solidFill>
            <a:prstDash val="solid"/>
          </a:ln>
        </p:spPr>
        <p:txBody>
          <a:bodyPr/>
          <a:lstStyle/>
          <a:p>
            <a:endParaRPr lang="en-VN"/>
          </a:p>
        </p:txBody>
      </p:sp>
      <p:sp>
        <p:nvSpPr>
          <p:cNvPr id="27" name="lane-head-1">
            <a:extLst>
              <a:ext uri="{FF2B5EF4-FFF2-40B4-BE49-F238E27FC236}">
                <a16:creationId xmlns:a16="http://schemas.microsoft.com/office/drawing/2014/main" id="{EEDD3C55-85CE-41BA-A496-C585A2B07845}"/>
              </a:ext>
            </a:extLst>
          </p:cNvPr>
          <p:cNvSpPr>
            <a:spLocks noGrp="1"/>
          </p:cNvSpPr>
          <p:nvPr/>
        </p:nvSpPr>
        <p:spPr>
          <a:xfrm>
            <a:off x="838200" y="2708275"/>
            <a:ext cx="3390900" cy="476250"/>
          </a:xfrm>
          <a:prstGeom prst="rect">
            <a:avLst/>
          </a:prstGeom>
          <a:noFill/>
          <a:ln w="0">
            <a:noFill/>
            <a:prstDash val="solid"/>
          </a:ln>
        </p:spPr>
        <p:txBody>
          <a:bodyPr wrap="square" lIns="38100" tIns="38100" rIns="38100" bIns="38100" anchor="ctr">
            <a:noAutofit/>
          </a:bodyPr>
          <a:lstStyle/>
          <a:p>
            <a:pPr algn="ctr">
              <a:buNone/>
              <a:defRPr b="1">
                <a:solidFill>
                  <a:srgbClr val="FFFFFF"/>
                </a:solidFill>
                <a:latin typeface="Times New Roman"/>
                <a:ea typeface="Times New Roman"/>
                <a:cs typeface="Times New Roman"/>
              </a:defRPr>
            </a:pPr>
            <a:r>
              <a:rPr lang="en-US" b="1">
                <a:solidFill>
                  <a:srgbClr val="FFFFFF"/>
                </a:solidFill>
                <a:latin typeface="Times New Roman"/>
                <a:ea typeface="Times New Roman"/>
                <a:cs typeface="Times New Roman"/>
              </a:rPr>
              <a:t>KÊ </a:t>
            </a:r>
            <a:r>
              <a:rPr b="1">
                <a:solidFill>
                  <a:srgbClr val="FFFFFF"/>
                </a:solidFill>
                <a:latin typeface="Times New Roman"/>
                <a:ea typeface="Times New Roman"/>
                <a:cs typeface="Times New Roman"/>
              </a:rPr>
              <a:t>KHAI THUẾ</a:t>
            </a:r>
          </a:p>
        </p:txBody>
      </p:sp>
      <p:sp>
        <p:nvSpPr>
          <p:cNvPr id="30" name="lane-body-1">
            <a:extLst>
              <a:ext uri="{FF2B5EF4-FFF2-40B4-BE49-F238E27FC236}">
                <a16:creationId xmlns:a16="http://schemas.microsoft.com/office/drawing/2014/main" id="{296BC69E-CDD4-437B-9988-084ECEE9C222}"/>
              </a:ext>
            </a:extLst>
          </p:cNvPr>
          <p:cNvSpPr>
            <a:spLocks noGrp="1"/>
          </p:cNvSpPr>
          <p:nvPr/>
        </p:nvSpPr>
        <p:spPr>
          <a:xfrm>
            <a:off x="914400" y="3070225"/>
            <a:ext cx="3238500" cy="1943100"/>
          </a:xfrm>
          <a:prstGeom prst="rect">
            <a:avLst/>
          </a:prstGeom>
          <a:noFill/>
          <a:ln w="0">
            <a:noFill/>
            <a:prstDash val="solid"/>
          </a:ln>
        </p:spPr>
        <p:txBody>
          <a:bodyPr wrap="square" lIns="38100" tIns="38100" rIns="38100" bIns="38100" anchor="ctr">
            <a:noAutofit/>
          </a:bodyPr>
          <a:lstStyle/>
          <a:p>
            <a:pPr algn="ctr">
              <a:buNone/>
              <a:defRPr b="0">
                <a:solidFill>
                  <a:srgbClr val="222222"/>
                </a:solidFill>
                <a:latin typeface="Times New Roman"/>
                <a:ea typeface="Times New Roman"/>
                <a:cs typeface="Times New Roman"/>
              </a:defRPr>
            </a:pPr>
            <a:r>
              <a:rPr sz="2000" b="0">
                <a:solidFill>
                  <a:srgbClr val="222222"/>
                </a:solidFill>
                <a:latin typeface="Times New Roman"/>
                <a:ea typeface="Times New Roman"/>
                <a:cs typeface="Times New Roman"/>
              </a:rPr>
              <a:t>Nộp hồ sơ khai </a:t>
            </a:r>
            <a:r>
              <a:rPr lang="en-US" sz="2000" b="0">
                <a:solidFill>
                  <a:srgbClr val="222222"/>
                </a:solidFill>
                <a:latin typeface="Times New Roman"/>
                <a:ea typeface="Times New Roman"/>
                <a:cs typeface="Times New Roman"/>
              </a:rPr>
              <a:t>thuế GTGT, TNCN </a:t>
            </a:r>
            <a:r>
              <a:rPr sz="2000" b="0">
                <a:solidFill>
                  <a:srgbClr val="222222"/>
                </a:solidFill>
                <a:latin typeface="Times New Roman"/>
                <a:ea typeface="Times New Roman"/>
                <a:cs typeface="Times New Roman"/>
              </a:rPr>
              <a:t>theo thời hạn của pháp luật quản lý thuế</a:t>
            </a:r>
          </a:p>
        </p:txBody>
      </p:sp>
      <p:sp>
        <p:nvSpPr>
          <p:cNvPr id="31" name="lane-2">
            <a:extLst>
              <a:ext uri="{FF2B5EF4-FFF2-40B4-BE49-F238E27FC236}">
                <a16:creationId xmlns:a16="http://schemas.microsoft.com/office/drawing/2014/main" id="{74D2E283-00A6-4C9F-AEF5-FA9E5738BD69}"/>
              </a:ext>
            </a:extLst>
          </p:cNvPr>
          <p:cNvSpPr>
            <a:spLocks noGrp="1"/>
          </p:cNvSpPr>
          <p:nvPr/>
        </p:nvSpPr>
        <p:spPr>
          <a:xfrm>
            <a:off x="4762500" y="2613025"/>
            <a:ext cx="3695700" cy="2492375"/>
          </a:xfrm>
          <a:prstGeom prst="roundRect">
            <a:avLst>
              <a:gd name="adj" fmla="val 3636"/>
            </a:avLst>
          </a:prstGeom>
          <a:solidFill>
            <a:srgbClr val="FFFFFF"/>
          </a:solidFill>
          <a:ln w="14288">
            <a:solidFill>
              <a:srgbClr val="25A76B"/>
            </a:solidFill>
            <a:prstDash val="solid"/>
          </a:ln>
        </p:spPr>
        <p:txBody>
          <a:bodyPr/>
          <a:lstStyle/>
          <a:p>
            <a:endParaRPr lang="en-VN"/>
          </a:p>
        </p:txBody>
      </p:sp>
      <p:sp>
        <p:nvSpPr>
          <p:cNvPr id="32" name="lane-head-bg-2">
            <a:extLst>
              <a:ext uri="{FF2B5EF4-FFF2-40B4-BE49-F238E27FC236}">
                <a16:creationId xmlns:a16="http://schemas.microsoft.com/office/drawing/2014/main" id="{9FEEB4E8-13D3-4FBB-A881-0AF2737BB0B4}"/>
              </a:ext>
            </a:extLst>
          </p:cNvPr>
          <p:cNvSpPr>
            <a:spLocks noGrp="1"/>
          </p:cNvSpPr>
          <p:nvPr/>
        </p:nvSpPr>
        <p:spPr>
          <a:xfrm>
            <a:off x="4762500" y="2613025"/>
            <a:ext cx="3695700" cy="666750"/>
          </a:xfrm>
          <a:prstGeom prst="roundRect">
            <a:avLst>
              <a:gd name="adj" fmla="val 17143"/>
            </a:avLst>
          </a:prstGeom>
          <a:solidFill>
            <a:srgbClr val="25A76B"/>
          </a:solidFill>
          <a:ln w="14288">
            <a:solidFill>
              <a:srgbClr val="25A76B"/>
            </a:solidFill>
            <a:prstDash val="solid"/>
          </a:ln>
        </p:spPr>
        <p:txBody>
          <a:bodyPr/>
          <a:lstStyle/>
          <a:p>
            <a:endParaRPr lang="en-VN"/>
          </a:p>
        </p:txBody>
      </p:sp>
      <p:sp>
        <p:nvSpPr>
          <p:cNvPr id="33" name="lane-head-2">
            <a:extLst>
              <a:ext uri="{FF2B5EF4-FFF2-40B4-BE49-F238E27FC236}">
                <a16:creationId xmlns:a16="http://schemas.microsoft.com/office/drawing/2014/main" id="{DF476BBA-71CF-433B-B94B-2B1BD173BDAB}"/>
              </a:ext>
            </a:extLst>
          </p:cNvPr>
          <p:cNvSpPr>
            <a:spLocks noGrp="1"/>
          </p:cNvSpPr>
          <p:nvPr/>
        </p:nvSpPr>
        <p:spPr>
          <a:xfrm>
            <a:off x="4914900" y="2708275"/>
            <a:ext cx="3390900" cy="476250"/>
          </a:xfrm>
          <a:prstGeom prst="rect">
            <a:avLst/>
          </a:prstGeom>
          <a:noFill/>
          <a:ln w="0">
            <a:noFill/>
            <a:prstDash val="solid"/>
          </a:ln>
        </p:spPr>
        <p:txBody>
          <a:bodyPr wrap="square" lIns="38100" tIns="38100" rIns="38100" bIns="38100" anchor="ctr">
            <a:noAutofit/>
          </a:bodyPr>
          <a:lstStyle/>
          <a:p>
            <a:pPr algn="ctr">
              <a:buNone/>
              <a:defRPr b="1">
                <a:solidFill>
                  <a:srgbClr val="FFFFFF"/>
                </a:solidFill>
                <a:latin typeface="Times New Roman"/>
                <a:ea typeface="Times New Roman"/>
                <a:cs typeface="Times New Roman"/>
              </a:defRPr>
            </a:pPr>
            <a:r>
              <a:rPr b="1">
                <a:solidFill>
                  <a:srgbClr val="FFFFFF"/>
                </a:solidFill>
                <a:latin typeface="Times New Roman"/>
                <a:ea typeface="Times New Roman"/>
                <a:cs typeface="Times New Roman"/>
              </a:rPr>
              <a:t>NỘP </a:t>
            </a:r>
            <a:r>
              <a:rPr lang="en-US" b="1">
                <a:solidFill>
                  <a:srgbClr val="FFFFFF"/>
                </a:solidFill>
                <a:latin typeface="Times New Roman"/>
                <a:ea typeface="Times New Roman"/>
                <a:cs typeface="Times New Roman"/>
              </a:rPr>
              <a:t>THUẾ</a:t>
            </a:r>
            <a:endParaRPr b="1">
              <a:solidFill>
                <a:srgbClr val="FFFFFF"/>
              </a:solidFill>
              <a:latin typeface="Times New Roman"/>
              <a:ea typeface="Times New Roman"/>
              <a:cs typeface="Times New Roman"/>
            </a:endParaRPr>
          </a:p>
        </p:txBody>
      </p:sp>
      <p:sp>
        <p:nvSpPr>
          <p:cNvPr id="34" name="lane-body-2">
            <a:extLst>
              <a:ext uri="{FF2B5EF4-FFF2-40B4-BE49-F238E27FC236}">
                <a16:creationId xmlns:a16="http://schemas.microsoft.com/office/drawing/2014/main" id="{0A6F3D8D-D587-4193-AFB9-85C3CF57B086}"/>
              </a:ext>
            </a:extLst>
          </p:cNvPr>
          <p:cNvSpPr>
            <a:spLocks noGrp="1"/>
          </p:cNvSpPr>
          <p:nvPr/>
        </p:nvSpPr>
        <p:spPr>
          <a:xfrm>
            <a:off x="4991100" y="3070225"/>
            <a:ext cx="3238500" cy="1905000"/>
          </a:xfrm>
          <a:prstGeom prst="rect">
            <a:avLst/>
          </a:prstGeom>
          <a:noFill/>
          <a:ln w="0">
            <a:noFill/>
            <a:prstDash val="solid"/>
          </a:ln>
        </p:spPr>
        <p:txBody>
          <a:bodyPr wrap="square" lIns="38100" tIns="38100" rIns="38100" bIns="38100" anchor="ctr">
            <a:noAutofit/>
          </a:bodyPr>
          <a:lstStyle/>
          <a:p>
            <a:pPr algn="ctr">
              <a:buNone/>
              <a:defRPr b="0">
                <a:solidFill>
                  <a:srgbClr val="222222"/>
                </a:solidFill>
                <a:latin typeface="Times New Roman"/>
                <a:ea typeface="Times New Roman"/>
                <a:cs typeface="Times New Roman"/>
              </a:defRPr>
            </a:pPr>
            <a:r>
              <a:rPr lang="en-US" sz="2000" b="0">
                <a:solidFill>
                  <a:srgbClr val="222222"/>
                </a:solidFill>
                <a:latin typeface="Times New Roman"/>
                <a:ea typeface="Times New Roman"/>
                <a:cs typeface="Times New Roman"/>
              </a:rPr>
              <a:t>C</a:t>
            </a:r>
            <a:r>
              <a:rPr lang="vi-VN" sz="2000" b="0">
                <a:solidFill>
                  <a:srgbClr val="222222"/>
                </a:solidFill>
                <a:latin typeface="Times New Roman"/>
                <a:ea typeface="Times New Roman"/>
                <a:cs typeface="Times New Roman"/>
              </a:rPr>
              <a:t>hưa phải nộp số thuế GTGT, thuế TNCN phải nộp phát sinh của các kỳ được gia hạn</a:t>
            </a:r>
            <a:endParaRPr sz="2000" b="0">
              <a:solidFill>
                <a:srgbClr val="222222"/>
              </a:solidFill>
              <a:latin typeface="Times New Roman"/>
              <a:ea typeface="Times New Roman"/>
              <a:cs typeface="Times New Roman"/>
            </a:endParaRPr>
          </a:p>
        </p:txBody>
      </p:sp>
      <p:sp>
        <p:nvSpPr>
          <p:cNvPr id="35" name="plus-or">
            <a:extLst>
              <a:ext uri="{FF2B5EF4-FFF2-40B4-BE49-F238E27FC236}">
                <a16:creationId xmlns:a16="http://schemas.microsoft.com/office/drawing/2014/main" id="{E4FB1BA8-9BDC-4561-AC6E-7A2789735106}"/>
              </a:ext>
            </a:extLst>
          </p:cNvPr>
          <p:cNvSpPr>
            <a:spLocks noGrp="1"/>
          </p:cNvSpPr>
          <p:nvPr/>
        </p:nvSpPr>
        <p:spPr>
          <a:xfrm>
            <a:off x="4371975" y="3956050"/>
            <a:ext cx="400050" cy="457200"/>
          </a:xfrm>
          <a:prstGeom prst="rect">
            <a:avLst/>
          </a:prstGeom>
          <a:noFill/>
          <a:ln w="0">
            <a:noFill/>
            <a:prstDash val="solid"/>
          </a:ln>
        </p:spPr>
        <p:txBody>
          <a:bodyPr wrap="square" lIns="0" tIns="0" rIns="0" bIns="0" anchor="ctr">
            <a:noAutofit/>
          </a:bodyPr>
          <a:lstStyle/>
          <a:p>
            <a:pPr algn="ctr">
              <a:buNone/>
              <a:defRPr b="1">
                <a:solidFill>
                  <a:srgbClr val="EB984D"/>
                </a:solidFill>
                <a:latin typeface="Times New Roman"/>
                <a:ea typeface="Times New Roman"/>
                <a:cs typeface="Times New Roman"/>
              </a:defRPr>
            </a:pPr>
            <a:r>
              <a:rPr b="1">
                <a:solidFill>
                  <a:srgbClr val="EB984D"/>
                </a:solidFill>
                <a:latin typeface="Times New Roman"/>
                <a:ea typeface="Times New Roman"/>
                <a:cs typeface="Times New Roman"/>
              </a:rPr>
              <a:t>+</a:t>
            </a:r>
          </a:p>
        </p:txBody>
      </p:sp>
      <p:sp>
        <p:nvSpPr>
          <p:cNvPr id="43" name="content-footer">
            <a:extLst>
              <a:ext uri="{FF2B5EF4-FFF2-40B4-BE49-F238E27FC236}">
                <a16:creationId xmlns:a16="http://schemas.microsoft.com/office/drawing/2014/main" id="{0E3EBA94-05F6-40D7-8CF6-354EA6BA9BD6}"/>
              </a:ext>
            </a:extLst>
          </p:cNvPr>
          <p:cNvSpPr>
            <a:spLocks noGrp="1"/>
          </p:cNvSpPr>
          <p:nvPr/>
        </p:nvSpPr>
        <p:spPr>
          <a:xfrm>
            <a:off x="666750" y="5429250"/>
            <a:ext cx="7810500" cy="495300"/>
          </a:xfrm>
          <a:prstGeom prst="roundRect">
            <a:avLst>
              <a:gd name="adj" fmla="val 23077"/>
            </a:avLst>
          </a:prstGeom>
          <a:solidFill>
            <a:srgbClr val="FFF7D6"/>
          </a:solidFill>
          <a:ln w="14288">
            <a:solidFill>
              <a:srgbClr val="C00000"/>
            </a:solidFill>
            <a:prstDash val="solid"/>
          </a:ln>
        </p:spPr>
        <p:txBody>
          <a:bodyPr wrap="square" lIns="38100" tIns="38100" rIns="38100" bIns="38100" anchor="ctr">
            <a:noAutofit/>
          </a:bodyPr>
          <a:lstStyle/>
          <a:p>
            <a:pPr algn="ctr">
              <a:buNone/>
              <a:defRPr b="1">
                <a:solidFill>
                  <a:srgbClr val="C00000"/>
                </a:solidFill>
                <a:latin typeface="Times New Roman"/>
                <a:ea typeface="Times New Roman"/>
                <a:cs typeface="Times New Roman"/>
              </a:defRPr>
            </a:pPr>
            <a:r>
              <a:rPr b="1">
                <a:solidFill>
                  <a:srgbClr val="C00000"/>
                </a:solidFill>
                <a:latin typeface="Times New Roman"/>
                <a:ea typeface="Times New Roman"/>
                <a:cs typeface="Times New Roman"/>
              </a:rPr>
              <a:t>Gia hạn không đồng nghĩa được lùi thời hạn nộp </a:t>
            </a:r>
            <a:r>
              <a:rPr lang="en-US" b="1">
                <a:solidFill>
                  <a:srgbClr val="C00000"/>
                </a:solidFill>
                <a:latin typeface="Times New Roman"/>
                <a:ea typeface="Times New Roman"/>
                <a:cs typeface="Times New Roman"/>
              </a:rPr>
              <a:t>HSKT</a:t>
            </a:r>
            <a:endParaRPr b="1">
              <a:solidFill>
                <a:srgbClr val="C00000"/>
              </a:solidFill>
              <a:latin typeface="Times New Roman"/>
              <a:ea typeface="Times New Roman"/>
              <a:cs typeface="Times New Roman"/>
            </a:endParaRPr>
          </a:p>
        </p:txBody>
      </p:sp>
      <p:sp>
        <p:nvSpPr>
          <p:cNvPr id="44" name="AutoShape 15">
            <a:extLst>
              <a:ext uri="{FF2B5EF4-FFF2-40B4-BE49-F238E27FC236}">
                <a16:creationId xmlns:a16="http://schemas.microsoft.com/office/drawing/2014/main" id="{7919A798-25F6-44AE-B53A-63A6E9C0F2C7}"/>
              </a:ext>
            </a:extLst>
          </p:cNvPr>
          <p:cNvSpPr>
            <a:spLocks noChangeArrowheads="1"/>
          </p:cNvSpPr>
          <p:nvPr/>
        </p:nvSpPr>
        <p:spPr bwMode="gray">
          <a:xfrm>
            <a:off x="996567" y="1835017"/>
            <a:ext cx="2889633" cy="450983"/>
          </a:xfrm>
          <a:prstGeom prst="roundRect">
            <a:avLst>
              <a:gd name="adj" fmla="val 50000"/>
            </a:avLst>
          </a:prstGeom>
          <a:solidFill>
            <a:srgbClr val="D58945">
              <a:lumMod val="20000"/>
              <a:lumOff val="80000"/>
            </a:srgbClr>
          </a:solidFill>
          <a:ln w="28575" algn="ctr">
            <a:solidFill>
              <a:srgbClr val="B2B2B2"/>
            </a:solidFill>
            <a:round/>
            <a:headEnd/>
            <a:tailEnd/>
          </a:ln>
        </p:spPr>
        <p:txBody>
          <a:bodyPr wrap="none" anchor="ct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lang="pt-BR" altLang="en-US" i="1" kern="0">
                <a:solidFill>
                  <a:srgbClr val="2B166E"/>
                </a:solidFill>
                <a:latin typeface="Times New Roman" pitchFamily="18" charset="0"/>
                <a:cs typeface="Calibri" pitchFamily="34" charset="0"/>
              </a:rPr>
              <a:t>3</a:t>
            </a:r>
            <a:r>
              <a:rPr lang="pt-BR" altLang="en-US" b="1" i="1" kern="0">
                <a:solidFill>
                  <a:srgbClr val="2B166E"/>
                </a:solidFill>
                <a:latin typeface="Times New Roman" pitchFamily="18" charset="0"/>
                <a:cs typeface="Calibri" pitchFamily="34" charset="0"/>
              </a:rPr>
              <a:t>.1.</a:t>
            </a:r>
            <a:r>
              <a:rPr kumimoji="0" lang="pt-BR" altLang="en-US" sz="1800" b="1" i="1" u="none" strike="noStrike" kern="0" cap="none" spc="0" normalizeH="0" baseline="0" noProof="0">
                <a:ln>
                  <a:noFill/>
                </a:ln>
                <a:solidFill>
                  <a:srgbClr val="2B166E"/>
                </a:solidFill>
                <a:effectLst/>
                <a:uLnTx/>
                <a:uFillTx/>
                <a:latin typeface="Times New Roman" pitchFamily="18" charset="0"/>
                <a:cs typeface="Calibri" pitchFamily="34" charset="0"/>
              </a:rPr>
              <a:t> </a:t>
            </a:r>
            <a:r>
              <a:rPr kumimoji="0" lang="en-US" sz="1800" b="1" i="0" u="none" strike="noStrike" kern="0" cap="none" spc="0" normalizeH="0" baseline="0" noProof="0">
                <a:ln>
                  <a:noFill/>
                </a:ln>
                <a:solidFill>
                  <a:srgbClr val="2B166E"/>
                </a:solidFill>
                <a:effectLst/>
                <a:uLnTx/>
                <a:uFillTx/>
                <a:latin typeface="Times New Roman" panose="02020603050405020304" pitchFamily="18" charset="0"/>
                <a:cs typeface="Times New Roman" panose="02020603050405020304" pitchFamily="18" charset="0"/>
              </a:rPr>
              <a:t>Kê khai và nộp thuế</a:t>
            </a:r>
            <a:endParaRPr kumimoji="0" lang="vi-VN" altLang="en-US" sz="1800" b="1" i="0" u="none" strike="noStrike" kern="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061915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E6ACC84B-CE87-41E9-A8B5-7B8BC89E06A8}"/>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A. CÁC VĂN BẢN PHÁP LUẬT VỀ QUẢN LÝ</a:t>
            </a:r>
          </a:p>
        </p:txBody>
      </p:sp>
      <p:sp>
        <p:nvSpPr>
          <p:cNvPr id="19461" name="Slide Number Placeholder 5">
            <a:extLst>
              <a:ext uri="{FF2B5EF4-FFF2-40B4-BE49-F238E27FC236}">
                <a16:creationId xmlns:a16="http://schemas.microsoft.com/office/drawing/2014/main" id="{16B12E8D-AB08-4C1A-B13B-5D7F27EB41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4</a:t>
            </a:fld>
            <a:endParaRPr lang="en-US" altLang="en-US" sz="1400" b="0">
              <a:solidFill>
                <a:schemeClr val="bg1"/>
              </a:solidFill>
              <a:latin typeface="Arial" panose="020B0604020202020204" pitchFamily="34" charset="0"/>
            </a:endParaRPr>
          </a:p>
        </p:txBody>
      </p:sp>
      <p:graphicFrame>
        <p:nvGraphicFramePr>
          <p:cNvPr id="2" name="Table 1">
            <a:extLst>
              <a:ext uri="{FF2B5EF4-FFF2-40B4-BE49-F238E27FC236}">
                <a16:creationId xmlns:a16="http://schemas.microsoft.com/office/drawing/2014/main" id="{54FA7A80-A87A-4506-9203-59140971D433}"/>
              </a:ext>
            </a:extLst>
          </p:cNvPr>
          <p:cNvGraphicFramePr>
            <a:graphicFrameLocks noGrp="1"/>
          </p:cNvGraphicFramePr>
          <p:nvPr>
            <p:extLst>
              <p:ext uri="{D42A27DB-BD31-4B8C-83A1-F6EECF244321}">
                <p14:modId xmlns:p14="http://schemas.microsoft.com/office/powerpoint/2010/main" val="2724053383"/>
              </p:ext>
            </p:extLst>
          </p:nvPr>
        </p:nvGraphicFramePr>
        <p:xfrm>
          <a:off x="342900" y="1161490"/>
          <a:ext cx="8458200" cy="5163109"/>
        </p:xfrm>
        <a:graphic>
          <a:graphicData uri="http://schemas.openxmlformats.org/drawingml/2006/table">
            <a:tbl>
              <a:tblPr firstRow="1" firstCol="1" bandRow="1"/>
              <a:tblGrid>
                <a:gridCol w="7048500">
                  <a:extLst>
                    <a:ext uri="{9D8B030D-6E8A-4147-A177-3AD203B41FA5}">
                      <a16:colId xmlns:a16="http://schemas.microsoft.com/office/drawing/2014/main" val="736353457"/>
                    </a:ext>
                  </a:extLst>
                </a:gridCol>
                <a:gridCol w="1409700">
                  <a:extLst>
                    <a:ext uri="{9D8B030D-6E8A-4147-A177-3AD203B41FA5}">
                      <a16:colId xmlns:a16="http://schemas.microsoft.com/office/drawing/2014/main" val="3818620621"/>
                    </a:ext>
                  </a:extLst>
                </a:gridCol>
              </a:tblGrid>
              <a:tr h="528523">
                <a:tc>
                  <a:txBody>
                    <a:bodyPr/>
                    <a:lstStyle/>
                    <a:p>
                      <a:pPr algn="ctr">
                        <a:lnSpc>
                          <a:spcPct val="100000"/>
                        </a:lnSpc>
                        <a:spcBef>
                          <a:spcPts val="0"/>
                        </a:spcBef>
                        <a:spcAft>
                          <a:spcPts val="0"/>
                        </a:spcAft>
                      </a:pPr>
                      <a:r>
                        <a:rPr lang="en-US" sz="1600" b="1">
                          <a:effectLst/>
                          <a:latin typeface="Times New Roman" panose="02020603050405020304" pitchFamily="18" charset="0"/>
                          <a:ea typeface="Calibri" panose="020F0502020204030204" pitchFamily="34" charset="0"/>
                        </a:rPr>
                        <a:t>Văn bản</a:t>
                      </a:r>
                      <a:endParaRPr lang="en-US" sz="1600">
                        <a:effectLst/>
                        <a:latin typeface="Times New Roman" panose="02020603050405020304" pitchFamily="18"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c>
                  <a:txBody>
                    <a:bodyPr/>
                    <a:lstStyle/>
                    <a:p>
                      <a:pPr algn="ctr">
                        <a:lnSpc>
                          <a:spcPct val="100000"/>
                        </a:lnSpc>
                        <a:spcBef>
                          <a:spcPts val="0"/>
                        </a:spcBef>
                        <a:spcAft>
                          <a:spcPts val="0"/>
                        </a:spcAft>
                      </a:pPr>
                      <a:r>
                        <a:rPr lang="en-US" sz="1600" b="1">
                          <a:effectLst/>
                          <a:latin typeface="Times New Roman" panose="02020603050405020304" pitchFamily="18" charset="0"/>
                          <a:ea typeface="Calibri" panose="020F0502020204030204" pitchFamily="34" charset="0"/>
                        </a:rPr>
                        <a:t>Thời hiệu/ </a:t>
                      </a:r>
                    </a:p>
                    <a:p>
                      <a:pPr algn="ctr">
                        <a:lnSpc>
                          <a:spcPct val="100000"/>
                        </a:lnSpc>
                        <a:spcBef>
                          <a:spcPts val="0"/>
                        </a:spcBef>
                        <a:spcAft>
                          <a:spcPts val="0"/>
                        </a:spcAft>
                      </a:pPr>
                      <a:r>
                        <a:rPr lang="en-US" sz="1600" b="1">
                          <a:effectLst/>
                          <a:latin typeface="Times New Roman" panose="02020603050405020304" pitchFamily="18" charset="0"/>
                          <a:ea typeface="Calibri" panose="020F0502020204030204" pitchFamily="34" charset="0"/>
                        </a:rPr>
                        <a:t>thời hạn </a:t>
                      </a:r>
                      <a:endParaRPr lang="en-US" sz="1600">
                        <a:effectLst/>
                        <a:latin typeface="Times New Roman" panose="02020603050405020304" pitchFamily="18"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extLst>
                  <a:ext uri="{0D108BD9-81ED-4DB2-BD59-A6C34878D82A}">
                    <a16:rowId xmlns:a16="http://schemas.microsoft.com/office/drawing/2014/main" val="3256868113"/>
                  </a:ext>
                </a:extLst>
              </a:tr>
              <a:tr h="2176638">
                <a:tc>
                  <a:txBody>
                    <a:bodyPr/>
                    <a:lstStyle/>
                    <a:p>
                      <a:pPr indent="200660" algn="just">
                        <a:lnSpc>
                          <a:spcPct val="120000"/>
                        </a:lnSpc>
                        <a:spcBef>
                          <a:spcPts val="600"/>
                        </a:spcBef>
                        <a:spcAft>
                          <a:spcPts val="0"/>
                        </a:spcAft>
                      </a:pPr>
                      <a:r>
                        <a:rPr lang="en-US" sz="1600" b="1">
                          <a:solidFill>
                            <a:srgbClr val="000000"/>
                          </a:solidFill>
                          <a:effectLst/>
                          <a:latin typeface="Times New Roman" panose="02020603050405020304" pitchFamily="18" charset="0"/>
                          <a:ea typeface="Times New Roman" panose="02020603050405020304" pitchFamily="18" charset="0"/>
                        </a:rPr>
                        <a:t>1.</a:t>
                      </a:r>
                      <a:r>
                        <a:rPr lang="en-US" sz="1600">
                          <a:solidFill>
                            <a:srgbClr val="000000"/>
                          </a:solidFill>
                          <a:effectLst/>
                          <a:latin typeface="Times New Roman" panose="02020603050405020304" pitchFamily="18" charset="0"/>
                          <a:ea typeface="Times New Roman" panose="02020603050405020304" pitchFamily="18" charset="0"/>
                        </a:rPr>
                        <a:t> </a:t>
                      </a:r>
                      <a:r>
                        <a:rPr lang="en-US" sz="1600">
                          <a:solidFill>
                            <a:srgbClr val="000000"/>
                          </a:solidFill>
                          <a:effectLst/>
                          <a:latin typeface="Times New Roman" panose="02020603050405020304" pitchFamily="18" charset="0"/>
                          <a:ea typeface="Calibri" panose="020F0502020204030204" pitchFamily="34" charset="0"/>
                        </a:rPr>
                        <a:t>Luật Thuế GTGT số 48/2024/QH15 đã được sửa đổi, bổ sung một số điều theo:</a:t>
                      </a:r>
                      <a:endParaRPr lang="en-US" sz="1600">
                        <a:effectLst/>
                        <a:latin typeface="Times New Roman" panose="02020603050405020304" pitchFamily="18" charset="0"/>
                        <a:ea typeface="Calibri" panose="020F0502020204030204" pitchFamily="34" charset="0"/>
                      </a:endParaRPr>
                    </a:p>
                    <a:p>
                      <a:pPr indent="200660" algn="just">
                        <a:lnSpc>
                          <a:spcPct val="120000"/>
                        </a:lnSpc>
                        <a:spcBef>
                          <a:spcPts val="600"/>
                        </a:spcBef>
                        <a:spcAft>
                          <a:spcPts val="0"/>
                        </a:spcAft>
                      </a:pPr>
                      <a:r>
                        <a:rPr lang="en-US" sz="1600">
                          <a:solidFill>
                            <a:srgbClr val="000000"/>
                          </a:solidFill>
                          <a:effectLst/>
                          <a:latin typeface="Times New Roman" panose="02020603050405020304" pitchFamily="18" charset="0"/>
                          <a:ea typeface="Calibri" panose="020F0502020204030204" pitchFamily="34" charset="0"/>
                        </a:rPr>
                        <a:t>- Luật số 90/2025/QH15 và Luật số 149/2025/QH15</a:t>
                      </a:r>
                      <a:endParaRPr lang="en-US" sz="1600">
                        <a:effectLst/>
                        <a:latin typeface="Times New Roman" panose="02020603050405020304" pitchFamily="18" charset="0"/>
                        <a:ea typeface="Calibri" panose="020F0502020204030204" pitchFamily="34" charset="0"/>
                      </a:endParaRPr>
                    </a:p>
                    <a:p>
                      <a:pPr indent="200660" algn="just">
                        <a:lnSpc>
                          <a:spcPct val="120000"/>
                        </a:lnSpc>
                        <a:spcBef>
                          <a:spcPts val="600"/>
                        </a:spcBef>
                        <a:spcAft>
                          <a:spcPts val="0"/>
                        </a:spcAft>
                      </a:pPr>
                      <a:r>
                        <a:rPr lang="en-US" sz="1600">
                          <a:solidFill>
                            <a:srgbClr val="000000"/>
                          </a:solidFill>
                          <a:effectLst/>
                          <a:latin typeface="Times New Roman" panose="02020603050405020304" pitchFamily="18" charset="0"/>
                          <a:ea typeface="Calibri" panose="020F0502020204030204" pitchFamily="34" charset="0"/>
                        </a:rPr>
                        <a:t>- Luật số 09/2026/QH16 ngày 24/4/26 sửa đổi một số điều của Luật Thuế GTGT, TNCN, TNDN và TTĐB</a:t>
                      </a:r>
                      <a:endParaRPr lang="en-US" sz="1600">
                        <a:effectLst/>
                        <a:latin typeface="Times New Roman" panose="02020603050405020304" pitchFamily="18" charset="0"/>
                        <a:ea typeface="Calibri" panose="020F0502020204030204" pitchFamily="34" charset="0"/>
                      </a:endParaRPr>
                    </a:p>
                    <a:p>
                      <a:pPr indent="200660" algn="just">
                        <a:lnSpc>
                          <a:spcPct val="120000"/>
                        </a:lnSpc>
                        <a:spcBef>
                          <a:spcPts val="600"/>
                        </a:spcBef>
                        <a:spcAft>
                          <a:spcPts val="0"/>
                        </a:spcAft>
                      </a:pPr>
                      <a:r>
                        <a:rPr lang="en-US" sz="1600">
                          <a:solidFill>
                            <a:srgbClr val="000000"/>
                          </a:solidFill>
                          <a:effectLst/>
                          <a:latin typeface="Times New Roman" panose="02020603050405020304" pitchFamily="18" charset="0"/>
                          <a:ea typeface="Calibri" panose="020F0502020204030204" pitchFamily="34" charset="0"/>
                        </a:rPr>
                        <a:t>(Luật hiệu lực từ </a:t>
                      </a:r>
                      <a:r>
                        <a:rPr lang="en-US" sz="1600" b="1">
                          <a:solidFill>
                            <a:srgbClr val="000000"/>
                          </a:solidFill>
                          <a:effectLst/>
                          <a:latin typeface="Times New Roman" panose="02020603050405020304" pitchFamily="18" charset="0"/>
                          <a:ea typeface="Calibri" panose="020F0502020204030204" pitchFamily="34" charset="0"/>
                        </a:rPr>
                        <a:t>01/01/2026</a:t>
                      </a:r>
                      <a:r>
                        <a:rPr lang="en-US" sz="1600">
                          <a:solidFill>
                            <a:srgbClr val="000000"/>
                          </a:solidFill>
                          <a:effectLst/>
                          <a:latin typeface="Times New Roman" panose="02020603050405020304" pitchFamily="18" charset="0"/>
                          <a:ea typeface="Calibri" panose="020F0502020204030204" pitchFamily="34" charset="0"/>
                        </a:rPr>
                        <a:t> - nâng ngưỡng doanh thu chịu thuế đối với HKD, CNKD từ </a:t>
                      </a:r>
                      <a:r>
                        <a:rPr lang="en-US" sz="1600" b="1">
                          <a:solidFill>
                            <a:srgbClr val="000000"/>
                          </a:solidFill>
                          <a:effectLst/>
                          <a:latin typeface="Times New Roman" panose="02020603050405020304" pitchFamily="18" charset="0"/>
                          <a:ea typeface="Calibri" panose="020F0502020204030204" pitchFamily="34" charset="0"/>
                        </a:rPr>
                        <a:t>500 trđ </a:t>
                      </a:r>
                      <a:r>
                        <a:rPr lang="en-US" sz="1600">
                          <a:solidFill>
                            <a:srgbClr val="000000"/>
                          </a:solidFill>
                          <a:effectLst/>
                          <a:latin typeface="Times New Roman" panose="02020603050405020304" pitchFamily="18" charset="0"/>
                          <a:ea typeface="Calibri" panose="020F0502020204030204" pitchFamily="34" charset="0"/>
                        </a:rPr>
                        <a:t>lên </a:t>
                      </a:r>
                      <a:r>
                        <a:rPr lang="en-US" sz="1600" b="1">
                          <a:solidFill>
                            <a:srgbClr val="000000"/>
                          </a:solidFill>
                          <a:effectLst/>
                          <a:latin typeface="Times New Roman" panose="02020603050405020304" pitchFamily="18" charset="0"/>
                          <a:ea typeface="Calibri" panose="020F0502020204030204" pitchFamily="34" charset="0"/>
                        </a:rPr>
                        <a:t>1 tỷ </a:t>
                      </a:r>
                      <a:r>
                        <a:rPr lang="en-US" sz="1600">
                          <a:solidFill>
                            <a:srgbClr val="000000"/>
                          </a:solidFill>
                          <a:effectLst/>
                          <a:latin typeface="Times New Roman" panose="02020603050405020304" pitchFamily="18" charset="0"/>
                          <a:ea typeface="Calibri" panose="020F0502020204030204" pitchFamily="34" charset="0"/>
                        </a:rPr>
                        <a:t>đồng)</a:t>
                      </a:r>
                      <a:endParaRPr lang="en-US" sz="16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chemeClr val="accent2">
                        <a:lumMod val="20000"/>
                        <a:lumOff val="80000"/>
                      </a:schemeClr>
                    </a:solidFill>
                  </a:tcPr>
                </a:tc>
                <a:tc>
                  <a:txBody>
                    <a:bodyPr/>
                    <a:lstStyle/>
                    <a:p>
                      <a:pPr algn="ctr">
                        <a:lnSpc>
                          <a:spcPct val="120000"/>
                        </a:lnSpc>
                        <a:spcBef>
                          <a:spcPts val="600"/>
                        </a:spcBef>
                        <a:spcAft>
                          <a:spcPts val="600"/>
                        </a:spcAft>
                      </a:pPr>
                      <a:r>
                        <a:rPr lang="en-US" sz="1600">
                          <a:solidFill>
                            <a:srgbClr val="000000"/>
                          </a:solidFill>
                          <a:effectLst/>
                          <a:latin typeface="Times New Roman" panose="02020603050405020304" pitchFamily="18" charset="0"/>
                          <a:ea typeface="Times New Roman" panose="02020603050405020304" pitchFamily="18" charset="0"/>
                        </a:rPr>
                        <a:t> </a:t>
                      </a:r>
                      <a:endParaRPr lang="en-US" sz="1600">
                        <a:effectLst/>
                        <a:latin typeface="Times New Roman" panose="02020603050405020304" pitchFamily="18" charset="0"/>
                        <a:ea typeface="Calibri" panose="020F0502020204030204" pitchFamily="34" charset="0"/>
                      </a:endParaRPr>
                    </a:p>
                    <a:p>
                      <a:pPr algn="ctr">
                        <a:lnSpc>
                          <a:spcPct val="120000"/>
                        </a:lnSpc>
                        <a:spcBef>
                          <a:spcPts val="600"/>
                        </a:spcBef>
                        <a:spcAft>
                          <a:spcPts val="600"/>
                        </a:spcAft>
                      </a:pPr>
                      <a:r>
                        <a:rPr lang="en-US" sz="1600">
                          <a:solidFill>
                            <a:srgbClr val="000000"/>
                          </a:solidFill>
                          <a:effectLst/>
                          <a:latin typeface="Times New Roman" panose="02020603050405020304" pitchFamily="18" charset="0"/>
                          <a:ea typeface="Times New Roman" panose="02020603050405020304" pitchFamily="18" charset="0"/>
                        </a:rPr>
                        <a:t>Luật số 48/2024/QH15 hiệu lực từ 01/7/2025</a:t>
                      </a:r>
                      <a:endParaRPr lang="en-US" sz="16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591772509"/>
                  </a:ext>
                </a:extLst>
              </a:tr>
              <a:tr h="1404542">
                <a:tc>
                  <a:txBody>
                    <a:bodyPr/>
                    <a:lstStyle/>
                    <a:p>
                      <a:pPr algn="just">
                        <a:lnSpc>
                          <a:spcPct val="120000"/>
                        </a:lnSpc>
                        <a:spcBef>
                          <a:spcPts val="600"/>
                        </a:spcBef>
                        <a:spcAft>
                          <a:spcPts val="600"/>
                        </a:spcAft>
                      </a:pPr>
                      <a:r>
                        <a:rPr lang="en-US" sz="1600">
                          <a:effectLst/>
                          <a:latin typeface="Times New Roman" panose="02020603050405020304" pitchFamily="18" charset="0"/>
                          <a:ea typeface="Calibri" panose="020F0502020204030204" pitchFamily="34" charset="0"/>
                        </a:rPr>
                        <a:t>    </a:t>
                      </a:r>
                      <a:r>
                        <a:rPr lang="en-US" sz="1600" b="1">
                          <a:effectLst/>
                          <a:latin typeface="Times New Roman" panose="02020603050405020304" pitchFamily="18" charset="0"/>
                          <a:ea typeface="Calibri" panose="020F0502020204030204" pitchFamily="34" charset="0"/>
                        </a:rPr>
                        <a:t>2</a:t>
                      </a:r>
                      <a:r>
                        <a:rPr lang="en-US" sz="1600">
                          <a:effectLst/>
                          <a:latin typeface="Times New Roman" panose="02020603050405020304" pitchFamily="18" charset="0"/>
                          <a:ea typeface="Calibri" panose="020F0502020204030204" pitchFamily="34" charset="0"/>
                        </a:rPr>
                        <a:t>. Nghị định số 181/2025/NĐ-CP ngày 01/7/2025 của Chính phủ quy định chi tiết thi hành một số điều của Luật Thuế GTGT đã được sửa đổi bổ sung một số điều tại Nghị định số 359/2025/NĐ-CP ngày 31/12/2025 và Nghị định số 144/2026/NĐ-CP ngày 05/5/2026 của Chính phủ.</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CC"/>
                    </a:solidFill>
                  </a:tcPr>
                </a:tc>
                <a:tc>
                  <a:txBody>
                    <a:bodyPr/>
                    <a:lstStyle/>
                    <a:p>
                      <a:pPr algn="r">
                        <a:lnSpc>
                          <a:spcPct val="120000"/>
                        </a:lnSpc>
                        <a:spcBef>
                          <a:spcPts val="600"/>
                        </a:spcBef>
                        <a:spcAft>
                          <a:spcPts val="600"/>
                        </a:spcAft>
                      </a:pPr>
                      <a:r>
                        <a:rPr lang="en-US" sz="1600">
                          <a:effectLst/>
                          <a:latin typeface="Times New Roman" panose="02020603050405020304" pitchFamily="18" charset="0"/>
                          <a:ea typeface="Calibri" panose="020F050202020403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CCFFCC"/>
                    </a:solidFill>
                  </a:tcPr>
                </a:tc>
                <a:extLst>
                  <a:ext uri="{0D108BD9-81ED-4DB2-BD59-A6C34878D82A}">
                    <a16:rowId xmlns:a16="http://schemas.microsoft.com/office/drawing/2014/main" val="237571737"/>
                  </a:ext>
                </a:extLst>
              </a:tr>
              <a:tr h="1053406">
                <a:tc>
                  <a:txBody>
                    <a:bodyPr/>
                    <a:lstStyle/>
                    <a:p>
                      <a:pPr indent="200660" algn="just">
                        <a:lnSpc>
                          <a:spcPct val="120000"/>
                        </a:lnSpc>
                        <a:spcBef>
                          <a:spcPts val="600"/>
                        </a:spcBef>
                        <a:spcAft>
                          <a:spcPts val="600"/>
                        </a:spcAft>
                      </a:pPr>
                      <a:r>
                        <a:rPr lang="en-US" sz="1600" b="1">
                          <a:solidFill>
                            <a:srgbClr val="000000"/>
                          </a:solidFill>
                          <a:effectLst/>
                          <a:latin typeface="Times New Roman" panose="02020603050405020304" pitchFamily="18" charset="0"/>
                          <a:ea typeface="Calibri" panose="020F0502020204030204" pitchFamily="34" charset="0"/>
                        </a:rPr>
                        <a:t>3.</a:t>
                      </a:r>
                      <a:r>
                        <a:rPr lang="en-US" sz="1600">
                          <a:solidFill>
                            <a:srgbClr val="000000"/>
                          </a:solidFill>
                          <a:effectLst/>
                          <a:latin typeface="Times New Roman" panose="02020603050405020304" pitchFamily="18" charset="0"/>
                          <a:ea typeface="Calibri" panose="020F0502020204030204" pitchFamily="34" charset="0"/>
                        </a:rPr>
                        <a:t> Thông tư số 69/2025/TT-BTC ngày 29/9/2021 của Bộ Tài chính </a:t>
                      </a:r>
                      <a:r>
                        <a:rPr lang="nl-NL" sz="1600">
                          <a:effectLst/>
                          <a:latin typeface="Times New Roman" panose="02020603050405020304" pitchFamily="18" charset="0"/>
                          <a:ea typeface="Calibri" panose="020F0502020204030204" pitchFamily="34" charset="0"/>
                        </a:rPr>
                        <a:t>q</a:t>
                      </a:r>
                      <a:r>
                        <a:rPr lang="nl-NL" sz="1600" spc="-20">
                          <a:effectLst/>
                          <a:latin typeface="Times New Roman" panose="02020603050405020304" pitchFamily="18" charset="0"/>
                          <a:ea typeface="Calibri" panose="020F0502020204030204" pitchFamily="34" charset="0"/>
                        </a:rPr>
                        <a:t>uy định chi tiết </a:t>
                      </a:r>
                      <a:r>
                        <a:rPr lang="nl-NL" sz="1600">
                          <a:effectLst/>
                          <a:latin typeface="Times New Roman" panose="02020603050405020304" pitchFamily="18" charset="0"/>
                          <a:ea typeface="Calibri" panose="020F0502020204030204" pitchFamily="34" charset="0"/>
                        </a:rPr>
                        <a:t>một số điều của Luật Thuế GTGT và hướng dẫn thực hiện Nghị định số 181/2025/NĐ-CP của Chính phủ</a:t>
                      </a:r>
                      <a:endParaRPr lang="en-US" sz="16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F2EABC"/>
                    </a:solidFill>
                  </a:tcPr>
                </a:tc>
                <a:tc>
                  <a:txBody>
                    <a:bodyPr/>
                    <a:lstStyle/>
                    <a:p>
                      <a:pPr algn="r">
                        <a:lnSpc>
                          <a:spcPct val="120000"/>
                        </a:lnSpc>
                        <a:spcBef>
                          <a:spcPts val="600"/>
                        </a:spcBef>
                        <a:spcAft>
                          <a:spcPts val="600"/>
                        </a:spcAft>
                      </a:pPr>
                      <a:r>
                        <a:rPr lang="en-US" sz="1600">
                          <a:effectLst/>
                          <a:latin typeface="Times New Roman" panose="02020603050405020304" pitchFamily="18" charset="0"/>
                          <a:ea typeface="Calibri" panose="020F050202020403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F2EABC"/>
                    </a:solidFill>
                  </a:tcPr>
                </a:tc>
                <a:extLst>
                  <a:ext uri="{0D108BD9-81ED-4DB2-BD59-A6C34878D82A}">
                    <a16:rowId xmlns:a16="http://schemas.microsoft.com/office/drawing/2014/main" val="1528737439"/>
                  </a:ext>
                </a:extLst>
              </a:tr>
            </a:tbl>
          </a:graphicData>
        </a:graphic>
      </p:graphicFrame>
    </p:spTree>
    <p:extLst>
      <p:ext uri="{BB962C8B-B14F-4D97-AF65-F5344CB8AC3E}">
        <p14:creationId xmlns:p14="http://schemas.microsoft.com/office/powerpoint/2010/main" val="1545668928"/>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8D1FD-20A4-95F7-D3DB-CC42EAA8F776}"/>
            </a:ext>
          </a:extLst>
        </p:cNvPr>
        <p:cNvGrpSpPr/>
        <p:nvPr/>
      </p:nvGrpSpPr>
      <p:grpSpPr>
        <a:xfrm>
          <a:off x="0" y="0"/>
          <a:ext cx="0" cy="0"/>
          <a:chOff x="0" y="0"/>
          <a:chExt cx="0" cy="0"/>
        </a:xfrm>
      </p:grpSpPr>
      <p:sp>
        <p:nvSpPr>
          <p:cNvPr id="19458" name="Title 1">
            <a:extLst>
              <a:ext uri="{FF2B5EF4-FFF2-40B4-BE49-F238E27FC236}">
                <a16:creationId xmlns:a16="http://schemas.microsoft.com/office/drawing/2014/main" id="{E2589C56-96C7-6184-A429-0A2B86072EF1}"/>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II. NỘI DUNG CHÍNH</a:t>
            </a:r>
            <a:endParaRPr lang="en-US" altLang="en-US" sz="1800" dirty="0">
              <a:latin typeface="Times New Roman" panose="02020603050405020304" pitchFamily="18" charset="0"/>
              <a:cs typeface="Times New Roman" panose="02020603050405020304" pitchFamily="18" charset="0"/>
            </a:endParaRPr>
          </a:p>
        </p:txBody>
      </p:sp>
      <p:sp>
        <p:nvSpPr>
          <p:cNvPr id="19461" name="Slide Number Placeholder 5">
            <a:extLst>
              <a:ext uri="{FF2B5EF4-FFF2-40B4-BE49-F238E27FC236}">
                <a16:creationId xmlns:a16="http://schemas.microsoft.com/office/drawing/2014/main" id="{A74BB229-9B53-F957-EA9A-0CFA4129DD2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40</a:t>
            </a:fld>
            <a:endParaRPr lang="en-US" altLang="en-US" sz="1400" b="0">
              <a:solidFill>
                <a:schemeClr val="bg1"/>
              </a:solidFill>
              <a:latin typeface="Arial" panose="020B0604020202020204" pitchFamily="34" charset="0"/>
            </a:endParaRPr>
          </a:p>
        </p:txBody>
      </p:sp>
      <p:sp>
        <p:nvSpPr>
          <p:cNvPr id="44" name="AutoShape 15">
            <a:extLst>
              <a:ext uri="{FF2B5EF4-FFF2-40B4-BE49-F238E27FC236}">
                <a16:creationId xmlns:a16="http://schemas.microsoft.com/office/drawing/2014/main" id="{7919A798-25F6-44AE-B53A-63A6E9C0F2C7}"/>
              </a:ext>
            </a:extLst>
          </p:cNvPr>
          <p:cNvSpPr>
            <a:spLocks noChangeArrowheads="1"/>
          </p:cNvSpPr>
          <p:nvPr/>
        </p:nvSpPr>
        <p:spPr bwMode="gray">
          <a:xfrm>
            <a:off x="609600" y="1143000"/>
            <a:ext cx="5175633" cy="450983"/>
          </a:xfrm>
          <a:prstGeom prst="roundRect">
            <a:avLst>
              <a:gd name="adj" fmla="val 50000"/>
            </a:avLst>
          </a:prstGeom>
          <a:solidFill>
            <a:srgbClr val="D58945">
              <a:lumMod val="20000"/>
              <a:lumOff val="80000"/>
            </a:srgbClr>
          </a:solidFill>
          <a:ln w="28575" algn="ctr">
            <a:solidFill>
              <a:srgbClr val="B2B2B2"/>
            </a:solidFill>
            <a:round/>
            <a:headEnd/>
            <a:tailEnd/>
          </a:ln>
        </p:spPr>
        <p:txBody>
          <a:bodyPr wrap="none" anchor="ct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lang="pt-BR" altLang="en-US" i="1" kern="0">
                <a:solidFill>
                  <a:srgbClr val="2B166E"/>
                </a:solidFill>
                <a:latin typeface="Times New Roman" pitchFamily="18" charset="0"/>
                <a:cs typeface="Calibri" pitchFamily="34" charset="0"/>
              </a:rPr>
              <a:t>3</a:t>
            </a:r>
            <a:r>
              <a:rPr lang="pt-BR" altLang="en-US" b="1" i="1" kern="0">
                <a:solidFill>
                  <a:srgbClr val="2B166E"/>
                </a:solidFill>
                <a:latin typeface="Times New Roman" pitchFamily="18" charset="0"/>
                <a:cs typeface="Calibri" pitchFamily="34" charset="0"/>
              </a:rPr>
              <a:t>.2.</a:t>
            </a:r>
            <a:r>
              <a:rPr kumimoji="0" lang="pt-BR" altLang="en-US" sz="1800" b="1" i="1" u="none" strike="noStrike" kern="0" cap="none" spc="0" normalizeH="0" baseline="0" noProof="0">
                <a:ln>
                  <a:noFill/>
                </a:ln>
                <a:solidFill>
                  <a:srgbClr val="2B166E"/>
                </a:solidFill>
                <a:effectLst/>
                <a:uLnTx/>
                <a:uFillTx/>
                <a:latin typeface="Times New Roman" pitchFamily="18" charset="0"/>
                <a:cs typeface="Calibri" pitchFamily="34" charset="0"/>
              </a:rPr>
              <a:t> </a:t>
            </a:r>
            <a:r>
              <a:rPr kumimoji="0" lang="vi-VN" sz="1800" b="1" i="0" u="none" strike="noStrike" kern="0" cap="none" spc="0" normalizeH="0" baseline="0" noProof="0">
                <a:ln>
                  <a:noFill/>
                </a:ln>
                <a:solidFill>
                  <a:srgbClr val="2B166E"/>
                </a:solidFill>
                <a:effectLst/>
                <a:uLnTx/>
                <a:uFillTx/>
                <a:latin typeface="Times New Roman" panose="02020603050405020304" pitchFamily="18" charset="0"/>
                <a:cs typeface="Times New Roman" panose="02020603050405020304" pitchFamily="18" charset="0"/>
              </a:rPr>
              <a:t>Người nộp thuế gửi Văn bản đề nghị gia hạn</a:t>
            </a:r>
            <a:endParaRPr kumimoji="0" lang="vi-VN" altLang="en-US" sz="1800" b="1" i="0" u="none" strike="noStrike" kern="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endParaRPr>
          </a:p>
        </p:txBody>
      </p:sp>
      <p:sp>
        <p:nvSpPr>
          <p:cNvPr id="17" name="process-arrow-1">
            <a:extLst>
              <a:ext uri="{FF2B5EF4-FFF2-40B4-BE49-F238E27FC236}">
                <a16:creationId xmlns:a16="http://schemas.microsoft.com/office/drawing/2014/main" id="{0F57C9A6-1BE7-4EA7-96A0-3AA4653B44A5}"/>
              </a:ext>
            </a:extLst>
          </p:cNvPr>
          <p:cNvSpPr>
            <a:spLocks noGrp="1"/>
          </p:cNvSpPr>
          <p:nvPr/>
        </p:nvSpPr>
        <p:spPr>
          <a:xfrm>
            <a:off x="3003913" y="2905125"/>
            <a:ext cx="285750" cy="533400"/>
          </a:xfrm>
          <a:prstGeom prst="rightArrow">
            <a:avLst/>
          </a:prstGeom>
          <a:solidFill>
            <a:srgbClr val="B1DBF4"/>
          </a:solidFill>
          <a:ln w="9525">
            <a:solidFill>
              <a:srgbClr val="48BDEC"/>
            </a:solidFill>
            <a:prstDash val="solid"/>
          </a:ln>
        </p:spPr>
        <p:txBody>
          <a:bodyPr/>
          <a:lstStyle/>
          <a:p>
            <a:endParaRPr lang="en-VN"/>
          </a:p>
        </p:txBody>
      </p:sp>
      <p:sp>
        <p:nvSpPr>
          <p:cNvPr id="18" name="process-1">
            <a:extLst>
              <a:ext uri="{FF2B5EF4-FFF2-40B4-BE49-F238E27FC236}">
                <a16:creationId xmlns:a16="http://schemas.microsoft.com/office/drawing/2014/main" id="{9DE3FD8A-BCD9-41C6-AD64-81042694B3D4}"/>
              </a:ext>
            </a:extLst>
          </p:cNvPr>
          <p:cNvSpPr>
            <a:spLocks noGrp="1"/>
          </p:cNvSpPr>
          <p:nvPr/>
        </p:nvSpPr>
        <p:spPr>
          <a:xfrm>
            <a:off x="533400" y="2076450"/>
            <a:ext cx="2387600" cy="2190750"/>
          </a:xfrm>
          <a:prstGeom prst="roundRect">
            <a:avLst>
              <a:gd name="adj" fmla="val 5217"/>
            </a:avLst>
          </a:prstGeom>
          <a:solidFill>
            <a:srgbClr val="FFFFFF"/>
          </a:solidFill>
          <a:ln w="14288">
            <a:solidFill>
              <a:srgbClr val="7030A0"/>
            </a:solidFill>
            <a:prstDash val="solid"/>
          </a:ln>
        </p:spPr>
        <p:txBody>
          <a:bodyPr/>
          <a:lstStyle/>
          <a:p>
            <a:endParaRPr lang="en-VN"/>
          </a:p>
        </p:txBody>
      </p:sp>
      <p:sp>
        <p:nvSpPr>
          <p:cNvPr id="19" name="process-index-1">
            <a:extLst>
              <a:ext uri="{FF2B5EF4-FFF2-40B4-BE49-F238E27FC236}">
                <a16:creationId xmlns:a16="http://schemas.microsoft.com/office/drawing/2014/main" id="{5884F228-5BDF-44BE-A84D-2B61BF7DAA9A}"/>
              </a:ext>
            </a:extLst>
          </p:cNvPr>
          <p:cNvSpPr>
            <a:spLocks noGrp="1"/>
          </p:cNvSpPr>
          <p:nvPr/>
        </p:nvSpPr>
        <p:spPr>
          <a:xfrm>
            <a:off x="1422400" y="1771650"/>
            <a:ext cx="609600" cy="609600"/>
          </a:xfrm>
          <a:prstGeom prst="roundRect">
            <a:avLst>
              <a:gd name="adj" fmla="val 50000"/>
            </a:avLst>
          </a:prstGeom>
          <a:solidFill>
            <a:srgbClr val="7030A0"/>
          </a:solidFill>
          <a:ln w="14288">
            <a:solidFill>
              <a:srgbClr val="7030A0"/>
            </a:solidFill>
            <a:prstDash val="solid"/>
          </a:ln>
        </p:spPr>
        <p:txBody>
          <a:bodyPr/>
          <a:lstStyle/>
          <a:p>
            <a:endParaRPr lang="en-VN"/>
          </a:p>
        </p:txBody>
      </p:sp>
      <p:sp>
        <p:nvSpPr>
          <p:cNvPr id="20" name="process-index-label-1">
            <a:extLst>
              <a:ext uri="{FF2B5EF4-FFF2-40B4-BE49-F238E27FC236}">
                <a16:creationId xmlns:a16="http://schemas.microsoft.com/office/drawing/2014/main" id="{4503A7FE-2651-41E0-A4FB-52D317D1DCE3}"/>
              </a:ext>
            </a:extLst>
          </p:cNvPr>
          <p:cNvSpPr>
            <a:spLocks noGrp="1"/>
          </p:cNvSpPr>
          <p:nvPr/>
        </p:nvSpPr>
        <p:spPr>
          <a:xfrm>
            <a:off x="1460500" y="1847850"/>
            <a:ext cx="533400" cy="457200"/>
          </a:xfrm>
          <a:prstGeom prst="rect">
            <a:avLst/>
          </a:prstGeom>
          <a:noFill/>
          <a:ln w="0">
            <a:noFill/>
            <a:prstDash val="solid"/>
          </a:ln>
        </p:spPr>
        <p:txBody>
          <a:bodyPr wrap="square" lIns="0" tIns="0" rIns="0" bIns="0" anchor="ctr">
            <a:noAutofit/>
          </a:bodyPr>
          <a:lstStyle/>
          <a:p>
            <a:pPr algn="ctr">
              <a:buNone/>
              <a:defRPr b="1">
                <a:solidFill>
                  <a:srgbClr val="FFFFFF"/>
                </a:solidFill>
                <a:latin typeface="Times New Roman"/>
                <a:ea typeface="Times New Roman"/>
                <a:cs typeface="Times New Roman"/>
              </a:defRPr>
            </a:pPr>
            <a:r>
              <a:rPr b="1">
                <a:solidFill>
                  <a:srgbClr val="FFFFFF"/>
                </a:solidFill>
                <a:latin typeface="Times New Roman"/>
                <a:ea typeface="Times New Roman"/>
                <a:cs typeface="Times New Roman"/>
              </a:rPr>
              <a:t>1</a:t>
            </a:r>
          </a:p>
        </p:txBody>
      </p:sp>
      <p:sp>
        <p:nvSpPr>
          <p:cNvPr id="21" name="process-head-1">
            <a:extLst>
              <a:ext uri="{FF2B5EF4-FFF2-40B4-BE49-F238E27FC236}">
                <a16:creationId xmlns:a16="http://schemas.microsoft.com/office/drawing/2014/main" id="{86A18C47-0872-47DD-89BB-A1F983379820}"/>
              </a:ext>
            </a:extLst>
          </p:cNvPr>
          <p:cNvSpPr>
            <a:spLocks noGrp="1"/>
          </p:cNvSpPr>
          <p:nvPr/>
        </p:nvSpPr>
        <p:spPr>
          <a:xfrm>
            <a:off x="666750" y="2476500"/>
            <a:ext cx="2120900" cy="514350"/>
          </a:xfrm>
          <a:prstGeom prst="rect">
            <a:avLst/>
          </a:prstGeom>
          <a:noFill/>
          <a:ln w="0">
            <a:noFill/>
            <a:prstDash val="solid"/>
          </a:ln>
        </p:spPr>
        <p:txBody>
          <a:bodyPr wrap="square" lIns="19050" tIns="19050" rIns="19050" bIns="19050" anchor="ctr">
            <a:noAutofit/>
          </a:bodyPr>
          <a:lstStyle/>
          <a:p>
            <a:pPr algn="ctr">
              <a:buNone/>
              <a:defRPr b="1">
                <a:solidFill>
                  <a:srgbClr val="7030A0"/>
                </a:solidFill>
                <a:latin typeface="Times New Roman"/>
                <a:ea typeface="Times New Roman"/>
                <a:cs typeface="Times New Roman"/>
              </a:defRPr>
            </a:pPr>
            <a:r>
              <a:rPr lang="en-US" b="1">
                <a:solidFill>
                  <a:srgbClr val="7030A0"/>
                </a:solidFill>
                <a:latin typeface="Times New Roman"/>
                <a:ea typeface="Times New Roman"/>
                <a:cs typeface="Times New Roman"/>
              </a:rPr>
              <a:t>Gửi VB đề nghị </a:t>
            </a:r>
          </a:p>
          <a:p>
            <a:pPr algn="ctr">
              <a:buNone/>
              <a:defRPr b="1">
                <a:solidFill>
                  <a:srgbClr val="7030A0"/>
                </a:solidFill>
                <a:latin typeface="Times New Roman"/>
                <a:ea typeface="Times New Roman"/>
                <a:cs typeface="Times New Roman"/>
              </a:defRPr>
            </a:pPr>
            <a:r>
              <a:rPr lang="en-US" b="1">
                <a:solidFill>
                  <a:srgbClr val="7030A0"/>
                </a:solidFill>
                <a:latin typeface="Times New Roman"/>
                <a:ea typeface="Times New Roman"/>
                <a:cs typeface="Times New Roman"/>
              </a:rPr>
              <a:t>gia hạn</a:t>
            </a:r>
            <a:endParaRPr b="1">
              <a:solidFill>
                <a:srgbClr val="7030A0"/>
              </a:solidFill>
              <a:latin typeface="Times New Roman"/>
              <a:ea typeface="Times New Roman"/>
              <a:cs typeface="Times New Roman"/>
            </a:endParaRPr>
          </a:p>
        </p:txBody>
      </p:sp>
      <p:sp>
        <p:nvSpPr>
          <p:cNvPr id="22" name="process-body-1">
            <a:extLst>
              <a:ext uri="{FF2B5EF4-FFF2-40B4-BE49-F238E27FC236}">
                <a16:creationId xmlns:a16="http://schemas.microsoft.com/office/drawing/2014/main" id="{A1573D5B-5D64-43A7-B468-0C266AC14B10}"/>
              </a:ext>
            </a:extLst>
          </p:cNvPr>
          <p:cNvSpPr>
            <a:spLocks noGrp="1"/>
          </p:cNvSpPr>
          <p:nvPr/>
        </p:nvSpPr>
        <p:spPr>
          <a:xfrm>
            <a:off x="610326" y="3057525"/>
            <a:ext cx="2235200" cy="1066800"/>
          </a:xfrm>
          <a:prstGeom prst="rect">
            <a:avLst/>
          </a:prstGeom>
          <a:noFill/>
          <a:ln w="0">
            <a:noFill/>
            <a:prstDash val="solid"/>
          </a:ln>
        </p:spPr>
        <p:txBody>
          <a:bodyPr wrap="square" lIns="19050" tIns="19050" rIns="19050" bIns="19050" anchor="ctr">
            <a:noAutofit/>
          </a:bodyPr>
          <a:lstStyle/>
          <a:p>
            <a:pPr algn="just">
              <a:buNone/>
              <a:defRPr b="0">
                <a:solidFill>
                  <a:srgbClr val="222222"/>
                </a:solidFill>
                <a:latin typeface="Times New Roman"/>
                <a:ea typeface="Times New Roman"/>
                <a:cs typeface="Times New Roman"/>
              </a:defRPr>
            </a:pPr>
            <a:r>
              <a:rPr b="0">
                <a:solidFill>
                  <a:srgbClr val="222222"/>
                </a:solidFill>
                <a:latin typeface="Times New Roman"/>
                <a:ea typeface="Times New Roman"/>
                <a:cs typeface="Times New Roman"/>
              </a:rPr>
              <a:t>Nộp lần đầu hoặc thay thế khi phát hiện sai sót</a:t>
            </a:r>
            <a:r>
              <a:rPr lang="en-US" b="0">
                <a:solidFill>
                  <a:srgbClr val="222222"/>
                </a:solidFill>
                <a:latin typeface="Times New Roman"/>
                <a:ea typeface="Times New Roman"/>
                <a:cs typeface="Times New Roman"/>
              </a:rPr>
              <a:t> Mẫu tại Phụ lục II</a:t>
            </a:r>
            <a:endParaRPr b="0">
              <a:solidFill>
                <a:srgbClr val="222222"/>
              </a:solidFill>
              <a:latin typeface="Times New Roman"/>
              <a:ea typeface="Times New Roman"/>
              <a:cs typeface="Times New Roman"/>
            </a:endParaRPr>
          </a:p>
        </p:txBody>
      </p:sp>
      <p:sp>
        <p:nvSpPr>
          <p:cNvPr id="28" name="process-arrow-2">
            <a:extLst>
              <a:ext uri="{FF2B5EF4-FFF2-40B4-BE49-F238E27FC236}">
                <a16:creationId xmlns:a16="http://schemas.microsoft.com/office/drawing/2014/main" id="{71E912B6-A992-4889-845C-07BC53DCFECB}"/>
              </a:ext>
            </a:extLst>
          </p:cNvPr>
          <p:cNvSpPr>
            <a:spLocks noGrp="1"/>
          </p:cNvSpPr>
          <p:nvPr/>
        </p:nvSpPr>
        <p:spPr>
          <a:xfrm>
            <a:off x="5842000" y="2905125"/>
            <a:ext cx="285750" cy="533400"/>
          </a:xfrm>
          <a:prstGeom prst="rightArrow">
            <a:avLst/>
          </a:prstGeom>
          <a:solidFill>
            <a:schemeClr val="accent2">
              <a:lumMod val="40000"/>
              <a:lumOff val="60000"/>
            </a:schemeClr>
          </a:solidFill>
          <a:ln w="9525">
            <a:solidFill>
              <a:srgbClr val="48BDEC"/>
            </a:solidFill>
            <a:prstDash val="solid"/>
          </a:ln>
        </p:spPr>
        <p:txBody>
          <a:bodyPr/>
          <a:lstStyle/>
          <a:p>
            <a:endParaRPr lang="en-VN"/>
          </a:p>
        </p:txBody>
      </p:sp>
      <p:sp>
        <p:nvSpPr>
          <p:cNvPr id="29" name="process-2">
            <a:extLst>
              <a:ext uri="{FF2B5EF4-FFF2-40B4-BE49-F238E27FC236}">
                <a16:creationId xmlns:a16="http://schemas.microsoft.com/office/drawing/2014/main" id="{4E3EC2CC-4C3F-4375-8DE6-DA8684240F16}"/>
              </a:ext>
            </a:extLst>
          </p:cNvPr>
          <p:cNvSpPr>
            <a:spLocks noGrp="1"/>
          </p:cNvSpPr>
          <p:nvPr/>
        </p:nvSpPr>
        <p:spPr>
          <a:xfrm>
            <a:off x="3378200" y="2076450"/>
            <a:ext cx="2387600" cy="2190750"/>
          </a:xfrm>
          <a:prstGeom prst="roundRect">
            <a:avLst>
              <a:gd name="adj" fmla="val 5217"/>
            </a:avLst>
          </a:prstGeom>
          <a:solidFill>
            <a:srgbClr val="FFFFFF"/>
          </a:solidFill>
          <a:ln w="14288">
            <a:solidFill>
              <a:srgbClr val="48BDEC"/>
            </a:solidFill>
            <a:prstDash val="solid"/>
          </a:ln>
        </p:spPr>
        <p:txBody>
          <a:bodyPr/>
          <a:lstStyle/>
          <a:p>
            <a:endParaRPr lang="en-VN"/>
          </a:p>
        </p:txBody>
      </p:sp>
      <p:sp>
        <p:nvSpPr>
          <p:cNvPr id="36" name="process-index-2">
            <a:extLst>
              <a:ext uri="{FF2B5EF4-FFF2-40B4-BE49-F238E27FC236}">
                <a16:creationId xmlns:a16="http://schemas.microsoft.com/office/drawing/2014/main" id="{C2AF3682-F748-4C0F-8185-842708599A03}"/>
              </a:ext>
            </a:extLst>
          </p:cNvPr>
          <p:cNvSpPr>
            <a:spLocks noGrp="1"/>
          </p:cNvSpPr>
          <p:nvPr/>
        </p:nvSpPr>
        <p:spPr>
          <a:xfrm>
            <a:off x="4267200" y="1771650"/>
            <a:ext cx="609600" cy="609600"/>
          </a:xfrm>
          <a:prstGeom prst="roundRect">
            <a:avLst>
              <a:gd name="adj" fmla="val 50000"/>
            </a:avLst>
          </a:prstGeom>
          <a:solidFill>
            <a:srgbClr val="48BDEC"/>
          </a:solidFill>
          <a:ln w="14288">
            <a:solidFill>
              <a:srgbClr val="48BDEC"/>
            </a:solidFill>
            <a:prstDash val="solid"/>
          </a:ln>
        </p:spPr>
        <p:txBody>
          <a:bodyPr/>
          <a:lstStyle/>
          <a:p>
            <a:endParaRPr lang="en-VN"/>
          </a:p>
        </p:txBody>
      </p:sp>
      <p:sp>
        <p:nvSpPr>
          <p:cNvPr id="37" name="process-index-label-2">
            <a:extLst>
              <a:ext uri="{FF2B5EF4-FFF2-40B4-BE49-F238E27FC236}">
                <a16:creationId xmlns:a16="http://schemas.microsoft.com/office/drawing/2014/main" id="{FBD14138-7A14-4399-9486-5777E3626497}"/>
              </a:ext>
            </a:extLst>
          </p:cNvPr>
          <p:cNvSpPr>
            <a:spLocks noGrp="1"/>
          </p:cNvSpPr>
          <p:nvPr/>
        </p:nvSpPr>
        <p:spPr>
          <a:xfrm>
            <a:off x="4305300" y="1847850"/>
            <a:ext cx="533400" cy="457200"/>
          </a:xfrm>
          <a:prstGeom prst="rect">
            <a:avLst/>
          </a:prstGeom>
          <a:noFill/>
          <a:ln w="0">
            <a:noFill/>
            <a:prstDash val="solid"/>
          </a:ln>
        </p:spPr>
        <p:txBody>
          <a:bodyPr wrap="square" lIns="0" tIns="0" rIns="0" bIns="0" anchor="ctr">
            <a:noAutofit/>
          </a:bodyPr>
          <a:lstStyle/>
          <a:p>
            <a:pPr algn="ctr">
              <a:buNone/>
              <a:defRPr b="1">
                <a:solidFill>
                  <a:srgbClr val="FFFFFF"/>
                </a:solidFill>
                <a:latin typeface="Times New Roman"/>
                <a:ea typeface="Times New Roman"/>
                <a:cs typeface="Times New Roman"/>
              </a:defRPr>
            </a:pPr>
            <a:r>
              <a:rPr b="1">
                <a:solidFill>
                  <a:srgbClr val="FFFFFF"/>
                </a:solidFill>
                <a:latin typeface="Times New Roman"/>
                <a:ea typeface="Times New Roman"/>
                <a:cs typeface="Times New Roman"/>
              </a:rPr>
              <a:t>2</a:t>
            </a:r>
          </a:p>
        </p:txBody>
      </p:sp>
      <p:sp>
        <p:nvSpPr>
          <p:cNvPr id="38" name="process-head-2">
            <a:extLst>
              <a:ext uri="{FF2B5EF4-FFF2-40B4-BE49-F238E27FC236}">
                <a16:creationId xmlns:a16="http://schemas.microsoft.com/office/drawing/2014/main" id="{C30F0659-FE20-4B1D-877A-F36244F007F4}"/>
              </a:ext>
            </a:extLst>
          </p:cNvPr>
          <p:cNvSpPr>
            <a:spLocks noGrp="1"/>
          </p:cNvSpPr>
          <p:nvPr/>
        </p:nvSpPr>
        <p:spPr>
          <a:xfrm>
            <a:off x="3511550" y="2476500"/>
            <a:ext cx="2120900" cy="514350"/>
          </a:xfrm>
          <a:prstGeom prst="rect">
            <a:avLst/>
          </a:prstGeom>
          <a:noFill/>
          <a:ln w="0">
            <a:noFill/>
            <a:prstDash val="solid"/>
          </a:ln>
        </p:spPr>
        <p:txBody>
          <a:bodyPr wrap="square" lIns="19050" tIns="19050" rIns="19050" bIns="19050" anchor="ctr">
            <a:noAutofit/>
          </a:bodyPr>
          <a:lstStyle/>
          <a:p>
            <a:pPr algn="ctr">
              <a:buNone/>
              <a:defRPr b="1">
                <a:solidFill>
                  <a:srgbClr val="48BDEC"/>
                </a:solidFill>
                <a:latin typeface="Times New Roman"/>
                <a:ea typeface="Times New Roman"/>
                <a:cs typeface="Times New Roman"/>
              </a:defRPr>
            </a:pPr>
            <a:r>
              <a:rPr lang="en-US" b="1">
                <a:solidFill>
                  <a:srgbClr val="48BDEC"/>
                </a:solidFill>
                <a:latin typeface="Times New Roman"/>
                <a:ea typeface="Times New Roman"/>
                <a:cs typeface="Times New Roman"/>
              </a:rPr>
              <a:t>Hình thức nộp</a:t>
            </a:r>
            <a:endParaRPr b="1">
              <a:solidFill>
                <a:srgbClr val="48BDEC"/>
              </a:solidFill>
              <a:latin typeface="Times New Roman"/>
              <a:ea typeface="Times New Roman"/>
              <a:cs typeface="Times New Roman"/>
            </a:endParaRPr>
          </a:p>
        </p:txBody>
      </p:sp>
      <p:sp>
        <p:nvSpPr>
          <p:cNvPr id="39" name="process-body-2">
            <a:extLst>
              <a:ext uri="{FF2B5EF4-FFF2-40B4-BE49-F238E27FC236}">
                <a16:creationId xmlns:a16="http://schemas.microsoft.com/office/drawing/2014/main" id="{99F323A8-00EC-4A7F-BCB8-49BFA9B5F3B2}"/>
              </a:ext>
            </a:extLst>
          </p:cNvPr>
          <p:cNvSpPr>
            <a:spLocks noGrp="1"/>
          </p:cNvSpPr>
          <p:nvPr/>
        </p:nvSpPr>
        <p:spPr>
          <a:xfrm>
            <a:off x="3530600" y="2934789"/>
            <a:ext cx="2082800" cy="1066800"/>
          </a:xfrm>
          <a:prstGeom prst="rect">
            <a:avLst/>
          </a:prstGeom>
          <a:noFill/>
          <a:ln w="0">
            <a:noFill/>
            <a:prstDash val="solid"/>
          </a:ln>
        </p:spPr>
        <p:txBody>
          <a:bodyPr wrap="square" lIns="19050" tIns="19050" rIns="19050" bIns="19050" anchor="ctr">
            <a:noAutofit/>
          </a:bodyPr>
          <a:lstStyle/>
          <a:p>
            <a:pPr algn="ctr">
              <a:buNone/>
              <a:defRPr b="0">
                <a:solidFill>
                  <a:srgbClr val="222222"/>
                </a:solidFill>
                <a:latin typeface="Times New Roman"/>
                <a:ea typeface="Times New Roman"/>
                <a:cs typeface="Times New Roman"/>
              </a:defRPr>
            </a:pPr>
            <a:r>
              <a:rPr b="0">
                <a:solidFill>
                  <a:srgbClr val="222222"/>
                </a:solidFill>
                <a:latin typeface="Times New Roman"/>
                <a:ea typeface="Times New Roman"/>
                <a:cs typeface="Times New Roman"/>
              </a:rPr>
              <a:t>Điện tử · trực tiếp · bưu chính</a:t>
            </a:r>
          </a:p>
        </p:txBody>
      </p:sp>
      <p:sp>
        <p:nvSpPr>
          <p:cNvPr id="40" name="process-3">
            <a:extLst>
              <a:ext uri="{FF2B5EF4-FFF2-40B4-BE49-F238E27FC236}">
                <a16:creationId xmlns:a16="http://schemas.microsoft.com/office/drawing/2014/main" id="{7C3A9899-1A43-481C-8131-FEC5C735BBFB}"/>
              </a:ext>
            </a:extLst>
          </p:cNvPr>
          <p:cNvSpPr>
            <a:spLocks noGrp="1"/>
          </p:cNvSpPr>
          <p:nvPr/>
        </p:nvSpPr>
        <p:spPr>
          <a:xfrm>
            <a:off x="6146800" y="2076450"/>
            <a:ext cx="2387600" cy="2190750"/>
          </a:xfrm>
          <a:prstGeom prst="roundRect">
            <a:avLst>
              <a:gd name="adj" fmla="val 5217"/>
            </a:avLst>
          </a:prstGeom>
          <a:solidFill>
            <a:srgbClr val="FFFFFF"/>
          </a:solidFill>
          <a:ln w="14288">
            <a:solidFill>
              <a:srgbClr val="EB984D"/>
            </a:solidFill>
            <a:prstDash val="solid"/>
          </a:ln>
        </p:spPr>
        <p:txBody>
          <a:bodyPr/>
          <a:lstStyle/>
          <a:p>
            <a:endParaRPr lang="en-VN"/>
          </a:p>
        </p:txBody>
      </p:sp>
      <p:sp>
        <p:nvSpPr>
          <p:cNvPr id="41" name="process-index-3">
            <a:extLst>
              <a:ext uri="{FF2B5EF4-FFF2-40B4-BE49-F238E27FC236}">
                <a16:creationId xmlns:a16="http://schemas.microsoft.com/office/drawing/2014/main" id="{E7181877-B879-4747-B3B9-34F53F9DA6B3}"/>
              </a:ext>
            </a:extLst>
          </p:cNvPr>
          <p:cNvSpPr>
            <a:spLocks noGrp="1"/>
          </p:cNvSpPr>
          <p:nvPr/>
        </p:nvSpPr>
        <p:spPr>
          <a:xfrm>
            <a:off x="7035800" y="1771650"/>
            <a:ext cx="609600" cy="609600"/>
          </a:xfrm>
          <a:prstGeom prst="roundRect">
            <a:avLst>
              <a:gd name="adj" fmla="val 50000"/>
            </a:avLst>
          </a:prstGeom>
          <a:solidFill>
            <a:srgbClr val="EB984D"/>
          </a:solidFill>
          <a:ln w="14288">
            <a:solidFill>
              <a:srgbClr val="EB984D"/>
            </a:solidFill>
            <a:prstDash val="solid"/>
          </a:ln>
        </p:spPr>
        <p:txBody>
          <a:bodyPr/>
          <a:lstStyle/>
          <a:p>
            <a:endParaRPr lang="en-VN"/>
          </a:p>
        </p:txBody>
      </p:sp>
      <p:sp>
        <p:nvSpPr>
          <p:cNvPr id="42" name="process-index-label-3">
            <a:extLst>
              <a:ext uri="{FF2B5EF4-FFF2-40B4-BE49-F238E27FC236}">
                <a16:creationId xmlns:a16="http://schemas.microsoft.com/office/drawing/2014/main" id="{6AC0461F-3E83-4305-9B5A-C61666BC38FE}"/>
              </a:ext>
            </a:extLst>
          </p:cNvPr>
          <p:cNvSpPr>
            <a:spLocks noGrp="1"/>
          </p:cNvSpPr>
          <p:nvPr/>
        </p:nvSpPr>
        <p:spPr>
          <a:xfrm>
            <a:off x="7073900" y="1847850"/>
            <a:ext cx="533400" cy="457200"/>
          </a:xfrm>
          <a:prstGeom prst="rect">
            <a:avLst/>
          </a:prstGeom>
          <a:noFill/>
          <a:ln w="0">
            <a:noFill/>
            <a:prstDash val="solid"/>
          </a:ln>
        </p:spPr>
        <p:txBody>
          <a:bodyPr wrap="square" lIns="0" tIns="0" rIns="0" bIns="0" anchor="ctr">
            <a:noAutofit/>
          </a:bodyPr>
          <a:lstStyle/>
          <a:p>
            <a:pPr algn="ctr">
              <a:buNone/>
              <a:defRPr b="1">
                <a:solidFill>
                  <a:srgbClr val="FFFFFF"/>
                </a:solidFill>
                <a:latin typeface="Times New Roman"/>
                <a:ea typeface="Times New Roman"/>
                <a:cs typeface="Times New Roman"/>
              </a:defRPr>
            </a:pPr>
            <a:r>
              <a:rPr b="1">
                <a:solidFill>
                  <a:srgbClr val="FFFFFF"/>
                </a:solidFill>
                <a:latin typeface="Times New Roman"/>
                <a:ea typeface="Times New Roman"/>
                <a:cs typeface="Times New Roman"/>
              </a:rPr>
              <a:t>3</a:t>
            </a:r>
          </a:p>
        </p:txBody>
      </p:sp>
      <p:sp>
        <p:nvSpPr>
          <p:cNvPr id="45" name="process-head-3">
            <a:extLst>
              <a:ext uri="{FF2B5EF4-FFF2-40B4-BE49-F238E27FC236}">
                <a16:creationId xmlns:a16="http://schemas.microsoft.com/office/drawing/2014/main" id="{764B01F6-83EA-43E6-AB06-EBCE801A443A}"/>
              </a:ext>
            </a:extLst>
          </p:cNvPr>
          <p:cNvSpPr>
            <a:spLocks noGrp="1"/>
          </p:cNvSpPr>
          <p:nvPr/>
        </p:nvSpPr>
        <p:spPr>
          <a:xfrm>
            <a:off x="6280150" y="2476500"/>
            <a:ext cx="2120900" cy="514350"/>
          </a:xfrm>
          <a:prstGeom prst="rect">
            <a:avLst/>
          </a:prstGeom>
          <a:noFill/>
          <a:ln w="0">
            <a:noFill/>
            <a:prstDash val="solid"/>
          </a:ln>
        </p:spPr>
        <p:txBody>
          <a:bodyPr wrap="square" lIns="19050" tIns="19050" rIns="19050" bIns="19050" anchor="ctr">
            <a:noAutofit/>
          </a:bodyPr>
          <a:lstStyle/>
          <a:p>
            <a:pPr algn="ctr">
              <a:buNone/>
              <a:defRPr b="1">
                <a:solidFill>
                  <a:srgbClr val="EB984D"/>
                </a:solidFill>
                <a:latin typeface="Times New Roman"/>
                <a:ea typeface="Times New Roman"/>
                <a:cs typeface="Times New Roman"/>
              </a:defRPr>
            </a:pPr>
            <a:r>
              <a:rPr lang="en-US" b="1">
                <a:solidFill>
                  <a:srgbClr val="EB984D"/>
                </a:solidFill>
                <a:latin typeface="Times New Roman"/>
                <a:ea typeface="Times New Roman"/>
                <a:cs typeface="Times New Roman"/>
              </a:rPr>
              <a:t>Chỉ gửi 01 lần</a:t>
            </a:r>
            <a:endParaRPr b="1">
              <a:solidFill>
                <a:srgbClr val="EB984D"/>
              </a:solidFill>
              <a:latin typeface="Times New Roman"/>
              <a:ea typeface="Times New Roman"/>
              <a:cs typeface="Times New Roman"/>
            </a:endParaRPr>
          </a:p>
        </p:txBody>
      </p:sp>
      <p:sp>
        <p:nvSpPr>
          <p:cNvPr id="46" name="process-body-3">
            <a:extLst>
              <a:ext uri="{FF2B5EF4-FFF2-40B4-BE49-F238E27FC236}">
                <a16:creationId xmlns:a16="http://schemas.microsoft.com/office/drawing/2014/main" id="{41BA3CCA-8C1D-405A-994B-DDAD212DA858}"/>
              </a:ext>
            </a:extLst>
          </p:cNvPr>
          <p:cNvSpPr>
            <a:spLocks noGrp="1"/>
          </p:cNvSpPr>
          <p:nvPr/>
        </p:nvSpPr>
        <p:spPr>
          <a:xfrm>
            <a:off x="6299200" y="3057525"/>
            <a:ext cx="2082800" cy="1066800"/>
          </a:xfrm>
          <a:prstGeom prst="rect">
            <a:avLst/>
          </a:prstGeom>
          <a:noFill/>
          <a:ln w="0">
            <a:noFill/>
            <a:prstDash val="solid"/>
          </a:ln>
        </p:spPr>
        <p:txBody>
          <a:bodyPr wrap="square" lIns="19050" tIns="19050" rIns="19050" bIns="19050" anchor="ctr">
            <a:noAutofit/>
          </a:bodyPr>
          <a:lstStyle/>
          <a:p>
            <a:pPr algn="ctr">
              <a:buNone/>
              <a:defRPr b="0">
                <a:solidFill>
                  <a:srgbClr val="222222"/>
                </a:solidFill>
                <a:latin typeface="Times New Roman"/>
                <a:ea typeface="Times New Roman"/>
                <a:cs typeface="Times New Roman"/>
              </a:defRPr>
            </a:pPr>
            <a:r>
              <a:rPr b="0">
                <a:solidFill>
                  <a:srgbClr val="222222"/>
                </a:solidFill>
                <a:latin typeface="Times New Roman"/>
                <a:ea typeface="Times New Roman"/>
                <a:cs typeface="Times New Roman"/>
              </a:rPr>
              <a:t>Cho </a:t>
            </a:r>
            <a:r>
              <a:rPr lang="en-US" b="0">
                <a:solidFill>
                  <a:srgbClr val="222222"/>
                </a:solidFill>
                <a:latin typeface="Times New Roman"/>
                <a:ea typeface="Times New Roman"/>
                <a:cs typeface="Times New Roman"/>
              </a:rPr>
              <a:t>các </a:t>
            </a:r>
            <a:r>
              <a:rPr b="0">
                <a:solidFill>
                  <a:srgbClr val="222222"/>
                </a:solidFill>
                <a:latin typeface="Times New Roman"/>
                <a:ea typeface="Times New Roman"/>
                <a:cs typeface="Times New Roman"/>
              </a:rPr>
              <a:t>kỳ được gia hạn; cùng hoặc không cùng hồ sơ khai</a:t>
            </a:r>
          </a:p>
        </p:txBody>
      </p:sp>
      <p:sp>
        <p:nvSpPr>
          <p:cNvPr id="47" name="quad-3">
            <a:extLst>
              <a:ext uri="{FF2B5EF4-FFF2-40B4-BE49-F238E27FC236}">
                <a16:creationId xmlns:a16="http://schemas.microsoft.com/office/drawing/2014/main" id="{2D432CC3-0EFC-4C98-B3BB-0F8FB60FD062}"/>
              </a:ext>
            </a:extLst>
          </p:cNvPr>
          <p:cNvSpPr>
            <a:spLocks noGrp="1"/>
          </p:cNvSpPr>
          <p:nvPr/>
        </p:nvSpPr>
        <p:spPr>
          <a:xfrm>
            <a:off x="566601" y="4495800"/>
            <a:ext cx="2406650" cy="650174"/>
          </a:xfrm>
          <a:prstGeom prst="roundRect">
            <a:avLst>
              <a:gd name="adj" fmla="val 7317"/>
            </a:avLst>
          </a:prstGeom>
          <a:solidFill>
            <a:schemeClr val="accent1">
              <a:lumMod val="20000"/>
              <a:lumOff val="80000"/>
            </a:schemeClr>
          </a:solidFill>
          <a:ln w="14288">
            <a:solidFill>
              <a:srgbClr val="48BDEC"/>
            </a:solidFill>
            <a:prstDash val="solid"/>
          </a:ln>
        </p:spPr>
        <p:txBody>
          <a:bodyPr/>
          <a:lstStyle/>
          <a:p>
            <a:r>
              <a:rPr lang="en-US" b="0">
                <a:latin typeface="Times New Roman" panose="02020603050405020304" pitchFamily="18" charset="0"/>
                <a:cs typeface="Times New Roman" panose="02020603050405020304" pitchFamily="18" charset="0"/>
              </a:rPr>
              <a:t>Thời hạn chậm nhất là </a:t>
            </a:r>
          </a:p>
          <a:p>
            <a:pPr algn="ctr"/>
            <a:r>
              <a:rPr lang="en-US" b="0">
                <a:latin typeface="Times New Roman" panose="02020603050405020304" pitchFamily="18" charset="0"/>
                <a:cs typeface="Times New Roman" panose="02020603050405020304" pitchFamily="18" charset="0"/>
              </a:rPr>
              <a:t>ngày 02/11/2026</a:t>
            </a:r>
            <a:endParaRPr lang="en-VN" b="0">
              <a:latin typeface="Times New Roman" panose="02020603050405020304" pitchFamily="18" charset="0"/>
              <a:cs typeface="Times New Roman" panose="02020603050405020304" pitchFamily="18" charset="0"/>
            </a:endParaRPr>
          </a:p>
        </p:txBody>
      </p:sp>
      <p:sp>
        <p:nvSpPr>
          <p:cNvPr id="50" name="Rectangle: Rounded Corners 49">
            <a:extLst>
              <a:ext uri="{FF2B5EF4-FFF2-40B4-BE49-F238E27FC236}">
                <a16:creationId xmlns:a16="http://schemas.microsoft.com/office/drawing/2014/main" id="{EE31F45D-B472-45DB-9329-2CA3AE0F1B7B}"/>
              </a:ext>
            </a:extLst>
          </p:cNvPr>
          <p:cNvSpPr/>
          <p:nvPr/>
        </p:nvSpPr>
        <p:spPr>
          <a:xfrm>
            <a:off x="477703" y="5469164"/>
            <a:ext cx="8285297" cy="450983"/>
          </a:xfrm>
          <a:prstGeom prst="roundRect">
            <a:avLst/>
          </a:prstGeom>
          <a:solidFill>
            <a:schemeClr val="accent2">
              <a:lumMod val="20000"/>
              <a:lumOff val="8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lvl="0" algn="just">
              <a:lnSpc>
                <a:spcPct val="110000"/>
              </a:lnSpc>
              <a:spcAft>
                <a:spcPts val="0"/>
              </a:spcAft>
              <a:buClr>
                <a:srgbClr val="000000"/>
              </a:buClr>
              <a:buSzPts val="1400"/>
              <a:tabLst>
                <a:tab pos="642620" algn="l"/>
              </a:tabLst>
            </a:pPr>
            <a:r>
              <a:rPr lang="vi-VN" b="0" u="none" strike="noStrike" spc="0">
                <a:solidFill>
                  <a:schemeClr val="accent5">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NNT nộp thuế, tiền thuê đất thuộc trường hợp được gia hạn theo thời hạn được gia hạn</a:t>
            </a:r>
          </a:p>
        </p:txBody>
      </p:sp>
      <p:sp>
        <p:nvSpPr>
          <p:cNvPr id="51" name="content-footer">
            <a:extLst>
              <a:ext uri="{FF2B5EF4-FFF2-40B4-BE49-F238E27FC236}">
                <a16:creationId xmlns:a16="http://schemas.microsoft.com/office/drawing/2014/main" id="{BD36D3F7-6EE3-4477-9E5E-FDA6B1A11C09}"/>
              </a:ext>
            </a:extLst>
          </p:cNvPr>
          <p:cNvSpPr>
            <a:spLocks noGrp="1"/>
          </p:cNvSpPr>
          <p:nvPr/>
        </p:nvSpPr>
        <p:spPr>
          <a:xfrm>
            <a:off x="3886199" y="4539569"/>
            <a:ext cx="4419601" cy="495300"/>
          </a:xfrm>
          <a:prstGeom prst="roundRect">
            <a:avLst>
              <a:gd name="adj" fmla="val 23077"/>
            </a:avLst>
          </a:prstGeom>
          <a:solidFill>
            <a:srgbClr val="FFF7D6"/>
          </a:solidFill>
          <a:ln w="14288">
            <a:solidFill>
              <a:srgbClr val="C00000"/>
            </a:solidFill>
            <a:prstDash val="solid"/>
          </a:ln>
        </p:spPr>
        <p:txBody>
          <a:bodyPr wrap="square" lIns="38100" tIns="38100" rIns="38100" bIns="38100" anchor="ctr">
            <a:noAutofit/>
          </a:bodyPr>
          <a:lstStyle/>
          <a:p>
            <a:pPr algn="ctr">
              <a:buNone/>
              <a:defRPr b="1">
                <a:solidFill>
                  <a:srgbClr val="C00000"/>
                </a:solidFill>
                <a:latin typeface="Times New Roman"/>
                <a:ea typeface="Times New Roman"/>
                <a:cs typeface="Times New Roman"/>
              </a:defRPr>
            </a:pPr>
            <a:r>
              <a:rPr b="1">
                <a:solidFill>
                  <a:srgbClr val="C00000"/>
                </a:solidFill>
                <a:latin typeface="Times New Roman"/>
                <a:ea typeface="Times New Roman"/>
                <a:cs typeface="Times New Roman"/>
              </a:rPr>
              <a:t>Gửi sau 02/11/2026 → không được gia hạn </a:t>
            </a:r>
          </a:p>
        </p:txBody>
      </p:sp>
      <p:sp>
        <p:nvSpPr>
          <p:cNvPr id="2" name="Arrow: Striped Right 1">
            <a:extLst>
              <a:ext uri="{FF2B5EF4-FFF2-40B4-BE49-F238E27FC236}">
                <a16:creationId xmlns:a16="http://schemas.microsoft.com/office/drawing/2014/main" id="{E6ED035D-07CE-4742-8912-7B447834ED14}"/>
              </a:ext>
            </a:extLst>
          </p:cNvPr>
          <p:cNvSpPr/>
          <p:nvPr/>
        </p:nvSpPr>
        <p:spPr bwMode="gray">
          <a:xfrm>
            <a:off x="3124200" y="4539569"/>
            <a:ext cx="650874" cy="533400"/>
          </a:xfrm>
          <a:prstGeom prst="stripedRightArrow">
            <a:avLst/>
          </a:prstGeom>
          <a:solidFill>
            <a:schemeClr val="bg1">
              <a:lumMod val="75000"/>
            </a:schemeClr>
          </a:solidFill>
          <a:ln>
            <a:noFill/>
          </a:ln>
        </p:spPr>
        <p:txBody>
          <a:bodyPr rtlCol="0" anchor="ctr"/>
          <a:lstStyle/>
          <a:p>
            <a:pPr algn="ctr"/>
            <a:endParaRPr lang="en-US" b="0">
              <a:solidFill>
                <a:srgbClr val="FFFFFF"/>
              </a:solidFill>
              <a:latin typeface="Calibri" pitchFamily="34" charset="0"/>
            </a:endParaRPr>
          </a:p>
        </p:txBody>
      </p:sp>
    </p:spTree>
    <p:extLst>
      <p:ext uri="{BB962C8B-B14F-4D97-AF65-F5344CB8AC3E}">
        <p14:creationId xmlns:p14="http://schemas.microsoft.com/office/powerpoint/2010/main" val="3001630229"/>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8D1FD-20A4-95F7-D3DB-CC42EAA8F776}"/>
            </a:ext>
          </a:extLst>
        </p:cNvPr>
        <p:cNvGrpSpPr/>
        <p:nvPr/>
      </p:nvGrpSpPr>
      <p:grpSpPr>
        <a:xfrm>
          <a:off x="0" y="0"/>
          <a:ext cx="0" cy="0"/>
          <a:chOff x="0" y="0"/>
          <a:chExt cx="0" cy="0"/>
        </a:xfrm>
      </p:grpSpPr>
      <p:sp>
        <p:nvSpPr>
          <p:cNvPr id="19458" name="Title 1">
            <a:extLst>
              <a:ext uri="{FF2B5EF4-FFF2-40B4-BE49-F238E27FC236}">
                <a16:creationId xmlns:a16="http://schemas.microsoft.com/office/drawing/2014/main" id="{E2589C56-96C7-6184-A429-0A2B86072EF1}"/>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II. NỘI DUNG CHÍNH</a:t>
            </a:r>
            <a:endParaRPr lang="en-US" altLang="en-US" sz="1800" dirty="0">
              <a:latin typeface="Times New Roman" panose="02020603050405020304" pitchFamily="18" charset="0"/>
              <a:cs typeface="Times New Roman" panose="02020603050405020304" pitchFamily="18" charset="0"/>
            </a:endParaRPr>
          </a:p>
        </p:txBody>
      </p:sp>
      <p:sp>
        <p:nvSpPr>
          <p:cNvPr id="19461" name="Slide Number Placeholder 5">
            <a:extLst>
              <a:ext uri="{FF2B5EF4-FFF2-40B4-BE49-F238E27FC236}">
                <a16:creationId xmlns:a16="http://schemas.microsoft.com/office/drawing/2014/main" id="{A74BB229-9B53-F957-EA9A-0CFA4129DD2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41</a:t>
            </a:fld>
            <a:endParaRPr lang="en-US" altLang="en-US" sz="1400" b="0">
              <a:solidFill>
                <a:schemeClr val="bg1"/>
              </a:solidFill>
              <a:latin typeface="Arial" panose="020B0604020202020204" pitchFamily="34" charset="0"/>
            </a:endParaRPr>
          </a:p>
        </p:txBody>
      </p:sp>
      <p:sp>
        <p:nvSpPr>
          <p:cNvPr id="44" name="AutoShape 15">
            <a:extLst>
              <a:ext uri="{FF2B5EF4-FFF2-40B4-BE49-F238E27FC236}">
                <a16:creationId xmlns:a16="http://schemas.microsoft.com/office/drawing/2014/main" id="{7919A798-25F6-44AE-B53A-63A6E9C0F2C7}"/>
              </a:ext>
            </a:extLst>
          </p:cNvPr>
          <p:cNvSpPr>
            <a:spLocks noChangeArrowheads="1"/>
          </p:cNvSpPr>
          <p:nvPr/>
        </p:nvSpPr>
        <p:spPr bwMode="gray">
          <a:xfrm>
            <a:off x="609600" y="1066800"/>
            <a:ext cx="6019800" cy="450983"/>
          </a:xfrm>
          <a:prstGeom prst="roundRect">
            <a:avLst>
              <a:gd name="adj" fmla="val 50000"/>
            </a:avLst>
          </a:prstGeom>
          <a:solidFill>
            <a:srgbClr val="D58945">
              <a:lumMod val="20000"/>
              <a:lumOff val="80000"/>
            </a:srgbClr>
          </a:solidFill>
          <a:ln w="28575" algn="ctr">
            <a:solidFill>
              <a:srgbClr val="B2B2B2"/>
            </a:solidFill>
            <a:round/>
            <a:headEnd/>
            <a:tailEnd/>
          </a:ln>
        </p:spPr>
        <p:txBody>
          <a:bodyPr wrap="none" anchor="ct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lang="pt-BR" altLang="en-US" kern="0">
                <a:solidFill>
                  <a:srgbClr val="2B166E"/>
                </a:solidFill>
                <a:latin typeface="Times New Roman" pitchFamily="18" charset="0"/>
                <a:cs typeface="Calibri" pitchFamily="34" charset="0"/>
              </a:rPr>
              <a:t>3</a:t>
            </a:r>
            <a:r>
              <a:rPr lang="pt-BR" altLang="en-US" b="1" kern="0">
                <a:solidFill>
                  <a:srgbClr val="2B166E"/>
                </a:solidFill>
                <a:latin typeface="Times New Roman" pitchFamily="18" charset="0"/>
                <a:cs typeface="Calibri" pitchFamily="34" charset="0"/>
              </a:rPr>
              <a:t>.3.</a:t>
            </a:r>
            <a:r>
              <a:rPr kumimoji="0" lang="pt-BR" altLang="en-US" sz="1800" b="1" i="1" u="none" strike="noStrike" kern="0" cap="none" spc="0" normalizeH="0" baseline="0" noProof="0">
                <a:ln>
                  <a:noFill/>
                </a:ln>
                <a:solidFill>
                  <a:srgbClr val="2B166E"/>
                </a:solidFill>
                <a:effectLst/>
                <a:uLnTx/>
                <a:uFillTx/>
                <a:latin typeface="Times New Roman" pitchFamily="18" charset="0"/>
                <a:cs typeface="Calibri" pitchFamily="34" charset="0"/>
              </a:rPr>
              <a:t> </a:t>
            </a:r>
            <a:r>
              <a:rPr kumimoji="0" lang="vi-VN" sz="1800" b="1" i="0" u="none" strike="noStrike" kern="0" cap="none" spc="0" normalizeH="0" baseline="0" noProof="0">
                <a:ln>
                  <a:noFill/>
                </a:ln>
                <a:solidFill>
                  <a:srgbClr val="2B166E"/>
                </a:solidFill>
                <a:effectLst/>
                <a:uLnTx/>
                <a:uFillTx/>
                <a:latin typeface="Times New Roman" panose="02020603050405020304" pitchFamily="18" charset="0"/>
                <a:cs typeface="Times New Roman" panose="02020603050405020304" pitchFamily="18" charset="0"/>
              </a:rPr>
              <a:t>Cơ quan thuế tiếp nhận, xử lý hồ sơ thuế được gia hạn</a:t>
            </a:r>
            <a:endParaRPr kumimoji="0" lang="vi-VN" altLang="en-US" sz="1800" b="1" i="0" u="none" strike="noStrike" kern="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endParaRPr>
          </a:p>
        </p:txBody>
      </p:sp>
      <p:sp>
        <p:nvSpPr>
          <p:cNvPr id="27" name="list-num-bg-1">
            <a:extLst>
              <a:ext uri="{FF2B5EF4-FFF2-40B4-BE49-F238E27FC236}">
                <a16:creationId xmlns:a16="http://schemas.microsoft.com/office/drawing/2014/main" id="{31A1DA42-4110-4912-B41E-64F8256717D4}"/>
              </a:ext>
            </a:extLst>
          </p:cNvPr>
          <p:cNvSpPr>
            <a:spLocks noGrp="1"/>
          </p:cNvSpPr>
          <p:nvPr/>
        </p:nvSpPr>
        <p:spPr>
          <a:xfrm>
            <a:off x="152400" y="1743075"/>
            <a:ext cx="590550" cy="590550"/>
          </a:xfrm>
          <a:prstGeom prst="roundRect">
            <a:avLst>
              <a:gd name="adj" fmla="val 50000"/>
            </a:avLst>
          </a:prstGeom>
          <a:solidFill>
            <a:srgbClr val="48BDEC"/>
          </a:solidFill>
          <a:ln w="14288">
            <a:solidFill>
              <a:srgbClr val="48BDEC"/>
            </a:solidFill>
            <a:prstDash val="solid"/>
          </a:ln>
        </p:spPr>
        <p:txBody>
          <a:bodyPr/>
          <a:lstStyle/>
          <a:p>
            <a:endParaRPr lang="en-VN"/>
          </a:p>
        </p:txBody>
      </p:sp>
      <p:sp>
        <p:nvSpPr>
          <p:cNvPr id="30" name="list-num-1">
            <a:extLst>
              <a:ext uri="{FF2B5EF4-FFF2-40B4-BE49-F238E27FC236}">
                <a16:creationId xmlns:a16="http://schemas.microsoft.com/office/drawing/2014/main" id="{3E7EFEF6-2D8E-4B2D-8C89-3CCBA8F0938F}"/>
              </a:ext>
            </a:extLst>
          </p:cNvPr>
          <p:cNvSpPr>
            <a:spLocks noGrp="1"/>
          </p:cNvSpPr>
          <p:nvPr/>
        </p:nvSpPr>
        <p:spPr>
          <a:xfrm>
            <a:off x="209550" y="1819275"/>
            <a:ext cx="476250" cy="438150"/>
          </a:xfrm>
          <a:prstGeom prst="rect">
            <a:avLst/>
          </a:prstGeom>
          <a:noFill/>
          <a:ln w="0">
            <a:noFill/>
            <a:prstDash val="solid"/>
          </a:ln>
        </p:spPr>
        <p:txBody>
          <a:bodyPr wrap="square" lIns="0" tIns="0" rIns="0" bIns="0" anchor="ctr">
            <a:noAutofit/>
          </a:bodyPr>
          <a:lstStyle/>
          <a:p>
            <a:pPr algn="ctr">
              <a:buNone/>
              <a:defRPr b="1">
                <a:solidFill>
                  <a:srgbClr val="FFFFFF"/>
                </a:solidFill>
                <a:latin typeface="Times New Roman"/>
                <a:ea typeface="Times New Roman"/>
                <a:cs typeface="Times New Roman"/>
              </a:defRPr>
            </a:pPr>
            <a:r>
              <a:rPr b="1">
                <a:solidFill>
                  <a:srgbClr val="FFFFFF"/>
                </a:solidFill>
                <a:latin typeface="Times New Roman"/>
                <a:ea typeface="Times New Roman"/>
                <a:cs typeface="Times New Roman"/>
              </a:rPr>
              <a:t>1</a:t>
            </a:r>
          </a:p>
        </p:txBody>
      </p:sp>
      <p:sp>
        <p:nvSpPr>
          <p:cNvPr id="31" name="list-row-1">
            <a:extLst>
              <a:ext uri="{FF2B5EF4-FFF2-40B4-BE49-F238E27FC236}">
                <a16:creationId xmlns:a16="http://schemas.microsoft.com/office/drawing/2014/main" id="{9BB50049-AC2A-4F23-ADF5-7A2EA48A32D7}"/>
              </a:ext>
            </a:extLst>
          </p:cNvPr>
          <p:cNvSpPr>
            <a:spLocks noGrp="1"/>
          </p:cNvSpPr>
          <p:nvPr/>
        </p:nvSpPr>
        <p:spPr>
          <a:xfrm>
            <a:off x="895350" y="1752600"/>
            <a:ext cx="8010728" cy="561975"/>
          </a:xfrm>
          <a:prstGeom prst="roundRect">
            <a:avLst>
              <a:gd name="adj" fmla="val 15385"/>
            </a:avLst>
          </a:prstGeom>
          <a:solidFill>
            <a:srgbClr val="FFFFFF"/>
          </a:solidFill>
          <a:ln w="14288">
            <a:solidFill>
              <a:srgbClr val="48BDEC"/>
            </a:solidFill>
            <a:prstDash val="solid"/>
          </a:ln>
        </p:spPr>
        <p:txBody>
          <a:bodyPr/>
          <a:lstStyle/>
          <a:p>
            <a:endParaRPr lang="en-VN"/>
          </a:p>
        </p:txBody>
      </p:sp>
      <p:sp>
        <p:nvSpPr>
          <p:cNvPr id="32" name="list-head-1">
            <a:extLst>
              <a:ext uri="{FF2B5EF4-FFF2-40B4-BE49-F238E27FC236}">
                <a16:creationId xmlns:a16="http://schemas.microsoft.com/office/drawing/2014/main" id="{464A3F3F-F445-48B3-A77A-3EFABB6C6B53}"/>
              </a:ext>
            </a:extLst>
          </p:cNvPr>
          <p:cNvSpPr>
            <a:spLocks noGrp="1"/>
          </p:cNvSpPr>
          <p:nvPr/>
        </p:nvSpPr>
        <p:spPr>
          <a:xfrm>
            <a:off x="1066800" y="1724025"/>
            <a:ext cx="2095500" cy="685800"/>
          </a:xfrm>
          <a:prstGeom prst="rect">
            <a:avLst/>
          </a:prstGeom>
          <a:noFill/>
          <a:ln w="0">
            <a:noFill/>
            <a:prstDash val="solid"/>
          </a:ln>
        </p:spPr>
        <p:txBody>
          <a:bodyPr wrap="square" lIns="9525" tIns="9525" rIns="9525" bIns="9525" anchor="ctr">
            <a:noAutofit/>
          </a:bodyPr>
          <a:lstStyle/>
          <a:p>
            <a:pPr algn="l">
              <a:buNone/>
              <a:defRPr b="1">
                <a:solidFill>
                  <a:srgbClr val="48BDEC"/>
                </a:solidFill>
                <a:latin typeface="Times New Roman"/>
                <a:ea typeface="Times New Roman"/>
                <a:cs typeface="Times New Roman"/>
              </a:defRPr>
            </a:pPr>
            <a:r>
              <a:rPr lang="en-US" b="1">
                <a:solidFill>
                  <a:srgbClr val="48BDEC"/>
                </a:solidFill>
                <a:latin typeface="Times New Roman"/>
                <a:ea typeface="Times New Roman"/>
                <a:cs typeface="Times New Roman"/>
              </a:rPr>
              <a:t>Tiếp nhận VBGH</a:t>
            </a:r>
            <a:endParaRPr b="1">
              <a:solidFill>
                <a:srgbClr val="48BDEC"/>
              </a:solidFill>
              <a:latin typeface="Times New Roman"/>
              <a:ea typeface="Times New Roman"/>
              <a:cs typeface="Times New Roman"/>
            </a:endParaRPr>
          </a:p>
        </p:txBody>
      </p:sp>
      <p:sp>
        <p:nvSpPr>
          <p:cNvPr id="33" name="list-body-1">
            <a:extLst>
              <a:ext uri="{FF2B5EF4-FFF2-40B4-BE49-F238E27FC236}">
                <a16:creationId xmlns:a16="http://schemas.microsoft.com/office/drawing/2014/main" id="{29F9CA3C-5EF5-46B2-8EE3-875DBA793849}"/>
              </a:ext>
            </a:extLst>
          </p:cNvPr>
          <p:cNvSpPr>
            <a:spLocks noGrp="1"/>
          </p:cNvSpPr>
          <p:nvPr/>
        </p:nvSpPr>
        <p:spPr>
          <a:xfrm>
            <a:off x="3048000" y="1724025"/>
            <a:ext cx="5715000" cy="685800"/>
          </a:xfrm>
          <a:prstGeom prst="rect">
            <a:avLst/>
          </a:prstGeom>
          <a:noFill/>
          <a:ln w="0">
            <a:noFill/>
            <a:prstDash val="solid"/>
          </a:ln>
        </p:spPr>
        <p:txBody>
          <a:bodyPr wrap="square" lIns="9525" tIns="9525" rIns="9525" bIns="9525" anchor="ctr">
            <a:noAutofit/>
          </a:bodyPr>
          <a:lstStyle/>
          <a:p>
            <a:pPr algn="just">
              <a:buNone/>
              <a:defRPr b="0">
                <a:solidFill>
                  <a:srgbClr val="222222"/>
                </a:solidFill>
                <a:latin typeface="Times New Roman"/>
                <a:ea typeface="Times New Roman"/>
                <a:cs typeface="Times New Roman"/>
              </a:defRPr>
            </a:pPr>
            <a:r>
              <a:rPr lang="en-US" b="0">
                <a:solidFill>
                  <a:srgbClr val="222222"/>
                </a:solidFill>
                <a:latin typeface="Times New Roman"/>
                <a:ea typeface="Times New Roman"/>
                <a:cs typeface="Times New Roman"/>
              </a:rPr>
              <a:t>G</a:t>
            </a:r>
            <a:r>
              <a:rPr b="0">
                <a:solidFill>
                  <a:srgbClr val="222222"/>
                </a:solidFill>
                <a:latin typeface="Times New Roman"/>
                <a:ea typeface="Times New Roman"/>
                <a:cs typeface="Times New Roman"/>
              </a:rPr>
              <a:t>ia hạn toàn bộ khoản thuộc diện và kỳ được gia hạn</a:t>
            </a:r>
          </a:p>
        </p:txBody>
      </p:sp>
      <p:sp>
        <p:nvSpPr>
          <p:cNvPr id="34" name="list-num-bg-2">
            <a:extLst>
              <a:ext uri="{FF2B5EF4-FFF2-40B4-BE49-F238E27FC236}">
                <a16:creationId xmlns:a16="http://schemas.microsoft.com/office/drawing/2014/main" id="{74FE8860-2BB0-4C31-9638-4851503E7406}"/>
              </a:ext>
            </a:extLst>
          </p:cNvPr>
          <p:cNvSpPr>
            <a:spLocks noGrp="1"/>
          </p:cNvSpPr>
          <p:nvPr/>
        </p:nvSpPr>
        <p:spPr>
          <a:xfrm>
            <a:off x="152400" y="2638425"/>
            <a:ext cx="590550" cy="590550"/>
          </a:xfrm>
          <a:prstGeom prst="roundRect">
            <a:avLst>
              <a:gd name="adj" fmla="val 50000"/>
            </a:avLst>
          </a:prstGeom>
          <a:solidFill>
            <a:srgbClr val="7030A0"/>
          </a:solidFill>
          <a:ln w="14288">
            <a:solidFill>
              <a:srgbClr val="7030A0"/>
            </a:solidFill>
            <a:prstDash val="solid"/>
          </a:ln>
        </p:spPr>
        <p:txBody>
          <a:bodyPr/>
          <a:lstStyle/>
          <a:p>
            <a:endParaRPr lang="en-VN"/>
          </a:p>
        </p:txBody>
      </p:sp>
      <p:sp>
        <p:nvSpPr>
          <p:cNvPr id="35" name="list-num-2">
            <a:extLst>
              <a:ext uri="{FF2B5EF4-FFF2-40B4-BE49-F238E27FC236}">
                <a16:creationId xmlns:a16="http://schemas.microsoft.com/office/drawing/2014/main" id="{B53C11EC-F973-479C-B293-A0E97A5AA8F9}"/>
              </a:ext>
            </a:extLst>
          </p:cNvPr>
          <p:cNvSpPr>
            <a:spLocks noGrp="1"/>
          </p:cNvSpPr>
          <p:nvPr/>
        </p:nvSpPr>
        <p:spPr>
          <a:xfrm>
            <a:off x="209550" y="2714625"/>
            <a:ext cx="476250" cy="438150"/>
          </a:xfrm>
          <a:prstGeom prst="rect">
            <a:avLst/>
          </a:prstGeom>
          <a:noFill/>
          <a:ln w="0">
            <a:noFill/>
            <a:prstDash val="solid"/>
          </a:ln>
        </p:spPr>
        <p:txBody>
          <a:bodyPr wrap="square" lIns="0" tIns="0" rIns="0" bIns="0" anchor="ctr">
            <a:noAutofit/>
          </a:bodyPr>
          <a:lstStyle/>
          <a:p>
            <a:pPr algn="ctr">
              <a:buNone/>
              <a:defRPr b="1">
                <a:solidFill>
                  <a:srgbClr val="FFFFFF"/>
                </a:solidFill>
                <a:latin typeface="Times New Roman"/>
                <a:ea typeface="Times New Roman"/>
                <a:cs typeface="Times New Roman"/>
              </a:defRPr>
            </a:pPr>
            <a:r>
              <a:rPr b="1">
                <a:solidFill>
                  <a:srgbClr val="FFFFFF"/>
                </a:solidFill>
                <a:latin typeface="Times New Roman"/>
                <a:ea typeface="Times New Roman"/>
                <a:cs typeface="Times New Roman"/>
              </a:rPr>
              <a:t>2</a:t>
            </a:r>
          </a:p>
        </p:txBody>
      </p:sp>
      <p:sp>
        <p:nvSpPr>
          <p:cNvPr id="43" name="list-row-2">
            <a:extLst>
              <a:ext uri="{FF2B5EF4-FFF2-40B4-BE49-F238E27FC236}">
                <a16:creationId xmlns:a16="http://schemas.microsoft.com/office/drawing/2014/main" id="{0B8773BA-405A-4D9E-9ED9-9ADB9ACB2A1E}"/>
              </a:ext>
            </a:extLst>
          </p:cNvPr>
          <p:cNvSpPr>
            <a:spLocks noGrp="1"/>
          </p:cNvSpPr>
          <p:nvPr/>
        </p:nvSpPr>
        <p:spPr>
          <a:xfrm>
            <a:off x="895350" y="2590800"/>
            <a:ext cx="8010728" cy="863600"/>
          </a:xfrm>
          <a:prstGeom prst="roundRect">
            <a:avLst>
              <a:gd name="adj" fmla="val 15385"/>
            </a:avLst>
          </a:prstGeom>
          <a:solidFill>
            <a:srgbClr val="FFFFFF"/>
          </a:solidFill>
          <a:ln w="14288">
            <a:solidFill>
              <a:srgbClr val="7030A0"/>
            </a:solidFill>
            <a:prstDash val="solid"/>
          </a:ln>
        </p:spPr>
        <p:txBody>
          <a:bodyPr/>
          <a:lstStyle/>
          <a:p>
            <a:endParaRPr lang="en-VN"/>
          </a:p>
        </p:txBody>
      </p:sp>
      <p:sp>
        <p:nvSpPr>
          <p:cNvPr id="48" name="list-head-2">
            <a:extLst>
              <a:ext uri="{FF2B5EF4-FFF2-40B4-BE49-F238E27FC236}">
                <a16:creationId xmlns:a16="http://schemas.microsoft.com/office/drawing/2014/main" id="{1C446699-81AB-490D-A7D1-6D71A27DBF6D}"/>
              </a:ext>
            </a:extLst>
          </p:cNvPr>
          <p:cNvSpPr>
            <a:spLocks noGrp="1"/>
          </p:cNvSpPr>
          <p:nvPr/>
        </p:nvSpPr>
        <p:spPr>
          <a:xfrm>
            <a:off x="1066800" y="2619375"/>
            <a:ext cx="2190750" cy="685800"/>
          </a:xfrm>
          <a:prstGeom prst="rect">
            <a:avLst/>
          </a:prstGeom>
          <a:noFill/>
          <a:ln w="0">
            <a:noFill/>
            <a:prstDash val="solid"/>
          </a:ln>
        </p:spPr>
        <p:txBody>
          <a:bodyPr wrap="square" lIns="9525" tIns="9525" rIns="9525" bIns="9525" anchor="ctr">
            <a:noAutofit/>
          </a:bodyPr>
          <a:lstStyle/>
          <a:p>
            <a:pPr algn="l">
              <a:buNone/>
              <a:defRPr b="1">
                <a:solidFill>
                  <a:srgbClr val="7030A0"/>
                </a:solidFill>
                <a:latin typeface="Times New Roman"/>
                <a:ea typeface="Times New Roman"/>
                <a:cs typeface="Times New Roman"/>
              </a:defRPr>
            </a:pPr>
            <a:r>
              <a:rPr lang="en-US" b="1">
                <a:solidFill>
                  <a:srgbClr val="7030A0"/>
                </a:solidFill>
                <a:latin typeface="Times New Roman"/>
                <a:ea typeface="Times New Roman"/>
                <a:cs typeface="Times New Roman"/>
              </a:rPr>
              <a:t>Truyền thông tin</a:t>
            </a:r>
            <a:endParaRPr b="1">
              <a:solidFill>
                <a:srgbClr val="7030A0"/>
              </a:solidFill>
              <a:latin typeface="Times New Roman"/>
              <a:ea typeface="Times New Roman"/>
              <a:cs typeface="Times New Roman"/>
            </a:endParaRPr>
          </a:p>
        </p:txBody>
      </p:sp>
      <p:sp>
        <p:nvSpPr>
          <p:cNvPr id="49" name="list-body-2">
            <a:extLst>
              <a:ext uri="{FF2B5EF4-FFF2-40B4-BE49-F238E27FC236}">
                <a16:creationId xmlns:a16="http://schemas.microsoft.com/office/drawing/2014/main" id="{0AAF91D6-14B3-4180-96F4-4595270B9157}"/>
              </a:ext>
            </a:extLst>
          </p:cNvPr>
          <p:cNvSpPr>
            <a:spLocks noGrp="1"/>
          </p:cNvSpPr>
          <p:nvPr/>
        </p:nvSpPr>
        <p:spPr>
          <a:xfrm>
            <a:off x="3048000" y="2590800"/>
            <a:ext cx="5715000" cy="819150"/>
          </a:xfrm>
          <a:prstGeom prst="rect">
            <a:avLst/>
          </a:prstGeom>
          <a:noFill/>
          <a:ln w="0">
            <a:noFill/>
            <a:prstDash val="solid"/>
          </a:ln>
        </p:spPr>
        <p:txBody>
          <a:bodyPr wrap="square" lIns="9525" tIns="9525" rIns="9525" bIns="9525" anchor="ctr">
            <a:noAutofit/>
          </a:bodyPr>
          <a:lstStyle/>
          <a:p>
            <a:pPr algn="just">
              <a:buNone/>
              <a:defRPr b="0">
                <a:solidFill>
                  <a:srgbClr val="222222"/>
                </a:solidFill>
                <a:latin typeface="Times New Roman"/>
                <a:ea typeface="Times New Roman"/>
                <a:cs typeface="Times New Roman"/>
              </a:defRPr>
            </a:pPr>
            <a:r>
              <a:rPr lang="en-US" b="0">
                <a:solidFill>
                  <a:srgbClr val="222222"/>
                </a:solidFill>
                <a:latin typeface="Times New Roman"/>
                <a:ea typeface="Times New Roman"/>
                <a:cs typeface="Times New Roman"/>
              </a:rPr>
              <a:t>NNT có các khoản gia hạn thuộc nhiều địa bàn khác nhau thì CQT quản lý trực tiếp NNT có trách nhiệm truyền thông tin cho CQT liên quan</a:t>
            </a:r>
            <a:endParaRPr b="0">
              <a:solidFill>
                <a:srgbClr val="222222"/>
              </a:solidFill>
              <a:latin typeface="Times New Roman"/>
              <a:ea typeface="Times New Roman"/>
              <a:cs typeface="Times New Roman"/>
            </a:endParaRPr>
          </a:p>
        </p:txBody>
      </p:sp>
      <p:sp>
        <p:nvSpPr>
          <p:cNvPr id="52" name="list-num-bg-3">
            <a:extLst>
              <a:ext uri="{FF2B5EF4-FFF2-40B4-BE49-F238E27FC236}">
                <a16:creationId xmlns:a16="http://schemas.microsoft.com/office/drawing/2014/main" id="{229A6D14-2303-4642-B427-68462AA15C33}"/>
              </a:ext>
            </a:extLst>
          </p:cNvPr>
          <p:cNvSpPr>
            <a:spLocks noGrp="1"/>
          </p:cNvSpPr>
          <p:nvPr/>
        </p:nvSpPr>
        <p:spPr>
          <a:xfrm>
            <a:off x="152400" y="3686175"/>
            <a:ext cx="590550" cy="590550"/>
          </a:xfrm>
          <a:prstGeom prst="roundRect">
            <a:avLst>
              <a:gd name="adj" fmla="val 50000"/>
            </a:avLst>
          </a:prstGeom>
          <a:solidFill>
            <a:srgbClr val="25A76B"/>
          </a:solidFill>
          <a:ln w="14288">
            <a:solidFill>
              <a:srgbClr val="25A76B"/>
            </a:solidFill>
            <a:prstDash val="solid"/>
          </a:ln>
        </p:spPr>
        <p:txBody>
          <a:bodyPr/>
          <a:lstStyle/>
          <a:p>
            <a:endParaRPr lang="en-VN"/>
          </a:p>
        </p:txBody>
      </p:sp>
      <p:sp>
        <p:nvSpPr>
          <p:cNvPr id="53" name="list-num-3">
            <a:extLst>
              <a:ext uri="{FF2B5EF4-FFF2-40B4-BE49-F238E27FC236}">
                <a16:creationId xmlns:a16="http://schemas.microsoft.com/office/drawing/2014/main" id="{BA905A95-1FC9-4796-AD09-F055D7BB0DAF}"/>
              </a:ext>
            </a:extLst>
          </p:cNvPr>
          <p:cNvSpPr>
            <a:spLocks noGrp="1"/>
          </p:cNvSpPr>
          <p:nvPr/>
        </p:nvSpPr>
        <p:spPr>
          <a:xfrm>
            <a:off x="209550" y="3762375"/>
            <a:ext cx="476250" cy="438150"/>
          </a:xfrm>
          <a:prstGeom prst="rect">
            <a:avLst/>
          </a:prstGeom>
          <a:noFill/>
          <a:ln w="0">
            <a:noFill/>
            <a:prstDash val="solid"/>
          </a:ln>
        </p:spPr>
        <p:txBody>
          <a:bodyPr wrap="square" lIns="0" tIns="0" rIns="0" bIns="0" anchor="ctr">
            <a:noAutofit/>
          </a:bodyPr>
          <a:lstStyle/>
          <a:p>
            <a:pPr algn="ctr">
              <a:buNone/>
              <a:defRPr b="1">
                <a:solidFill>
                  <a:srgbClr val="FFFFFF"/>
                </a:solidFill>
                <a:latin typeface="Times New Roman"/>
                <a:ea typeface="Times New Roman"/>
                <a:cs typeface="Times New Roman"/>
              </a:defRPr>
            </a:pPr>
            <a:r>
              <a:rPr b="1">
                <a:solidFill>
                  <a:srgbClr val="FFFFFF"/>
                </a:solidFill>
                <a:latin typeface="Times New Roman"/>
                <a:ea typeface="Times New Roman"/>
                <a:cs typeface="Times New Roman"/>
              </a:rPr>
              <a:t>3</a:t>
            </a:r>
          </a:p>
        </p:txBody>
      </p:sp>
      <p:sp>
        <p:nvSpPr>
          <p:cNvPr id="54" name="list-row-3">
            <a:extLst>
              <a:ext uri="{FF2B5EF4-FFF2-40B4-BE49-F238E27FC236}">
                <a16:creationId xmlns:a16="http://schemas.microsoft.com/office/drawing/2014/main" id="{2117A295-F682-4186-B0D9-18732902A95A}"/>
              </a:ext>
            </a:extLst>
          </p:cNvPr>
          <p:cNvSpPr>
            <a:spLocks noGrp="1"/>
          </p:cNvSpPr>
          <p:nvPr/>
        </p:nvSpPr>
        <p:spPr>
          <a:xfrm>
            <a:off x="895350" y="3638550"/>
            <a:ext cx="8010728" cy="742950"/>
          </a:xfrm>
          <a:prstGeom prst="roundRect">
            <a:avLst>
              <a:gd name="adj" fmla="val 15385"/>
            </a:avLst>
          </a:prstGeom>
          <a:solidFill>
            <a:srgbClr val="FFFFFF"/>
          </a:solidFill>
          <a:ln w="14288">
            <a:solidFill>
              <a:srgbClr val="25A76B"/>
            </a:solidFill>
            <a:prstDash val="solid"/>
          </a:ln>
        </p:spPr>
        <p:txBody>
          <a:bodyPr/>
          <a:lstStyle/>
          <a:p>
            <a:endParaRPr lang="en-VN"/>
          </a:p>
        </p:txBody>
      </p:sp>
      <p:sp>
        <p:nvSpPr>
          <p:cNvPr id="55" name="list-head-3">
            <a:extLst>
              <a:ext uri="{FF2B5EF4-FFF2-40B4-BE49-F238E27FC236}">
                <a16:creationId xmlns:a16="http://schemas.microsoft.com/office/drawing/2014/main" id="{55F4BB38-7D80-4446-8F3C-C6BF6D58D297}"/>
              </a:ext>
            </a:extLst>
          </p:cNvPr>
          <p:cNvSpPr>
            <a:spLocks noGrp="1"/>
          </p:cNvSpPr>
          <p:nvPr/>
        </p:nvSpPr>
        <p:spPr>
          <a:xfrm>
            <a:off x="1066800" y="3667125"/>
            <a:ext cx="1905000" cy="685800"/>
          </a:xfrm>
          <a:prstGeom prst="rect">
            <a:avLst/>
          </a:prstGeom>
          <a:noFill/>
          <a:ln w="0">
            <a:noFill/>
            <a:prstDash val="solid"/>
          </a:ln>
        </p:spPr>
        <p:txBody>
          <a:bodyPr wrap="square" lIns="9525" tIns="9525" rIns="9525" bIns="9525" anchor="ctr">
            <a:noAutofit/>
          </a:bodyPr>
          <a:lstStyle/>
          <a:p>
            <a:pPr algn="l">
              <a:buNone/>
              <a:defRPr b="1">
                <a:solidFill>
                  <a:srgbClr val="25A76B"/>
                </a:solidFill>
                <a:latin typeface="Times New Roman"/>
                <a:ea typeface="Times New Roman"/>
                <a:cs typeface="Times New Roman"/>
              </a:defRPr>
            </a:pPr>
            <a:r>
              <a:rPr lang="en-US" b="1">
                <a:solidFill>
                  <a:srgbClr val="25A76B"/>
                </a:solidFill>
                <a:latin typeface="Times New Roman"/>
                <a:ea typeface="Times New Roman"/>
                <a:cs typeface="Times New Roman"/>
              </a:rPr>
              <a:t>Không phải TB chấp nhận</a:t>
            </a:r>
            <a:endParaRPr b="1">
              <a:solidFill>
                <a:srgbClr val="25A76B"/>
              </a:solidFill>
              <a:latin typeface="Times New Roman"/>
              <a:ea typeface="Times New Roman"/>
              <a:cs typeface="Times New Roman"/>
            </a:endParaRPr>
          </a:p>
        </p:txBody>
      </p:sp>
      <p:sp>
        <p:nvSpPr>
          <p:cNvPr id="56" name="list-body-3">
            <a:extLst>
              <a:ext uri="{FF2B5EF4-FFF2-40B4-BE49-F238E27FC236}">
                <a16:creationId xmlns:a16="http://schemas.microsoft.com/office/drawing/2014/main" id="{6D9A216E-3C51-4D48-B479-399D460AEE61}"/>
              </a:ext>
            </a:extLst>
          </p:cNvPr>
          <p:cNvSpPr>
            <a:spLocks noGrp="1"/>
          </p:cNvSpPr>
          <p:nvPr/>
        </p:nvSpPr>
        <p:spPr>
          <a:xfrm>
            <a:off x="3048000" y="3667125"/>
            <a:ext cx="5715000" cy="685800"/>
          </a:xfrm>
          <a:prstGeom prst="rect">
            <a:avLst/>
          </a:prstGeom>
          <a:noFill/>
          <a:ln w="0">
            <a:noFill/>
            <a:prstDash val="solid"/>
          </a:ln>
        </p:spPr>
        <p:txBody>
          <a:bodyPr wrap="square" lIns="9525" tIns="9525" rIns="9525" bIns="9525" anchor="ctr">
            <a:noAutofit/>
          </a:bodyPr>
          <a:lstStyle/>
          <a:p>
            <a:pPr algn="just">
              <a:buNone/>
              <a:defRPr b="0">
                <a:solidFill>
                  <a:srgbClr val="222222"/>
                </a:solidFill>
                <a:latin typeface="Times New Roman"/>
                <a:ea typeface="Times New Roman"/>
                <a:cs typeface="Times New Roman"/>
              </a:defRPr>
            </a:pPr>
            <a:r>
              <a:rPr lang="en-US" b="0">
                <a:solidFill>
                  <a:srgbClr val="222222"/>
                </a:solidFill>
                <a:latin typeface="Times New Roman"/>
                <a:ea typeface="Times New Roman"/>
                <a:cs typeface="Times New Roman"/>
              </a:rPr>
              <a:t>Không phải thông báo cho NTT </a:t>
            </a:r>
            <a:r>
              <a:rPr lang="vi-VN" b="0">
                <a:solidFill>
                  <a:srgbClr val="222222"/>
                </a:solidFill>
                <a:latin typeface="Times New Roman"/>
                <a:ea typeface="Times New Roman"/>
                <a:cs typeface="Times New Roman"/>
              </a:rPr>
              <a:t>trong trường hợp thuộc diện gia hạn và Văn bản</a:t>
            </a:r>
            <a:r>
              <a:rPr lang="en-US" b="0">
                <a:solidFill>
                  <a:srgbClr val="222222"/>
                </a:solidFill>
                <a:latin typeface="Times New Roman"/>
                <a:ea typeface="Times New Roman"/>
                <a:cs typeface="Times New Roman"/>
              </a:rPr>
              <a:t> ĐNGH</a:t>
            </a:r>
            <a:r>
              <a:rPr lang="vi-VN" b="0">
                <a:solidFill>
                  <a:srgbClr val="222222"/>
                </a:solidFill>
                <a:latin typeface="Times New Roman"/>
                <a:ea typeface="Times New Roman"/>
                <a:cs typeface="Times New Roman"/>
              </a:rPr>
              <a:t> đúng chỉ tiêu</a:t>
            </a:r>
            <a:endParaRPr b="0">
              <a:solidFill>
                <a:srgbClr val="222222"/>
              </a:solidFill>
              <a:latin typeface="Times New Roman"/>
              <a:ea typeface="Times New Roman"/>
              <a:cs typeface="Times New Roman"/>
            </a:endParaRPr>
          </a:p>
        </p:txBody>
      </p:sp>
      <p:sp>
        <p:nvSpPr>
          <p:cNvPr id="57" name="list-num-bg-4">
            <a:extLst>
              <a:ext uri="{FF2B5EF4-FFF2-40B4-BE49-F238E27FC236}">
                <a16:creationId xmlns:a16="http://schemas.microsoft.com/office/drawing/2014/main" id="{948EEB10-4709-4154-8084-932F0E46E669}"/>
              </a:ext>
            </a:extLst>
          </p:cNvPr>
          <p:cNvSpPr>
            <a:spLocks noGrp="1"/>
          </p:cNvSpPr>
          <p:nvPr/>
        </p:nvSpPr>
        <p:spPr>
          <a:xfrm>
            <a:off x="152400" y="4667250"/>
            <a:ext cx="590550" cy="590550"/>
          </a:xfrm>
          <a:prstGeom prst="roundRect">
            <a:avLst>
              <a:gd name="adj" fmla="val 50000"/>
            </a:avLst>
          </a:prstGeom>
          <a:solidFill>
            <a:srgbClr val="EB984D"/>
          </a:solidFill>
          <a:ln w="14288">
            <a:solidFill>
              <a:srgbClr val="EB984D"/>
            </a:solidFill>
            <a:prstDash val="solid"/>
          </a:ln>
        </p:spPr>
        <p:txBody>
          <a:bodyPr/>
          <a:lstStyle/>
          <a:p>
            <a:endParaRPr lang="en-VN"/>
          </a:p>
        </p:txBody>
      </p:sp>
      <p:sp>
        <p:nvSpPr>
          <p:cNvPr id="58" name="list-num-4">
            <a:extLst>
              <a:ext uri="{FF2B5EF4-FFF2-40B4-BE49-F238E27FC236}">
                <a16:creationId xmlns:a16="http://schemas.microsoft.com/office/drawing/2014/main" id="{287E5E81-55D9-47E9-9535-63E8742F1416}"/>
              </a:ext>
            </a:extLst>
          </p:cNvPr>
          <p:cNvSpPr>
            <a:spLocks noGrp="1"/>
          </p:cNvSpPr>
          <p:nvPr/>
        </p:nvSpPr>
        <p:spPr>
          <a:xfrm>
            <a:off x="209550" y="4743450"/>
            <a:ext cx="476250" cy="438150"/>
          </a:xfrm>
          <a:prstGeom prst="rect">
            <a:avLst/>
          </a:prstGeom>
          <a:noFill/>
          <a:ln w="0">
            <a:noFill/>
            <a:prstDash val="solid"/>
          </a:ln>
        </p:spPr>
        <p:txBody>
          <a:bodyPr wrap="square" lIns="0" tIns="0" rIns="0" bIns="0" anchor="ctr">
            <a:noAutofit/>
          </a:bodyPr>
          <a:lstStyle/>
          <a:p>
            <a:pPr algn="ctr">
              <a:buNone/>
              <a:defRPr b="1">
                <a:solidFill>
                  <a:srgbClr val="FFFFFF"/>
                </a:solidFill>
                <a:latin typeface="Times New Roman"/>
                <a:ea typeface="Times New Roman"/>
                <a:cs typeface="Times New Roman"/>
              </a:defRPr>
            </a:pPr>
            <a:r>
              <a:rPr b="1">
                <a:solidFill>
                  <a:srgbClr val="FFFFFF"/>
                </a:solidFill>
                <a:latin typeface="Times New Roman"/>
                <a:ea typeface="Times New Roman"/>
                <a:cs typeface="Times New Roman"/>
              </a:rPr>
              <a:t>4</a:t>
            </a:r>
          </a:p>
        </p:txBody>
      </p:sp>
      <p:sp>
        <p:nvSpPr>
          <p:cNvPr id="59" name="list-row-4">
            <a:extLst>
              <a:ext uri="{FF2B5EF4-FFF2-40B4-BE49-F238E27FC236}">
                <a16:creationId xmlns:a16="http://schemas.microsoft.com/office/drawing/2014/main" id="{B157C0E9-C24B-46E5-BD00-5689DB37367F}"/>
              </a:ext>
            </a:extLst>
          </p:cNvPr>
          <p:cNvSpPr>
            <a:spLocks noGrp="1"/>
          </p:cNvSpPr>
          <p:nvPr/>
        </p:nvSpPr>
        <p:spPr>
          <a:xfrm>
            <a:off x="895350" y="4533900"/>
            <a:ext cx="8010728" cy="876300"/>
          </a:xfrm>
          <a:prstGeom prst="roundRect">
            <a:avLst>
              <a:gd name="adj" fmla="val 15385"/>
            </a:avLst>
          </a:prstGeom>
          <a:solidFill>
            <a:srgbClr val="FFFFFF"/>
          </a:solidFill>
          <a:ln w="14288">
            <a:solidFill>
              <a:srgbClr val="EB984D"/>
            </a:solidFill>
            <a:prstDash val="solid"/>
          </a:ln>
        </p:spPr>
        <p:txBody>
          <a:bodyPr/>
          <a:lstStyle/>
          <a:p>
            <a:endParaRPr lang="en-VN"/>
          </a:p>
        </p:txBody>
      </p:sp>
      <p:sp>
        <p:nvSpPr>
          <p:cNvPr id="60" name="list-head-4">
            <a:extLst>
              <a:ext uri="{FF2B5EF4-FFF2-40B4-BE49-F238E27FC236}">
                <a16:creationId xmlns:a16="http://schemas.microsoft.com/office/drawing/2014/main" id="{3A6E3EA4-D65F-4903-995E-DAA0840082BC}"/>
              </a:ext>
            </a:extLst>
          </p:cNvPr>
          <p:cNvSpPr>
            <a:spLocks noGrp="1"/>
          </p:cNvSpPr>
          <p:nvPr/>
        </p:nvSpPr>
        <p:spPr>
          <a:xfrm>
            <a:off x="1066800" y="4562475"/>
            <a:ext cx="2190750" cy="685800"/>
          </a:xfrm>
          <a:prstGeom prst="rect">
            <a:avLst/>
          </a:prstGeom>
          <a:noFill/>
          <a:ln w="0">
            <a:noFill/>
            <a:prstDash val="solid"/>
          </a:ln>
        </p:spPr>
        <p:txBody>
          <a:bodyPr wrap="square" lIns="9525" tIns="9525" rIns="9525" bIns="9525" anchor="ctr">
            <a:noAutofit/>
          </a:bodyPr>
          <a:lstStyle/>
          <a:p>
            <a:pPr algn="l">
              <a:buNone/>
              <a:defRPr b="1">
                <a:solidFill>
                  <a:srgbClr val="EB984D"/>
                </a:solidFill>
                <a:latin typeface="Times New Roman"/>
                <a:ea typeface="Times New Roman"/>
                <a:cs typeface="Times New Roman"/>
              </a:defRPr>
            </a:pPr>
            <a:r>
              <a:rPr b="1">
                <a:solidFill>
                  <a:srgbClr val="EB984D"/>
                </a:solidFill>
                <a:latin typeface="Times New Roman"/>
                <a:ea typeface="Times New Roman"/>
                <a:cs typeface="Times New Roman"/>
              </a:rPr>
              <a:t>NSNN/ ODA</a:t>
            </a:r>
          </a:p>
        </p:txBody>
      </p:sp>
      <p:sp>
        <p:nvSpPr>
          <p:cNvPr id="61" name="list-body-4">
            <a:extLst>
              <a:ext uri="{FF2B5EF4-FFF2-40B4-BE49-F238E27FC236}">
                <a16:creationId xmlns:a16="http://schemas.microsoft.com/office/drawing/2014/main" id="{6C80799C-D714-4F6E-A905-0845DE345025}"/>
              </a:ext>
            </a:extLst>
          </p:cNvPr>
          <p:cNvSpPr>
            <a:spLocks noGrp="1"/>
          </p:cNvSpPr>
          <p:nvPr/>
        </p:nvSpPr>
        <p:spPr>
          <a:xfrm>
            <a:off x="3048000" y="4562474"/>
            <a:ext cx="5715000" cy="752475"/>
          </a:xfrm>
          <a:prstGeom prst="rect">
            <a:avLst/>
          </a:prstGeom>
          <a:noFill/>
          <a:ln w="0">
            <a:noFill/>
            <a:prstDash val="solid"/>
          </a:ln>
        </p:spPr>
        <p:txBody>
          <a:bodyPr wrap="square" lIns="9525" tIns="9525" rIns="9525" bIns="9525" anchor="ctr">
            <a:noAutofit/>
          </a:bodyPr>
          <a:lstStyle/>
          <a:p>
            <a:pPr algn="just">
              <a:buNone/>
              <a:defRPr b="0">
                <a:solidFill>
                  <a:srgbClr val="222222"/>
                </a:solidFill>
                <a:latin typeface="Times New Roman"/>
                <a:ea typeface="Times New Roman"/>
                <a:cs typeface="Times New Roman"/>
              </a:defRPr>
            </a:pPr>
            <a:r>
              <a:rPr lang="vi-VN" b="0">
                <a:solidFill>
                  <a:srgbClr val="222222"/>
                </a:solidFill>
                <a:latin typeface="Times New Roman"/>
                <a:ea typeface="Times New Roman"/>
                <a:cs typeface="Times New Roman"/>
              </a:rPr>
              <a:t>Chủ đầu tư phải gửi kèm thông báo CQT đã tiếp nhận VBĐNGH của nhà thầu để KBNN chưa khấu trừ thuế GTGT trong thời gian gia hạn</a:t>
            </a:r>
            <a:endParaRPr b="0">
              <a:solidFill>
                <a:srgbClr val="222222"/>
              </a:solidFill>
              <a:latin typeface="Times New Roman"/>
              <a:ea typeface="Times New Roman"/>
              <a:cs typeface="Times New Roman"/>
            </a:endParaRPr>
          </a:p>
        </p:txBody>
      </p:sp>
      <p:sp>
        <p:nvSpPr>
          <p:cNvPr id="62" name="list-num-bg-5">
            <a:extLst>
              <a:ext uri="{FF2B5EF4-FFF2-40B4-BE49-F238E27FC236}">
                <a16:creationId xmlns:a16="http://schemas.microsoft.com/office/drawing/2014/main" id="{B9DD86EA-1B32-4362-8EB8-E3FE7166635E}"/>
              </a:ext>
            </a:extLst>
          </p:cNvPr>
          <p:cNvSpPr>
            <a:spLocks noGrp="1"/>
          </p:cNvSpPr>
          <p:nvPr/>
        </p:nvSpPr>
        <p:spPr>
          <a:xfrm>
            <a:off x="152400" y="5629275"/>
            <a:ext cx="590550" cy="590550"/>
          </a:xfrm>
          <a:prstGeom prst="roundRect">
            <a:avLst>
              <a:gd name="adj" fmla="val 50000"/>
            </a:avLst>
          </a:prstGeom>
          <a:solidFill>
            <a:srgbClr val="C00000"/>
          </a:solidFill>
          <a:ln w="14288">
            <a:solidFill>
              <a:srgbClr val="C00000"/>
            </a:solidFill>
            <a:prstDash val="solid"/>
          </a:ln>
        </p:spPr>
        <p:txBody>
          <a:bodyPr/>
          <a:lstStyle/>
          <a:p>
            <a:endParaRPr lang="en-VN"/>
          </a:p>
        </p:txBody>
      </p:sp>
      <p:sp>
        <p:nvSpPr>
          <p:cNvPr id="63" name="list-num-5">
            <a:extLst>
              <a:ext uri="{FF2B5EF4-FFF2-40B4-BE49-F238E27FC236}">
                <a16:creationId xmlns:a16="http://schemas.microsoft.com/office/drawing/2014/main" id="{798FE5A9-31C1-498F-BCE1-F49BE91B0C79}"/>
              </a:ext>
            </a:extLst>
          </p:cNvPr>
          <p:cNvSpPr>
            <a:spLocks noGrp="1"/>
          </p:cNvSpPr>
          <p:nvPr/>
        </p:nvSpPr>
        <p:spPr>
          <a:xfrm>
            <a:off x="209550" y="5705475"/>
            <a:ext cx="476250" cy="438150"/>
          </a:xfrm>
          <a:prstGeom prst="rect">
            <a:avLst/>
          </a:prstGeom>
          <a:noFill/>
          <a:ln w="0">
            <a:noFill/>
            <a:prstDash val="solid"/>
          </a:ln>
        </p:spPr>
        <p:txBody>
          <a:bodyPr wrap="square" lIns="0" tIns="0" rIns="0" bIns="0" anchor="ctr">
            <a:noAutofit/>
          </a:bodyPr>
          <a:lstStyle/>
          <a:p>
            <a:pPr algn="ctr">
              <a:buNone/>
              <a:defRPr b="1">
                <a:solidFill>
                  <a:srgbClr val="FFFFFF"/>
                </a:solidFill>
                <a:latin typeface="Times New Roman"/>
                <a:ea typeface="Times New Roman"/>
                <a:cs typeface="Times New Roman"/>
              </a:defRPr>
            </a:pPr>
            <a:r>
              <a:rPr b="1">
                <a:solidFill>
                  <a:srgbClr val="FFFFFF"/>
                </a:solidFill>
                <a:latin typeface="Times New Roman"/>
                <a:ea typeface="Times New Roman"/>
                <a:cs typeface="Times New Roman"/>
              </a:rPr>
              <a:t>5</a:t>
            </a:r>
          </a:p>
        </p:txBody>
      </p:sp>
      <p:sp>
        <p:nvSpPr>
          <p:cNvPr id="64" name="list-row-5">
            <a:extLst>
              <a:ext uri="{FF2B5EF4-FFF2-40B4-BE49-F238E27FC236}">
                <a16:creationId xmlns:a16="http://schemas.microsoft.com/office/drawing/2014/main" id="{898F6777-6D4D-4FC7-B0D7-87AB8BEE1CF3}"/>
              </a:ext>
            </a:extLst>
          </p:cNvPr>
          <p:cNvSpPr>
            <a:spLocks noGrp="1"/>
          </p:cNvSpPr>
          <p:nvPr/>
        </p:nvSpPr>
        <p:spPr>
          <a:xfrm>
            <a:off x="895350" y="5686425"/>
            <a:ext cx="8010728" cy="561975"/>
          </a:xfrm>
          <a:prstGeom prst="roundRect">
            <a:avLst>
              <a:gd name="adj" fmla="val 15385"/>
            </a:avLst>
          </a:prstGeom>
          <a:solidFill>
            <a:srgbClr val="FFFFFF"/>
          </a:solidFill>
          <a:ln w="14288">
            <a:solidFill>
              <a:srgbClr val="C00000"/>
            </a:solidFill>
            <a:prstDash val="solid"/>
          </a:ln>
        </p:spPr>
        <p:txBody>
          <a:bodyPr/>
          <a:lstStyle/>
          <a:p>
            <a:endParaRPr lang="en-VN"/>
          </a:p>
        </p:txBody>
      </p:sp>
      <p:sp>
        <p:nvSpPr>
          <p:cNvPr id="65" name="list-head-5">
            <a:extLst>
              <a:ext uri="{FF2B5EF4-FFF2-40B4-BE49-F238E27FC236}">
                <a16:creationId xmlns:a16="http://schemas.microsoft.com/office/drawing/2014/main" id="{84947E8C-3933-44E5-A363-CFAB3BB5901D}"/>
              </a:ext>
            </a:extLst>
          </p:cNvPr>
          <p:cNvSpPr>
            <a:spLocks noGrp="1"/>
          </p:cNvSpPr>
          <p:nvPr/>
        </p:nvSpPr>
        <p:spPr>
          <a:xfrm>
            <a:off x="1066800" y="5610225"/>
            <a:ext cx="2190750" cy="685800"/>
          </a:xfrm>
          <a:prstGeom prst="rect">
            <a:avLst/>
          </a:prstGeom>
          <a:noFill/>
          <a:ln w="0">
            <a:noFill/>
            <a:prstDash val="solid"/>
          </a:ln>
        </p:spPr>
        <p:txBody>
          <a:bodyPr wrap="square" lIns="9525" tIns="9525" rIns="9525" bIns="9525" anchor="ctr">
            <a:noAutofit/>
          </a:bodyPr>
          <a:lstStyle/>
          <a:p>
            <a:pPr algn="l">
              <a:buNone/>
              <a:defRPr b="1">
                <a:solidFill>
                  <a:srgbClr val="C00000"/>
                </a:solidFill>
                <a:latin typeface="Times New Roman"/>
                <a:ea typeface="Times New Roman"/>
                <a:cs typeface="Times New Roman"/>
              </a:defRPr>
            </a:pPr>
            <a:r>
              <a:rPr lang="en-US" b="1">
                <a:solidFill>
                  <a:srgbClr val="C00000"/>
                </a:solidFill>
                <a:latin typeface="Times New Roman"/>
                <a:ea typeface="Times New Roman"/>
                <a:cs typeface="Times New Roman"/>
              </a:rPr>
              <a:t>Sai đối tượng</a:t>
            </a:r>
            <a:endParaRPr b="1">
              <a:solidFill>
                <a:srgbClr val="C00000"/>
              </a:solidFill>
              <a:latin typeface="Times New Roman"/>
              <a:ea typeface="Times New Roman"/>
              <a:cs typeface="Times New Roman"/>
            </a:endParaRPr>
          </a:p>
        </p:txBody>
      </p:sp>
      <p:sp>
        <p:nvSpPr>
          <p:cNvPr id="66" name="list-body-5">
            <a:extLst>
              <a:ext uri="{FF2B5EF4-FFF2-40B4-BE49-F238E27FC236}">
                <a16:creationId xmlns:a16="http://schemas.microsoft.com/office/drawing/2014/main" id="{633FA5CA-DE66-4F70-AA71-8DA5E4537766}"/>
              </a:ext>
            </a:extLst>
          </p:cNvPr>
          <p:cNvSpPr>
            <a:spLocks noGrp="1"/>
          </p:cNvSpPr>
          <p:nvPr/>
        </p:nvSpPr>
        <p:spPr>
          <a:xfrm>
            <a:off x="3048000" y="5610225"/>
            <a:ext cx="5715000" cy="685800"/>
          </a:xfrm>
          <a:prstGeom prst="rect">
            <a:avLst/>
          </a:prstGeom>
          <a:noFill/>
          <a:ln w="0">
            <a:noFill/>
            <a:prstDash val="solid"/>
          </a:ln>
        </p:spPr>
        <p:txBody>
          <a:bodyPr wrap="square" lIns="9525" tIns="9525" rIns="9525" bIns="9525" anchor="ctr">
            <a:noAutofit/>
          </a:bodyPr>
          <a:lstStyle/>
          <a:p>
            <a:pPr algn="l">
              <a:buNone/>
              <a:defRPr b="0">
                <a:solidFill>
                  <a:srgbClr val="222222"/>
                </a:solidFill>
                <a:latin typeface="Times New Roman"/>
                <a:ea typeface="Times New Roman"/>
                <a:cs typeface="Times New Roman"/>
              </a:defRPr>
            </a:pPr>
            <a:r>
              <a:rPr lang="en-US" b="0">
                <a:solidFill>
                  <a:srgbClr val="222222"/>
                </a:solidFill>
                <a:latin typeface="Times New Roman"/>
                <a:ea typeface="Times New Roman"/>
                <a:cs typeface="Times New Roman"/>
              </a:rPr>
              <a:t>Thông báo bằng văn bản cho NNT về việc không gia hạn</a:t>
            </a:r>
            <a:endParaRPr b="0">
              <a:solidFill>
                <a:srgbClr val="222222"/>
              </a:solidFill>
              <a:latin typeface="Times New Roman"/>
              <a:ea typeface="Times New Roman"/>
              <a:cs typeface="Times New Roman"/>
            </a:endParaRPr>
          </a:p>
        </p:txBody>
      </p:sp>
    </p:spTree>
    <p:extLst>
      <p:ext uri="{BB962C8B-B14F-4D97-AF65-F5344CB8AC3E}">
        <p14:creationId xmlns:p14="http://schemas.microsoft.com/office/powerpoint/2010/main" val="162469582"/>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8D1FD-20A4-95F7-D3DB-CC42EAA8F776}"/>
            </a:ext>
          </a:extLst>
        </p:cNvPr>
        <p:cNvGrpSpPr/>
        <p:nvPr/>
      </p:nvGrpSpPr>
      <p:grpSpPr>
        <a:xfrm>
          <a:off x="0" y="0"/>
          <a:ext cx="0" cy="0"/>
          <a:chOff x="0" y="0"/>
          <a:chExt cx="0" cy="0"/>
        </a:xfrm>
      </p:grpSpPr>
      <p:sp>
        <p:nvSpPr>
          <p:cNvPr id="19458" name="Title 1">
            <a:extLst>
              <a:ext uri="{FF2B5EF4-FFF2-40B4-BE49-F238E27FC236}">
                <a16:creationId xmlns:a16="http://schemas.microsoft.com/office/drawing/2014/main" id="{E2589C56-96C7-6184-A429-0A2B86072EF1}"/>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II. NỘI DUNG CHÍNH</a:t>
            </a:r>
            <a:endParaRPr lang="en-US" altLang="en-US" sz="1800" dirty="0">
              <a:latin typeface="Times New Roman" panose="02020603050405020304" pitchFamily="18" charset="0"/>
              <a:cs typeface="Times New Roman" panose="02020603050405020304" pitchFamily="18" charset="0"/>
            </a:endParaRPr>
          </a:p>
        </p:txBody>
      </p:sp>
      <p:sp>
        <p:nvSpPr>
          <p:cNvPr id="19461" name="Slide Number Placeholder 5">
            <a:extLst>
              <a:ext uri="{FF2B5EF4-FFF2-40B4-BE49-F238E27FC236}">
                <a16:creationId xmlns:a16="http://schemas.microsoft.com/office/drawing/2014/main" id="{A74BB229-9B53-F957-EA9A-0CFA4129DD2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42</a:t>
            </a:fld>
            <a:endParaRPr lang="en-US" altLang="en-US" sz="1400" b="0">
              <a:solidFill>
                <a:schemeClr val="bg1"/>
              </a:solidFill>
              <a:latin typeface="Arial" panose="020B0604020202020204" pitchFamily="34" charset="0"/>
            </a:endParaRPr>
          </a:p>
        </p:txBody>
      </p:sp>
      <p:sp>
        <p:nvSpPr>
          <p:cNvPr id="23" name="Flowchart: Alternate Process 22">
            <a:extLst>
              <a:ext uri="{FF2B5EF4-FFF2-40B4-BE49-F238E27FC236}">
                <a16:creationId xmlns:a16="http://schemas.microsoft.com/office/drawing/2014/main" id="{D3091DFB-8F66-467E-BAC8-F89C85AE4080}"/>
              </a:ext>
            </a:extLst>
          </p:cNvPr>
          <p:cNvSpPr>
            <a:spLocks noChangeArrowheads="1"/>
          </p:cNvSpPr>
          <p:nvPr/>
        </p:nvSpPr>
        <p:spPr bwMode="auto">
          <a:xfrm>
            <a:off x="964474" y="1016726"/>
            <a:ext cx="4750337" cy="447850"/>
          </a:xfrm>
          <a:prstGeom prst="flowChartAlternateProcess">
            <a:avLst/>
          </a:prstGeom>
          <a:solidFill>
            <a:schemeClr val="accent5">
              <a:lumMod val="75000"/>
            </a:schemeClr>
          </a:solidFill>
          <a:ln w="25400" algn="ctr">
            <a:solidFill>
              <a:srgbClr val="385D8A"/>
            </a:solidFill>
            <a:miter lim="800000"/>
            <a:headEnd/>
            <a:tailEnd/>
          </a:ln>
        </p:spPr>
        <p:txBody>
          <a:bodyPr anchor="ctr"/>
          <a:lstStyle/>
          <a:p>
            <a:pPr algn="just">
              <a:defRPr/>
            </a:pPr>
            <a:r>
              <a:rPr lang="en-US">
                <a:solidFill>
                  <a:srgbClr val="FFFFFF"/>
                </a:solidFill>
                <a:latin typeface="Times New Roman"/>
              </a:rPr>
              <a:t>Xử lý tiền chậm nộp phát sinh tại kỳ gia hạn</a:t>
            </a:r>
          </a:p>
        </p:txBody>
      </p:sp>
      <p:sp>
        <p:nvSpPr>
          <p:cNvPr id="24" name="Oval 23">
            <a:extLst>
              <a:ext uri="{FF2B5EF4-FFF2-40B4-BE49-F238E27FC236}">
                <a16:creationId xmlns:a16="http://schemas.microsoft.com/office/drawing/2014/main" id="{D01B244C-5617-4FBE-B784-94CAD69A5699}"/>
              </a:ext>
            </a:extLst>
          </p:cNvPr>
          <p:cNvSpPr/>
          <p:nvPr/>
        </p:nvSpPr>
        <p:spPr>
          <a:xfrm>
            <a:off x="254161" y="984249"/>
            <a:ext cx="584039" cy="520701"/>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atin typeface="Times New Roman" panose="02020603050405020304" pitchFamily="18" charset="0"/>
                <a:cs typeface="Times New Roman" panose="02020603050405020304" pitchFamily="18" charset="0"/>
              </a:rPr>
              <a:t>4</a:t>
            </a:r>
            <a:endParaRPr lang="en-US" b="1">
              <a:latin typeface="Times New Roman" panose="02020603050405020304" pitchFamily="18" charset="0"/>
              <a:cs typeface="Times New Roman" panose="02020603050405020304" pitchFamily="18" charset="0"/>
            </a:endParaRPr>
          </a:p>
        </p:txBody>
      </p:sp>
      <p:sp>
        <p:nvSpPr>
          <p:cNvPr id="18" name="lane-1">
            <a:extLst>
              <a:ext uri="{FF2B5EF4-FFF2-40B4-BE49-F238E27FC236}">
                <a16:creationId xmlns:a16="http://schemas.microsoft.com/office/drawing/2014/main" id="{E8D42A1B-68F2-42C4-B76C-7B2534EF20D0}"/>
              </a:ext>
            </a:extLst>
          </p:cNvPr>
          <p:cNvSpPr>
            <a:spLocks noGrp="1"/>
          </p:cNvSpPr>
          <p:nvPr/>
        </p:nvSpPr>
        <p:spPr>
          <a:xfrm>
            <a:off x="685800" y="1600201"/>
            <a:ext cx="3695700" cy="1752599"/>
          </a:xfrm>
          <a:prstGeom prst="roundRect">
            <a:avLst>
              <a:gd name="adj" fmla="val 3636"/>
            </a:avLst>
          </a:prstGeom>
          <a:solidFill>
            <a:srgbClr val="FFFFFF"/>
          </a:solidFill>
          <a:ln w="14288">
            <a:solidFill>
              <a:srgbClr val="25A76B"/>
            </a:solidFill>
            <a:prstDash val="solid"/>
          </a:ln>
        </p:spPr>
        <p:txBody>
          <a:bodyPr/>
          <a:lstStyle/>
          <a:p>
            <a:endParaRPr lang="en-VN"/>
          </a:p>
        </p:txBody>
      </p:sp>
      <p:sp>
        <p:nvSpPr>
          <p:cNvPr id="19" name="lane-head-bg-1">
            <a:extLst>
              <a:ext uri="{FF2B5EF4-FFF2-40B4-BE49-F238E27FC236}">
                <a16:creationId xmlns:a16="http://schemas.microsoft.com/office/drawing/2014/main" id="{BA1AFD5D-6772-4451-B318-561DEF91E131}"/>
              </a:ext>
            </a:extLst>
          </p:cNvPr>
          <p:cNvSpPr>
            <a:spLocks noGrp="1"/>
          </p:cNvSpPr>
          <p:nvPr/>
        </p:nvSpPr>
        <p:spPr>
          <a:xfrm>
            <a:off x="685800" y="1600200"/>
            <a:ext cx="3695700" cy="514350"/>
          </a:xfrm>
          <a:prstGeom prst="roundRect">
            <a:avLst>
              <a:gd name="adj" fmla="val 17143"/>
            </a:avLst>
          </a:prstGeom>
          <a:solidFill>
            <a:srgbClr val="25A76B"/>
          </a:solidFill>
          <a:ln w="14288">
            <a:solidFill>
              <a:srgbClr val="25A76B"/>
            </a:solidFill>
            <a:prstDash val="solid"/>
          </a:ln>
        </p:spPr>
        <p:txBody>
          <a:bodyPr/>
          <a:lstStyle/>
          <a:p>
            <a:endParaRPr lang="en-VN"/>
          </a:p>
        </p:txBody>
      </p:sp>
      <p:sp>
        <p:nvSpPr>
          <p:cNvPr id="20" name="lane-head-1">
            <a:extLst>
              <a:ext uri="{FF2B5EF4-FFF2-40B4-BE49-F238E27FC236}">
                <a16:creationId xmlns:a16="http://schemas.microsoft.com/office/drawing/2014/main" id="{CA52C607-330C-496D-9237-0E140806CFD4}"/>
              </a:ext>
            </a:extLst>
          </p:cNvPr>
          <p:cNvSpPr>
            <a:spLocks noGrp="1"/>
          </p:cNvSpPr>
          <p:nvPr/>
        </p:nvSpPr>
        <p:spPr>
          <a:xfrm>
            <a:off x="838200" y="1695450"/>
            <a:ext cx="3390900" cy="476250"/>
          </a:xfrm>
          <a:prstGeom prst="rect">
            <a:avLst/>
          </a:prstGeom>
          <a:noFill/>
          <a:ln w="0">
            <a:noFill/>
            <a:prstDash val="solid"/>
          </a:ln>
        </p:spPr>
        <p:txBody>
          <a:bodyPr wrap="square" lIns="38100" tIns="38100" rIns="38100" bIns="38100" anchor="ctr">
            <a:noAutofit/>
          </a:bodyPr>
          <a:lstStyle/>
          <a:p>
            <a:pPr algn="ctr">
              <a:buNone/>
              <a:defRPr b="1">
                <a:solidFill>
                  <a:srgbClr val="FFFFFF"/>
                </a:solidFill>
                <a:latin typeface="Times New Roman"/>
                <a:ea typeface="Times New Roman"/>
                <a:cs typeface="Times New Roman"/>
              </a:defRPr>
            </a:pPr>
            <a:r>
              <a:rPr lang="en-US" b="1">
                <a:solidFill>
                  <a:srgbClr val="FFFFFF"/>
                </a:solidFill>
                <a:latin typeface="Times New Roman"/>
                <a:ea typeface="Times New Roman"/>
                <a:cs typeface="Times New Roman"/>
              </a:rPr>
              <a:t>Không tính tiền chậm nộp</a:t>
            </a:r>
            <a:endParaRPr b="1">
              <a:solidFill>
                <a:srgbClr val="FFFFFF"/>
              </a:solidFill>
              <a:latin typeface="Times New Roman"/>
              <a:ea typeface="Times New Roman"/>
              <a:cs typeface="Times New Roman"/>
            </a:endParaRPr>
          </a:p>
        </p:txBody>
      </p:sp>
      <p:sp>
        <p:nvSpPr>
          <p:cNvPr id="21" name="lane-body-1">
            <a:extLst>
              <a:ext uri="{FF2B5EF4-FFF2-40B4-BE49-F238E27FC236}">
                <a16:creationId xmlns:a16="http://schemas.microsoft.com/office/drawing/2014/main" id="{718B5C48-FADD-4F4A-9853-4A85D62432AD}"/>
              </a:ext>
            </a:extLst>
          </p:cNvPr>
          <p:cNvSpPr>
            <a:spLocks noGrp="1"/>
          </p:cNvSpPr>
          <p:nvPr/>
        </p:nvSpPr>
        <p:spPr>
          <a:xfrm>
            <a:off x="838200" y="2209800"/>
            <a:ext cx="3390900" cy="1104900"/>
          </a:xfrm>
          <a:prstGeom prst="rect">
            <a:avLst/>
          </a:prstGeom>
          <a:noFill/>
          <a:ln w="0">
            <a:noFill/>
            <a:prstDash val="solid"/>
          </a:ln>
        </p:spPr>
        <p:txBody>
          <a:bodyPr wrap="square" lIns="38100" tIns="38100" rIns="38100" bIns="38100" anchor="ctr">
            <a:noAutofit/>
          </a:bodyPr>
          <a:lstStyle/>
          <a:p>
            <a:pPr algn="just">
              <a:buNone/>
              <a:defRPr b="0">
                <a:solidFill>
                  <a:srgbClr val="222222"/>
                </a:solidFill>
                <a:latin typeface="Times New Roman"/>
                <a:ea typeface="Times New Roman"/>
                <a:cs typeface="Times New Roman"/>
              </a:defRPr>
            </a:pPr>
            <a:r>
              <a:rPr lang="en-US" b="0">
                <a:solidFill>
                  <a:srgbClr val="222222"/>
                </a:solidFill>
                <a:latin typeface="Times New Roman"/>
                <a:ea typeface="Times New Roman"/>
                <a:cs typeface="Times New Roman"/>
              </a:rPr>
              <a:t>Đ</a:t>
            </a:r>
            <a:r>
              <a:rPr b="0">
                <a:solidFill>
                  <a:srgbClr val="222222"/>
                </a:solidFill>
                <a:latin typeface="Times New Roman"/>
                <a:ea typeface="Times New Roman"/>
                <a:cs typeface="Times New Roman"/>
              </a:rPr>
              <a:t>ối với kê khai lần đầu, khai bổ sung tăng </a:t>
            </a:r>
            <a:r>
              <a:rPr lang="en-US" b="0">
                <a:solidFill>
                  <a:srgbClr val="222222"/>
                </a:solidFill>
                <a:latin typeface="Times New Roman"/>
                <a:ea typeface="Times New Roman"/>
                <a:cs typeface="Times New Roman"/>
              </a:rPr>
              <a:t>số phải nộp, </a:t>
            </a:r>
            <a:r>
              <a:rPr b="0">
                <a:solidFill>
                  <a:srgbClr val="222222"/>
                </a:solidFill>
                <a:latin typeface="Times New Roman"/>
                <a:ea typeface="Times New Roman"/>
                <a:cs typeface="Times New Roman"/>
              </a:rPr>
              <a:t>số</a:t>
            </a:r>
            <a:r>
              <a:rPr lang="en-US" b="0">
                <a:solidFill>
                  <a:srgbClr val="222222"/>
                </a:solidFill>
                <a:latin typeface="Times New Roman"/>
                <a:ea typeface="Times New Roman"/>
                <a:cs typeface="Times New Roman"/>
              </a:rPr>
              <a:t> phải nộp</a:t>
            </a:r>
            <a:r>
              <a:rPr b="0">
                <a:solidFill>
                  <a:srgbClr val="222222"/>
                </a:solidFill>
                <a:latin typeface="Times New Roman"/>
                <a:ea typeface="Times New Roman"/>
                <a:cs typeface="Times New Roman"/>
              </a:rPr>
              <a:t> tăng qua kiểm tra/ thanh tra</a:t>
            </a:r>
            <a:r>
              <a:rPr lang="en-US" b="0">
                <a:solidFill>
                  <a:srgbClr val="222222"/>
                </a:solidFill>
                <a:latin typeface="Times New Roman"/>
                <a:ea typeface="Times New Roman"/>
                <a:cs typeface="Times New Roman"/>
              </a:rPr>
              <a:t> thuộc kỳ được gia hạn</a:t>
            </a:r>
            <a:endParaRPr b="0">
              <a:solidFill>
                <a:srgbClr val="222222"/>
              </a:solidFill>
              <a:latin typeface="Times New Roman"/>
              <a:ea typeface="Times New Roman"/>
              <a:cs typeface="Times New Roman"/>
            </a:endParaRPr>
          </a:p>
        </p:txBody>
      </p:sp>
      <p:sp>
        <p:nvSpPr>
          <p:cNvPr id="22" name="lane-2">
            <a:extLst>
              <a:ext uri="{FF2B5EF4-FFF2-40B4-BE49-F238E27FC236}">
                <a16:creationId xmlns:a16="http://schemas.microsoft.com/office/drawing/2014/main" id="{443F1B96-7980-4FE5-AC24-8419D44D9893}"/>
              </a:ext>
            </a:extLst>
          </p:cNvPr>
          <p:cNvSpPr>
            <a:spLocks noGrp="1"/>
          </p:cNvSpPr>
          <p:nvPr/>
        </p:nvSpPr>
        <p:spPr>
          <a:xfrm>
            <a:off x="4762500" y="1600201"/>
            <a:ext cx="3695700" cy="1752599"/>
          </a:xfrm>
          <a:prstGeom prst="roundRect">
            <a:avLst>
              <a:gd name="adj" fmla="val 3636"/>
            </a:avLst>
          </a:prstGeom>
          <a:solidFill>
            <a:srgbClr val="FFFFFF"/>
          </a:solidFill>
          <a:ln w="14288">
            <a:solidFill>
              <a:srgbClr val="48BDEC"/>
            </a:solidFill>
            <a:prstDash val="solid"/>
          </a:ln>
        </p:spPr>
        <p:txBody>
          <a:bodyPr/>
          <a:lstStyle/>
          <a:p>
            <a:endParaRPr lang="en-VN"/>
          </a:p>
        </p:txBody>
      </p:sp>
      <p:sp>
        <p:nvSpPr>
          <p:cNvPr id="28" name="lane-head-bg-2">
            <a:extLst>
              <a:ext uri="{FF2B5EF4-FFF2-40B4-BE49-F238E27FC236}">
                <a16:creationId xmlns:a16="http://schemas.microsoft.com/office/drawing/2014/main" id="{9FFA4162-B4A6-4C89-9EFB-7AEA2FF32987}"/>
              </a:ext>
            </a:extLst>
          </p:cNvPr>
          <p:cNvSpPr>
            <a:spLocks noGrp="1"/>
          </p:cNvSpPr>
          <p:nvPr/>
        </p:nvSpPr>
        <p:spPr>
          <a:xfrm>
            <a:off x="4762500" y="1600200"/>
            <a:ext cx="3695700" cy="514350"/>
          </a:xfrm>
          <a:prstGeom prst="roundRect">
            <a:avLst>
              <a:gd name="adj" fmla="val 17143"/>
            </a:avLst>
          </a:prstGeom>
          <a:solidFill>
            <a:srgbClr val="48BDEC"/>
          </a:solidFill>
          <a:ln w="14288">
            <a:solidFill>
              <a:srgbClr val="48BDEC"/>
            </a:solidFill>
            <a:prstDash val="solid"/>
          </a:ln>
        </p:spPr>
        <p:txBody>
          <a:bodyPr/>
          <a:lstStyle/>
          <a:p>
            <a:endParaRPr lang="en-VN"/>
          </a:p>
        </p:txBody>
      </p:sp>
      <p:sp>
        <p:nvSpPr>
          <p:cNvPr id="29" name="lane-head-2">
            <a:extLst>
              <a:ext uri="{FF2B5EF4-FFF2-40B4-BE49-F238E27FC236}">
                <a16:creationId xmlns:a16="http://schemas.microsoft.com/office/drawing/2014/main" id="{7B29AA5C-D6F0-4504-9E29-CE0D2D143D90}"/>
              </a:ext>
            </a:extLst>
          </p:cNvPr>
          <p:cNvSpPr>
            <a:spLocks noGrp="1"/>
          </p:cNvSpPr>
          <p:nvPr/>
        </p:nvSpPr>
        <p:spPr>
          <a:xfrm>
            <a:off x="4914900" y="1695450"/>
            <a:ext cx="3390900" cy="476250"/>
          </a:xfrm>
          <a:prstGeom prst="rect">
            <a:avLst/>
          </a:prstGeom>
          <a:noFill/>
          <a:ln w="0">
            <a:noFill/>
            <a:prstDash val="solid"/>
          </a:ln>
        </p:spPr>
        <p:txBody>
          <a:bodyPr wrap="square" lIns="38100" tIns="38100" rIns="38100" bIns="38100" anchor="ctr">
            <a:noAutofit/>
          </a:bodyPr>
          <a:lstStyle/>
          <a:p>
            <a:pPr algn="ctr">
              <a:buNone/>
              <a:defRPr b="1">
                <a:solidFill>
                  <a:srgbClr val="FFFFFF"/>
                </a:solidFill>
                <a:latin typeface="Times New Roman"/>
                <a:ea typeface="Times New Roman"/>
                <a:cs typeface="Times New Roman"/>
              </a:defRPr>
            </a:pPr>
            <a:r>
              <a:rPr lang="en-US" b="1">
                <a:solidFill>
                  <a:srgbClr val="FFFFFF"/>
                </a:solidFill>
                <a:latin typeface="Times New Roman"/>
                <a:ea typeface="Times New Roman"/>
                <a:cs typeface="Times New Roman"/>
              </a:rPr>
              <a:t>Hệ thống CQT đã tính</a:t>
            </a:r>
            <a:endParaRPr b="1">
              <a:solidFill>
                <a:srgbClr val="FFFFFF"/>
              </a:solidFill>
              <a:latin typeface="Times New Roman"/>
              <a:ea typeface="Times New Roman"/>
              <a:cs typeface="Times New Roman"/>
            </a:endParaRPr>
          </a:p>
        </p:txBody>
      </p:sp>
      <p:sp>
        <p:nvSpPr>
          <p:cNvPr id="36" name="lane-body-2">
            <a:extLst>
              <a:ext uri="{FF2B5EF4-FFF2-40B4-BE49-F238E27FC236}">
                <a16:creationId xmlns:a16="http://schemas.microsoft.com/office/drawing/2014/main" id="{2C27D416-A100-4102-87FD-BD030772BB9D}"/>
              </a:ext>
            </a:extLst>
          </p:cNvPr>
          <p:cNvSpPr>
            <a:spLocks noGrp="1"/>
          </p:cNvSpPr>
          <p:nvPr/>
        </p:nvSpPr>
        <p:spPr>
          <a:xfrm>
            <a:off x="4848225" y="2083526"/>
            <a:ext cx="3457575" cy="1104900"/>
          </a:xfrm>
          <a:prstGeom prst="rect">
            <a:avLst/>
          </a:prstGeom>
          <a:noFill/>
          <a:ln w="0">
            <a:noFill/>
            <a:prstDash val="solid"/>
          </a:ln>
        </p:spPr>
        <p:txBody>
          <a:bodyPr wrap="square" lIns="38100" tIns="38100" rIns="38100" bIns="38100" anchor="ctr">
            <a:noAutofit/>
          </a:bodyPr>
          <a:lstStyle/>
          <a:p>
            <a:pPr algn="ctr">
              <a:buNone/>
              <a:defRPr b="0">
                <a:solidFill>
                  <a:srgbClr val="222222"/>
                </a:solidFill>
                <a:latin typeface="Times New Roman"/>
                <a:ea typeface="Times New Roman"/>
                <a:cs typeface="Times New Roman"/>
              </a:defRPr>
            </a:pPr>
            <a:r>
              <a:rPr lang="en-US" b="0">
                <a:solidFill>
                  <a:srgbClr val="222222"/>
                </a:solidFill>
                <a:latin typeface="Times New Roman"/>
                <a:ea typeface="Times New Roman"/>
                <a:cs typeface="Times New Roman"/>
              </a:rPr>
              <a:t>CQT </a:t>
            </a:r>
            <a:r>
              <a:rPr b="0">
                <a:solidFill>
                  <a:srgbClr val="222222"/>
                </a:solidFill>
                <a:latin typeface="Times New Roman"/>
                <a:ea typeface="Times New Roman"/>
                <a:cs typeface="Times New Roman"/>
              </a:rPr>
              <a:t>điều chỉnh, hủy tiền chậm nộp đã tính trong thời gian được gia hạn</a:t>
            </a:r>
          </a:p>
        </p:txBody>
      </p:sp>
      <p:sp>
        <p:nvSpPr>
          <p:cNvPr id="38" name="process-arrow-1">
            <a:extLst>
              <a:ext uri="{FF2B5EF4-FFF2-40B4-BE49-F238E27FC236}">
                <a16:creationId xmlns:a16="http://schemas.microsoft.com/office/drawing/2014/main" id="{C924D51A-A90D-4B08-8E77-F463CE67EBC7}"/>
              </a:ext>
            </a:extLst>
          </p:cNvPr>
          <p:cNvSpPr>
            <a:spLocks noGrp="1"/>
          </p:cNvSpPr>
          <p:nvPr/>
        </p:nvSpPr>
        <p:spPr>
          <a:xfrm>
            <a:off x="3048000" y="4772025"/>
            <a:ext cx="285750" cy="533400"/>
          </a:xfrm>
          <a:prstGeom prst="rightArrow">
            <a:avLst/>
          </a:prstGeom>
          <a:solidFill>
            <a:srgbClr val="B1DBF4"/>
          </a:solidFill>
          <a:ln w="9525">
            <a:solidFill>
              <a:srgbClr val="48BDEC"/>
            </a:solidFill>
            <a:prstDash val="solid"/>
          </a:ln>
        </p:spPr>
        <p:txBody>
          <a:bodyPr/>
          <a:lstStyle/>
          <a:p>
            <a:endParaRPr lang="en-VN"/>
          </a:p>
        </p:txBody>
      </p:sp>
      <p:sp>
        <p:nvSpPr>
          <p:cNvPr id="39" name="process-1">
            <a:extLst>
              <a:ext uri="{FF2B5EF4-FFF2-40B4-BE49-F238E27FC236}">
                <a16:creationId xmlns:a16="http://schemas.microsoft.com/office/drawing/2014/main" id="{CCA590C2-C502-4BE4-B205-C9C80D05C806}"/>
              </a:ext>
            </a:extLst>
          </p:cNvPr>
          <p:cNvSpPr>
            <a:spLocks noGrp="1"/>
          </p:cNvSpPr>
          <p:nvPr/>
        </p:nvSpPr>
        <p:spPr>
          <a:xfrm>
            <a:off x="533400" y="4343400"/>
            <a:ext cx="2387600" cy="1571625"/>
          </a:xfrm>
          <a:prstGeom prst="roundRect">
            <a:avLst>
              <a:gd name="adj" fmla="val 5217"/>
            </a:avLst>
          </a:prstGeom>
          <a:solidFill>
            <a:srgbClr val="FFFFFF"/>
          </a:solidFill>
          <a:ln w="14288">
            <a:solidFill>
              <a:srgbClr val="7030A0"/>
            </a:solidFill>
            <a:prstDash val="solid"/>
          </a:ln>
        </p:spPr>
        <p:txBody>
          <a:bodyPr/>
          <a:lstStyle/>
          <a:p>
            <a:endParaRPr lang="en-VN"/>
          </a:p>
        </p:txBody>
      </p:sp>
      <p:sp>
        <p:nvSpPr>
          <p:cNvPr id="40" name="process-index-1">
            <a:extLst>
              <a:ext uri="{FF2B5EF4-FFF2-40B4-BE49-F238E27FC236}">
                <a16:creationId xmlns:a16="http://schemas.microsoft.com/office/drawing/2014/main" id="{28697601-445C-4E13-8CCA-5566A5432D3B}"/>
              </a:ext>
            </a:extLst>
          </p:cNvPr>
          <p:cNvSpPr>
            <a:spLocks noGrp="1"/>
          </p:cNvSpPr>
          <p:nvPr/>
        </p:nvSpPr>
        <p:spPr>
          <a:xfrm>
            <a:off x="1447800" y="4038600"/>
            <a:ext cx="609600" cy="609600"/>
          </a:xfrm>
          <a:prstGeom prst="roundRect">
            <a:avLst>
              <a:gd name="adj" fmla="val 50000"/>
            </a:avLst>
          </a:prstGeom>
          <a:solidFill>
            <a:srgbClr val="7030A0"/>
          </a:solidFill>
          <a:ln w="14288">
            <a:solidFill>
              <a:srgbClr val="7030A0"/>
            </a:solidFill>
            <a:prstDash val="solid"/>
          </a:ln>
        </p:spPr>
        <p:txBody>
          <a:bodyPr/>
          <a:lstStyle/>
          <a:p>
            <a:endParaRPr lang="en-VN"/>
          </a:p>
        </p:txBody>
      </p:sp>
      <p:sp>
        <p:nvSpPr>
          <p:cNvPr id="41" name="process-index-label-1">
            <a:extLst>
              <a:ext uri="{FF2B5EF4-FFF2-40B4-BE49-F238E27FC236}">
                <a16:creationId xmlns:a16="http://schemas.microsoft.com/office/drawing/2014/main" id="{0DEB57B9-8887-4380-8E41-20FD38317335}"/>
              </a:ext>
            </a:extLst>
          </p:cNvPr>
          <p:cNvSpPr>
            <a:spLocks noGrp="1"/>
          </p:cNvSpPr>
          <p:nvPr/>
        </p:nvSpPr>
        <p:spPr>
          <a:xfrm>
            <a:off x="1485900" y="4114800"/>
            <a:ext cx="533400" cy="457200"/>
          </a:xfrm>
          <a:prstGeom prst="rect">
            <a:avLst/>
          </a:prstGeom>
          <a:noFill/>
          <a:ln w="0">
            <a:noFill/>
            <a:prstDash val="solid"/>
          </a:ln>
        </p:spPr>
        <p:txBody>
          <a:bodyPr wrap="square" lIns="0" tIns="0" rIns="0" bIns="0" anchor="ctr">
            <a:noAutofit/>
          </a:bodyPr>
          <a:lstStyle/>
          <a:p>
            <a:pPr algn="ctr">
              <a:buNone/>
              <a:defRPr b="1">
                <a:solidFill>
                  <a:srgbClr val="FFFFFF"/>
                </a:solidFill>
                <a:latin typeface="Times New Roman"/>
                <a:ea typeface="Times New Roman"/>
                <a:cs typeface="Times New Roman"/>
              </a:defRPr>
            </a:pPr>
            <a:r>
              <a:rPr b="1">
                <a:solidFill>
                  <a:srgbClr val="FFFFFF"/>
                </a:solidFill>
                <a:latin typeface="Times New Roman"/>
                <a:ea typeface="Times New Roman"/>
                <a:cs typeface="Times New Roman"/>
              </a:rPr>
              <a:t>1</a:t>
            </a:r>
          </a:p>
        </p:txBody>
      </p:sp>
      <p:sp>
        <p:nvSpPr>
          <p:cNvPr id="42" name="process-head-1">
            <a:extLst>
              <a:ext uri="{FF2B5EF4-FFF2-40B4-BE49-F238E27FC236}">
                <a16:creationId xmlns:a16="http://schemas.microsoft.com/office/drawing/2014/main" id="{C8973EFC-58B7-4002-80F1-BAAA9E39F50B}"/>
              </a:ext>
            </a:extLst>
          </p:cNvPr>
          <p:cNvSpPr>
            <a:spLocks noGrp="1"/>
          </p:cNvSpPr>
          <p:nvPr/>
        </p:nvSpPr>
        <p:spPr>
          <a:xfrm>
            <a:off x="666750" y="4743450"/>
            <a:ext cx="2120900" cy="514350"/>
          </a:xfrm>
          <a:prstGeom prst="rect">
            <a:avLst/>
          </a:prstGeom>
          <a:noFill/>
          <a:ln w="0">
            <a:noFill/>
            <a:prstDash val="solid"/>
          </a:ln>
        </p:spPr>
        <p:txBody>
          <a:bodyPr wrap="square" lIns="19050" tIns="19050" rIns="19050" bIns="19050" anchor="ctr">
            <a:noAutofit/>
          </a:bodyPr>
          <a:lstStyle/>
          <a:p>
            <a:pPr algn="ctr">
              <a:buNone/>
              <a:defRPr b="1">
                <a:solidFill>
                  <a:srgbClr val="7030A0"/>
                </a:solidFill>
                <a:latin typeface="Times New Roman"/>
                <a:ea typeface="Times New Roman"/>
                <a:cs typeface="Times New Roman"/>
              </a:defRPr>
            </a:pPr>
            <a:r>
              <a:rPr b="1">
                <a:solidFill>
                  <a:srgbClr val="7030A0"/>
                </a:solidFill>
                <a:latin typeface="Times New Roman"/>
                <a:ea typeface="Times New Roman"/>
                <a:cs typeface="Times New Roman"/>
              </a:rPr>
              <a:t>27/6/2026</a:t>
            </a:r>
          </a:p>
        </p:txBody>
      </p:sp>
      <p:sp>
        <p:nvSpPr>
          <p:cNvPr id="45" name="process-body-1">
            <a:extLst>
              <a:ext uri="{FF2B5EF4-FFF2-40B4-BE49-F238E27FC236}">
                <a16:creationId xmlns:a16="http://schemas.microsoft.com/office/drawing/2014/main" id="{F8B21BB7-BA06-4E3A-87B8-FF8D0E1AC28B}"/>
              </a:ext>
            </a:extLst>
          </p:cNvPr>
          <p:cNvSpPr>
            <a:spLocks noGrp="1"/>
          </p:cNvSpPr>
          <p:nvPr/>
        </p:nvSpPr>
        <p:spPr>
          <a:xfrm>
            <a:off x="685800" y="5162550"/>
            <a:ext cx="2082800" cy="752475"/>
          </a:xfrm>
          <a:prstGeom prst="rect">
            <a:avLst/>
          </a:prstGeom>
          <a:noFill/>
          <a:ln w="0">
            <a:noFill/>
            <a:prstDash val="solid"/>
          </a:ln>
        </p:spPr>
        <p:txBody>
          <a:bodyPr wrap="square" lIns="19050" tIns="19050" rIns="19050" bIns="19050" anchor="ctr">
            <a:noAutofit/>
          </a:bodyPr>
          <a:lstStyle/>
          <a:p>
            <a:pPr algn="ctr">
              <a:buNone/>
              <a:defRPr b="0">
                <a:solidFill>
                  <a:srgbClr val="222222"/>
                </a:solidFill>
                <a:latin typeface="Times New Roman"/>
                <a:ea typeface="Times New Roman"/>
                <a:cs typeface="Times New Roman"/>
              </a:defRPr>
            </a:pPr>
            <a:r>
              <a:rPr b="0">
                <a:solidFill>
                  <a:srgbClr val="222222"/>
                </a:solidFill>
                <a:latin typeface="Times New Roman"/>
                <a:ea typeface="Times New Roman"/>
                <a:cs typeface="Times New Roman"/>
              </a:rPr>
              <a:t>Nghị định có hiệu lực từ ngày ký</a:t>
            </a:r>
          </a:p>
        </p:txBody>
      </p:sp>
      <p:sp>
        <p:nvSpPr>
          <p:cNvPr id="46" name="process-arrow-2">
            <a:extLst>
              <a:ext uri="{FF2B5EF4-FFF2-40B4-BE49-F238E27FC236}">
                <a16:creationId xmlns:a16="http://schemas.microsoft.com/office/drawing/2014/main" id="{0071B3B4-F2EA-453C-A7CF-D8CC7CB6D647}"/>
              </a:ext>
            </a:extLst>
          </p:cNvPr>
          <p:cNvSpPr>
            <a:spLocks noGrp="1"/>
          </p:cNvSpPr>
          <p:nvPr/>
        </p:nvSpPr>
        <p:spPr>
          <a:xfrm>
            <a:off x="5867400" y="4772025"/>
            <a:ext cx="285750" cy="533400"/>
          </a:xfrm>
          <a:prstGeom prst="rightArrow">
            <a:avLst/>
          </a:prstGeom>
          <a:solidFill>
            <a:schemeClr val="accent2">
              <a:lumMod val="60000"/>
              <a:lumOff val="40000"/>
            </a:schemeClr>
          </a:solidFill>
          <a:ln w="9525">
            <a:solidFill>
              <a:srgbClr val="48BDEC"/>
            </a:solidFill>
            <a:prstDash val="solid"/>
          </a:ln>
        </p:spPr>
        <p:txBody>
          <a:bodyPr/>
          <a:lstStyle/>
          <a:p>
            <a:endParaRPr lang="en-VN"/>
          </a:p>
        </p:txBody>
      </p:sp>
      <p:sp>
        <p:nvSpPr>
          <p:cNvPr id="47" name="process-2">
            <a:extLst>
              <a:ext uri="{FF2B5EF4-FFF2-40B4-BE49-F238E27FC236}">
                <a16:creationId xmlns:a16="http://schemas.microsoft.com/office/drawing/2014/main" id="{4DE7B31C-4261-4D2B-8A0E-11422569E997}"/>
              </a:ext>
            </a:extLst>
          </p:cNvPr>
          <p:cNvSpPr>
            <a:spLocks noGrp="1"/>
          </p:cNvSpPr>
          <p:nvPr/>
        </p:nvSpPr>
        <p:spPr>
          <a:xfrm>
            <a:off x="3378200" y="4343400"/>
            <a:ext cx="2387600" cy="1571625"/>
          </a:xfrm>
          <a:prstGeom prst="roundRect">
            <a:avLst>
              <a:gd name="adj" fmla="val 5217"/>
            </a:avLst>
          </a:prstGeom>
          <a:solidFill>
            <a:srgbClr val="FFFFFF"/>
          </a:solidFill>
          <a:ln w="14288">
            <a:solidFill>
              <a:srgbClr val="48BDEC"/>
            </a:solidFill>
            <a:prstDash val="solid"/>
          </a:ln>
        </p:spPr>
        <p:txBody>
          <a:bodyPr/>
          <a:lstStyle/>
          <a:p>
            <a:endParaRPr lang="en-VN"/>
          </a:p>
        </p:txBody>
      </p:sp>
      <p:sp>
        <p:nvSpPr>
          <p:cNvPr id="48" name="process-index-2">
            <a:extLst>
              <a:ext uri="{FF2B5EF4-FFF2-40B4-BE49-F238E27FC236}">
                <a16:creationId xmlns:a16="http://schemas.microsoft.com/office/drawing/2014/main" id="{C6BE05DC-091A-471F-BC99-102E5AA38DDD}"/>
              </a:ext>
            </a:extLst>
          </p:cNvPr>
          <p:cNvSpPr>
            <a:spLocks noGrp="1"/>
          </p:cNvSpPr>
          <p:nvPr/>
        </p:nvSpPr>
        <p:spPr>
          <a:xfrm>
            <a:off x="4267200" y="4038600"/>
            <a:ext cx="609600" cy="609600"/>
          </a:xfrm>
          <a:prstGeom prst="roundRect">
            <a:avLst>
              <a:gd name="adj" fmla="val 50000"/>
            </a:avLst>
          </a:prstGeom>
          <a:solidFill>
            <a:srgbClr val="48BDEC"/>
          </a:solidFill>
          <a:ln w="14288">
            <a:solidFill>
              <a:srgbClr val="48BDEC"/>
            </a:solidFill>
            <a:prstDash val="solid"/>
          </a:ln>
        </p:spPr>
        <p:txBody>
          <a:bodyPr/>
          <a:lstStyle/>
          <a:p>
            <a:endParaRPr lang="en-VN"/>
          </a:p>
        </p:txBody>
      </p:sp>
      <p:sp>
        <p:nvSpPr>
          <p:cNvPr id="49" name="process-index-label-2">
            <a:extLst>
              <a:ext uri="{FF2B5EF4-FFF2-40B4-BE49-F238E27FC236}">
                <a16:creationId xmlns:a16="http://schemas.microsoft.com/office/drawing/2014/main" id="{C01E4D36-046A-4AF4-B760-F4C86A84372D}"/>
              </a:ext>
            </a:extLst>
          </p:cNvPr>
          <p:cNvSpPr>
            <a:spLocks noGrp="1"/>
          </p:cNvSpPr>
          <p:nvPr/>
        </p:nvSpPr>
        <p:spPr>
          <a:xfrm>
            <a:off x="4305300" y="4114800"/>
            <a:ext cx="533400" cy="457200"/>
          </a:xfrm>
          <a:prstGeom prst="rect">
            <a:avLst/>
          </a:prstGeom>
          <a:noFill/>
          <a:ln w="0">
            <a:noFill/>
            <a:prstDash val="solid"/>
          </a:ln>
        </p:spPr>
        <p:txBody>
          <a:bodyPr wrap="square" lIns="0" tIns="0" rIns="0" bIns="0" anchor="ctr">
            <a:noAutofit/>
          </a:bodyPr>
          <a:lstStyle/>
          <a:p>
            <a:pPr algn="ctr">
              <a:buNone/>
              <a:defRPr b="1">
                <a:solidFill>
                  <a:srgbClr val="FFFFFF"/>
                </a:solidFill>
                <a:latin typeface="Times New Roman"/>
                <a:ea typeface="Times New Roman"/>
                <a:cs typeface="Times New Roman"/>
              </a:defRPr>
            </a:pPr>
            <a:r>
              <a:rPr b="1">
                <a:solidFill>
                  <a:srgbClr val="FFFFFF"/>
                </a:solidFill>
                <a:latin typeface="Times New Roman"/>
                <a:ea typeface="Times New Roman"/>
                <a:cs typeface="Times New Roman"/>
              </a:rPr>
              <a:t>2</a:t>
            </a:r>
          </a:p>
        </p:txBody>
      </p:sp>
      <p:sp>
        <p:nvSpPr>
          <p:cNvPr id="50" name="process-head-2">
            <a:extLst>
              <a:ext uri="{FF2B5EF4-FFF2-40B4-BE49-F238E27FC236}">
                <a16:creationId xmlns:a16="http://schemas.microsoft.com/office/drawing/2014/main" id="{B131DF48-A9DA-48DD-B16B-F8549C6A98E6}"/>
              </a:ext>
            </a:extLst>
          </p:cNvPr>
          <p:cNvSpPr>
            <a:spLocks noGrp="1"/>
          </p:cNvSpPr>
          <p:nvPr/>
        </p:nvSpPr>
        <p:spPr>
          <a:xfrm>
            <a:off x="3511550" y="4743450"/>
            <a:ext cx="2120900" cy="514350"/>
          </a:xfrm>
          <a:prstGeom prst="rect">
            <a:avLst/>
          </a:prstGeom>
          <a:noFill/>
          <a:ln w="0">
            <a:noFill/>
            <a:prstDash val="solid"/>
          </a:ln>
        </p:spPr>
        <p:txBody>
          <a:bodyPr wrap="square" lIns="19050" tIns="19050" rIns="19050" bIns="19050" anchor="ctr">
            <a:noAutofit/>
          </a:bodyPr>
          <a:lstStyle/>
          <a:p>
            <a:pPr algn="ctr">
              <a:buNone/>
              <a:defRPr b="1">
                <a:solidFill>
                  <a:srgbClr val="48BDEC"/>
                </a:solidFill>
                <a:latin typeface="Times New Roman"/>
                <a:ea typeface="Times New Roman"/>
                <a:cs typeface="Times New Roman"/>
              </a:defRPr>
            </a:pPr>
            <a:r>
              <a:rPr b="1">
                <a:solidFill>
                  <a:srgbClr val="48BDEC"/>
                </a:solidFill>
                <a:latin typeface="Times New Roman"/>
                <a:ea typeface="Times New Roman"/>
                <a:cs typeface="Times New Roman"/>
              </a:rPr>
              <a:t>30/12/2026</a:t>
            </a:r>
          </a:p>
        </p:txBody>
      </p:sp>
      <p:sp>
        <p:nvSpPr>
          <p:cNvPr id="51" name="process-body-2">
            <a:extLst>
              <a:ext uri="{FF2B5EF4-FFF2-40B4-BE49-F238E27FC236}">
                <a16:creationId xmlns:a16="http://schemas.microsoft.com/office/drawing/2014/main" id="{F12F7794-DD49-4BCD-A418-8CBD59FE7D81}"/>
              </a:ext>
            </a:extLst>
          </p:cNvPr>
          <p:cNvSpPr>
            <a:spLocks noGrp="1"/>
          </p:cNvSpPr>
          <p:nvPr/>
        </p:nvSpPr>
        <p:spPr>
          <a:xfrm>
            <a:off x="3530600" y="5191125"/>
            <a:ext cx="2082800" cy="657225"/>
          </a:xfrm>
          <a:prstGeom prst="rect">
            <a:avLst/>
          </a:prstGeom>
          <a:noFill/>
          <a:ln w="0">
            <a:noFill/>
            <a:prstDash val="solid"/>
          </a:ln>
        </p:spPr>
        <p:txBody>
          <a:bodyPr wrap="square" lIns="19050" tIns="19050" rIns="19050" bIns="19050" anchor="ctr">
            <a:noAutofit/>
          </a:bodyPr>
          <a:lstStyle/>
          <a:p>
            <a:pPr algn="ctr">
              <a:buNone/>
              <a:defRPr b="0">
                <a:solidFill>
                  <a:srgbClr val="222222"/>
                </a:solidFill>
                <a:latin typeface="Times New Roman"/>
                <a:ea typeface="Times New Roman"/>
                <a:cs typeface="Times New Roman"/>
              </a:defRPr>
            </a:pPr>
            <a:r>
              <a:rPr b="0">
                <a:solidFill>
                  <a:srgbClr val="222222"/>
                </a:solidFill>
                <a:latin typeface="Times New Roman"/>
                <a:ea typeface="Times New Roman"/>
                <a:cs typeface="Times New Roman"/>
              </a:rPr>
              <a:t>Kết thúc hiệu lực gia hạn</a:t>
            </a:r>
          </a:p>
        </p:txBody>
      </p:sp>
      <p:sp>
        <p:nvSpPr>
          <p:cNvPr id="52" name="process-3">
            <a:extLst>
              <a:ext uri="{FF2B5EF4-FFF2-40B4-BE49-F238E27FC236}">
                <a16:creationId xmlns:a16="http://schemas.microsoft.com/office/drawing/2014/main" id="{A828B73C-67F1-4A75-A279-1578C43969C1}"/>
              </a:ext>
            </a:extLst>
          </p:cNvPr>
          <p:cNvSpPr>
            <a:spLocks noGrp="1"/>
          </p:cNvSpPr>
          <p:nvPr/>
        </p:nvSpPr>
        <p:spPr>
          <a:xfrm>
            <a:off x="6223000" y="4343400"/>
            <a:ext cx="2387600" cy="1571625"/>
          </a:xfrm>
          <a:prstGeom prst="roundRect">
            <a:avLst>
              <a:gd name="adj" fmla="val 5217"/>
            </a:avLst>
          </a:prstGeom>
          <a:solidFill>
            <a:srgbClr val="FFFFFF"/>
          </a:solidFill>
          <a:ln w="14288">
            <a:solidFill>
              <a:schemeClr val="accent2">
                <a:lumMod val="60000"/>
                <a:lumOff val="40000"/>
              </a:schemeClr>
            </a:solidFill>
            <a:prstDash val="solid"/>
          </a:ln>
        </p:spPr>
        <p:txBody>
          <a:bodyPr/>
          <a:lstStyle/>
          <a:p>
            <a:endParaRPr lang="en-VN"/>
          </a:p>
        </p:txBody>
      </p:sp>
      <p:sp>
        <p:nvSpPr>
          <p:cNvPr id="53" name="process-index-3">
            <a:extLst>
              <a:ext uri="{FF2B5EF4-FFF2-40B4-BE49-F238E27FC236}">
                <a16:creationId xmlns:a16="http://schemas.microsoft.com/office/drawing/2014/main" id="{7ABFE220-CC87-468B-A140-67A689A27333}"/>
              </a:ext>
            </a:extLst>
          </p:cNvPr>
          <p:cNvSpPr>
            <a:spLocks noGrp="1"/>
          </p:cNvSpPr>
          <p:nvPr/>
        </p:nvSpPr>
        <p:spPr>
          <a:xfrm>
            <a:off x="7112000" y="4038600"/>
            <a:ext cx="609600" cy="609600"/>
          </a:xfrm>
          <a:prstGeom prst="roundRect">
            <a:avLst>
              <a:gd name="adj" fmla="val 50000"/>
            </a:avLst>
          </a:prstGeom>
          <a:solidFill>
            <a:schemeClr val="accent2">
              <a:lumMod val="60000"/>
              <a:lumOff val="40000"/>
            </a:schemeClr>
          </a:solidFill>
          <a:ln w="14288">
            <a:solidFill>
              <a:srgbClr val="25A76B"/>
            </a:solidFill>
            <a:prstDash val="solid"/>
          </a:ln>
        </p:spPr>
        <p:txBody>
          <a:bodyPr/>
          <a:lstStyle/>
          <a:p>
            <a:endParaRPr lang="en-VN"/>
          </a:p>
        </p:txBody>
      </p:sp>
      <p:sp>
        <p:nvSpPr>
          <p:cNvPr id="54" name="process-index-label-3">
            <a:extLst>
              <a:ext uri="{FF2B5EF4-FFF2-40B4-BE49-F238E27FC236}">
                <a16:creationId xmlns:a16="http://schemas.microsoft.com/office/drawing/2014/main" id="{1050339E-2D6A-4C4A-A5DA-2B532504617E}"/>
              </a:ext>
            </a:extLst>
          </p:cNvPr>
          <p:cNvSpPr>
            <a:spLocks noGrp="1"/>
          </p:cNvSpPr>
          <p:nvPr/>
        </p:nvSpPr>
        <p:spPr>
          <a:xfrm>
            <a:off x="7150100" y="4114800"/>
            <a:ext cx="533400" cy="457200"/>
          </a:xfrm>
          <a:prstGeom prst="rect">
            <a:avLst/>
          </a:prstGeom>
          <a:noFill/>
          <a:ln w="0">
            <a:noFill/>
            <a:prstDash val="solid"/>
          </a:ln>
        </p:spPr>
        <p:txBody>
          <a:bodyPr wrap="square" lIns="0" tIns="0" rIns="0" bIns="0" anchor="ctr">
            <a:noAutofit/>
          </a:bodyPr>
          <a:lstStyle/>
          <a:p>
            <a:pPr algn="ctr">
              <a:buNone/>
              <a:defRPr b="1">
                <a:solidFill>
                  <a:srgbClr val="FFFFFF"/>
                </a:solidFill>
                <a:latin typeface="Times New Roman"/>
                <a:ea typeface="Times New Roman"/>
                <a:cs typeface="Times New Roman"/>
              </a:defRPr>
            </a:pPr>
            <a:r>
              <a:rPr b="1">
                <a:solidFill>
                  <a:srgbClr val="FFFFFF"/>
                </a:solidFill>
                <a:latin typeface="Times New Roman"/>
                <a:ea typeface="Times New Roman"/>
                <a:cs typeface="Times New Roman"/>
              </a:rPr>
              <a:t>3</a:t>
            </a:r>
          </a:p>
        </p:txBody>
      </p:sp>
      <p:sp>
        <p:nvSpPr>
          <p:cNvPr id="55" name="process-head-3">
            <a:extLst>
              <a:ext uri="{FF2B5EF4-FFF2-40B4-BE49-F238E27FC236}">
                <a16:creationId xmlns:a16="http://schemas.microsoft.com/office/drawing/2014/main" id="{9256BDA7-9A5C-49DB-B45C-32082C5B2AF3}"/>
              </a:ext>
            </a:extLst>
          </p:cNvPr>
          <p:cNvSpPr>
            <a:spLocks noGrp="1"/>
          </p:cNvSpPr>
          <p:nvPr/>
        </p:nvSpPr>
        <p:spPr>
          <a:xfrm>
            <a:off x="6356350" y="4743450"/>
            <a:ext cx="2120900" cy="514350"/>
          </a:xfrm>
          <a:prstGeom prst="rect">
            <a:avLst/>
          </a:prstGeom>
          <a:noFill/>
          <a:ln w="0">
            <a:noFill/>
            <a:prstDash val="solid"/>
          </a:ln>
        </p:spPr>
        <p:txBody>
          <a:bodyPr wrap="square" lIns="19050" tIns="19050" rIns="19050" bIns="19050" anchor="ctr">
            <a:noAutofit/>
          </a:bodyPr>
          <a:lstStyle/>
          <a:p>
            <a:pPr algn="ctr">
              <a:buNone/>
              <a:defRPr b="1">
                <a:solidFill>
                  <a:srgbClr val="25A76B"/>
                </a:solidFill>
                <a:latin typeface="Times New Roman"/>
                <a:ea typeface="Times New Roman"/>
                <a:cs typeface="Times New Roman"/>
              </a:defRPr>
            </a:pPr>
            <a:r>
              <a:rPr b="1">
                <a:solidFill>
                  <a:srgbClr val="25A76B"/>
                </a:solidFill>
                <a:latin typeface="Times New Roman"/>
                <a:ea typeface="Times New Roman"/>
                <a:cs typeface="Times New Roman"/>
              </a:rPr>
              <a:t>SAU ĐÓ</a:t>
            </a:r>
          </a:p>
        </p:txBody>
      </p:sp>
      <p:sp>
        <p:nvSpPr>
          <p:cNvPr id="56" name="process-body-3">
            <a:extLst>
              <a:ext uri="{FF2B5EF4-FFF2-40B4-BE49-F238E27FC236}">
                <a16:creationId xmlns:a16="http://schemas.microsoft.com/office/drawing/2014/main" id="{4DF5CFEA-353B-4719-BE17-FEA8FC9F9047}"/>
              </a:ext>
            </a:extLst>
          </p:cNvPr>
          <p:cNvSpPr>
            <a:spLocks noGrp="1"/>
          </p:cNvSpPr>
          <p:nvPr/>
        </p:nvSpPr>
        <p:spPr>
          <a:xfrm>
            <a:off x="6375400" y="5162550"/>
            <a:ext cx="2082800" cy="657225"/>
          </a:xfrm>
          <a:prstGeom prst="rect">
            <a:avLst/>
          </a:prstGeom>
          <a:noFill/>
          <a:ln w="0">
            <a:noFill/>
            <a:prstDash val="solid"/>
          </a:ln>
        </p:spPr>
        <p:txBody>
          <a:bodyPr wrap="square" lIns="19050" tIns="19050" rIns="19050" bIns="19050" anchor="ctr">
            <a:noAutofit/>
          </a:bodyPr>
          <a:lstStyle/>
          <a:p>
            <a:pPr algn="ctr">
              <a:buNone/>
              <a:defRPr b="0">
                <a:solidFill>
                  <a:srgbClr val="222222"/>
                </a:solidFill>
                <a:latin typeface="Times New Roman"/>
                <a:ea typeface="Times New Roman"/>
                <a:cs typeface="Times New Roman"/>
              </a:defRPr>
            </a:pPr>
            <a:r>
              <a:rPr b="0">
                <a:solidFill>
                  <a:srgbClr val="222222"/>
                </a:solidFill>
                <a:latin typeface="Times New Roman"/>
                <a:ea typeface="Times New Roman"/>
                <a:cs typeface="Times New Roman"/>
              </a:rPr>
              <a:t>Thời hạn nộp theo pháp luật quản lý thuế</a:t>
            </a:r>
          </a:p>
        </p:txBody>
      </p:sp>
      <p:sp>
        <p:nvSpPr>
          <p:cNvPr id="57" name="Flowchart: Alternate Process 56">
            <a:extLst>
              <a:ext uri="{FF2B5EF4-FFF2-40B4-BE49-F238E27FC236}">
                <a16:creationId xmlns:a16="http://schemas.microsoft.com/office/drawing/2014/main" id="{A23258EE-B7DB-4C9A-80DD-6A1E3F74A4E8}"/>
              </a:ext>
            </a:extLst>
          </p:cNvPr>
          <p:cNvSpPr>
            <a:spLocks noChangeArrowheads="1"/>
          </p:cNvSpPr>
          <p:nvPr/>
        </p:nvSpPr>
        <p:spPr bwMode="auto">
          <a:xfrm>
            <a:off x="985709" y="3559276"/>
            <a:ext cx="2087691" cy="447850"/>
          </a:xfrm>
          <a:prstGeom prst="flowChartAlternateProcess">
            <a:avLst/>
          </a:prstGeom>
          <a:solidFill>
            <a:schemeClr val="accent5">
              <a:lumMod val="75000"/>
            </a:schemeClr>
          </a:solidFill>
          <a:ln w="25400" algn="ctr">
            <a:solidFill>
              <a:srgbClr val="385D8A"/>
            </a:solidFill>
            <a:miter lim="800000"/>
            <a:headEnd/>
            <a:tailEnd/>
          </a:ln>
        </p:spPr>
        <p:txBody>
          <a:bodyPr anchor="ctr"/>
          <a:lstStyle/>
          <a:p>
            <a:pPr algn="just">
              <a:defRPr/>
            </a:pPr>
            <a:r>
              <a:rPr lang="en-US">
                <a:solidFill>
                  <a:srgbClr val="FFFFFF"/>
                </a:solidFill>
                <a:latin typeface="Times New Roman"/>
              </a:rPr>
              <a:t>Hiệu lực thi hành</a:t>
            </a:r>
          </a:p>
        </p:txBody>
      </p:sp>
      <p:sp>
        <p:nvSpPr>
          <p:cNvPr id="58" name="Oval 57">
            <a:extLst>
              <a:ext uri="{FF2B5EF4-FFF2-40B4-BE49-F238E27FC236}">
                <a16:creationId xmlns:a16="http://schemas.microsoft.com/office/drawing/2014/main" id="{67C410B9-26AA-4E7F-9273-7AAD98714935}"/>
              </a:ext>
            </a:extLst>
          </p:cNvPr>
          <p:cNvSpPr/>
          <p:nvPr/>
        </p:nvSpPr>
        <p:spPr>
          <a:xfrm>
            <a:off x="207554" y="3524250"/>
            <a:ext cx="630646" cy="514350"/>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a:latin typeface="Times New Roman" panose="02020603050405020304" pitchFamily="18" charset="0"/>
                <a:cs typeface="Times New Roman" panose="02020603050405020304" pitchFamily="18" charset="0"/>
              </a:rPr>
              <a:t>5</a:t>
            </a:r>
          </a:p>
        </p:txBody>
      </p:sp>
      <p:sp>
        <p:nvSpPr>
          <p:cNvPr id="59" name="content-footer">
            <a:extLst>
              <a:ext uri="{FF2B5EF4-FFF2-40B4-BE49-F238E27FC236}">
                <a16:creationId xmlns:a16="http://schemas.microsoft.com/office/drawing/2014/main" id="{14385CC3-A2FB-428C-8B10-FFAD59CCB738}"/>
              </a:ext>
            </a:extLst>
          </p:cNvPr>
          <p:cNvSpPr>
            <a:spLocks noGrp="1"/>
          </p:cNvSpPr>
          <p:nvPr/>
        </p:nvSpPr>
        <p:spPr>
          <a:xfrm>
            <a:off x="609035" y="6019800"/>
            <a:ext cx="7810500" cy="422275"/>
          </a:xfrm>
          <a:prstGeom prst="roundRect">
            <a:avLst>
              <a:gd name="adj" fmla="val 23077"/>
            </a:avLst>
          </a:prstGeom>
          <a:solidFill>
            <a:srgbClr val="FFF7D6"/>
          </a:solidFill>
          <a:ln w="14288">
            <a:solidFill>
              <a:srgbClr val="C00000"/>
            </a:solidFill>
            <a:prstDash val="solid"/>
          </a:ln>
        </p:spPr>
        <p:txBody>
          <a:bodyPr wrap="square" lIns="38100" tIns="38100" rIns="38100" bIns="38100" anchor="ctr">
            <a:noAutofit/>
          </a:bodyPr>
          <a:lstStyle/>
          <a:p>
            <a:pPr algn="ctr">
              <a:buNone/>
              <a:defRPr b="1">
                <a:solidFill>
                  <a:srgbClr val="C00000"/>
                </a:solidFill>
                <a:latin typeface="Times New Roman"/>
                <a:ea typeface="Times New Roman"/>
                <a:cs typeface="Times New Roman"/>
              </a:defRPr>
            </a:pPr>
            <a:r>
              <a:rPr b="0">
                <a:solidFill>
                  <a:srgbClr val="C00000"/>
                </a:solidFill>
                <a:latin typeface="Times New Roman"/>
                <a:ea typeface="Times New Roman"/>
                <a:cs typeface="Times New Roman"/>
              </a:rPr>
              <a:t>Khoản đã nộp trước ngày Nghị định có hiệu lực: </a:t>
            </a:r>
            <a:r>
              <a:rPr lang="en-US">
                <a:solidFill>
                  <a:srgbClr val="C00000"/>
                </a:solidFill>
                <a:latin typeface="Times New Roman"/>
                <a:ea typeface="Times New Roman"/>
                <a:cs typeface="Times New Roman"/>
              </a:rPr>
              <a:t>K</a:t>
            </a:r>
            <a:r>
              <a:rPr b="1">
                <a:solidFill>
                  <a:srgbClr val="C00000"/>
                </a:solidFill>
                <a:latin typeface="Times New Roman"/>
                <a:ea typeface="Times New Roman"/>
                <a:cs typeface="Times New Roman"/>
              </a:rPr>
              <a:t>hông điều chỉnh lại</a:t>
            </a:r>
          </a:p>
        </p:txBody>
      </p:sp>
    </p:spTree>
    <p:extLst>
      <p:ext uri="{BB962C8B-B14F-4D97-AF65-F5344CB8AC3E}">
        <p14:creationId xmlns:p14="http://schemas.microsoft.com/office/powerpoint/2010/main" val="2918232127"/>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WordArt 2">
            <a:extLst>
              <a:ext uri="{FF2B5EF4-FFF2-40B4-BE49-F238E27FC236}">
                <a16:creationId xmlns:a16="http://schemas.microsoft.com/office/drawing/2014/main" id="{9FFE2383-F663-43DC-B2EE-07021D72314B}"/>
              </a:ext>
            </a:extLst>
          </p:cNvPr>
          <p:cNvSpPr>
            <a:spLocks noChangeArrowheads="1" noChangeShapeType="1" noTextEdit="1"/>
          </p:cNvSpPr>
          <p:nvPr/>
        </p:nvSpPr>
        <p:spPr bwMode="gray">
          <a:xfrm>
            <a:off x="1828800" y="2286000"/>
            <a:ext cx="5257800" cy="1752600"/>
          </a:xfrm>
          <a:prstGeom prst="rect">
            <a:avLst/>
          </a:prstGeom>
        </p:spPr>
        <p:txBody>
          <a:bodyPr wrap="none" fromWordArt="1">
            <a:prstTxWarp prst="textDeflate">
              <a:avLst>
                <a:gd name="adj" fmla="val 0"/>
              </a:avLst>
            </a:prstTxWarp>
          </a:bodyPr>
          <a:lstStyle/>
          <a:p>
            <a:r>
              <a:rPr lang="vi-VN" sz="2400" kern="10">
                <a:ln w="28575">
                  <a:solidFill>
                    <a:srgbClr val="FFFFFF"/>
                  </a:solidFill>
                  <a:round/>
                  <a:headEnd/>
                  <a:tailEnd/>
                </a:ln>
                <a:gradFill rotWithShape="1">
                  <a:gsLst>
                    <a:gs pos="0">
                      <a:schemeClr val="tx2"/>
                    </a:gs>
                    <a:gs pos="100000">
                      <a:schemeClr val="accent1"/>
                    </a:gs>
                  </a:gsLst>
                  <a:lin ang="0" scaled="1"/>
                </a:gradFill>
                <a:effectLst>
                  <a:outerShdw dist="71842" dir="2700000" algn="ctr" rotWithShape="0">
                    <a:schemeClr val="tx1">
                      <a:alpha val="50000"/>
                    </a:schemeClr>
                  </a:outerShdw>
                </a:effectLst>
                <a:latin typeface="Arial" panose="020B0604020202020204" pitchFamily="34" charset="0"/>
              </a:rPr>
              <a:t>Xin trân trọng cảm ơn!</a:t>
            </a:r>
            <a:endParaRPr lang="en-US" sz="2400" kern="10">
              <a:ln w="28575">
                <a:solidFill>
                  <a:srgbClr val="FFFFFF"/>
                </a:solidFill>
                <a:round/>
                <a:headEnd/>
                <a:tailEnd/>
              </a:ln>
              <a:gradFill rotWithShape="1">
                <a:gsLst>
                  <a:gs pos="0">
                    <a:schemeClr val="tx2"/>
                  </a:gs>
                  <a:gs pos="100000">
                    <a:schemeClr val="accent1"/>
                  </a:gs>
                </a:gsLst>
                <a:lin ang="0" scaled="1"/>
              </a:gradFill>
              <a:effectLst>
                <a:outerShdw dist="71842" dir="2700000" algn="ctr" rotWithShape="0">
                  <a:schemeClr val="tx1">
                    <a:alpha val="50000"/>
                  </a:schemeClr>
                </a:outerShdw>
              </a:effectLst>
              <a:latin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2000" fill="hold"/>
                                        <p:tgtEl>
                                          <p:spTgt spid="6"/>
                                        </p:tgtEl>
                                        <p:attrNameLst>
                                          <p:attrName>ppt_w</p:attrName>
                                        </p:attrNameLst>
                                      </p:cBhvr>
                                      <p:tavLst>
                                        <p:tav tm="0">
                                          <p:val>
                                            <p:fltVal val="0"/>
                                          </p:val>
                                        </p:tav>
                                        <p:tav tm="100000">
                                          <p:val>
                                            <p:strVal val="#ppt_w"/>
                                          </p:val>
                                        </p:tav>
                                      </p:tavLst>
                                    </p:anim>
                                    <p:anim calcmode="lin" valueType="num">
                                      <p:cBhvr>
                                        <p:cTn id="8" dur="2000" fill="hold"/>
                                        <p:tgtEl>
                                          <p:spTgt spid="6"/>
                                        </p:tgtEl>
                                        <p:attrNameLst>
                                          <p:attrName>ppt_h</p:attrName>
                                        </p:attrNameLst>
                                      </p:cBhvr>
                                      <p:tavLst>
                                        <p:tav tm="0">
                                          <p:val>
                                            <p:fltVal val="0"/>
                                          </p:val>
                                        </p:tav>
                                        <p:tav tm="100000">
                                          <p:val>
                                            <p:strVal val="#ppt_h"/>
                                          </p:val>
                                        </p:tav>
                                      </p:tavLst>
                                    </p:anim>
                                    <p:animEffect transition="in" filter="fade">
                                      <p:cBhvr>
                                        <p:cTn id="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C3BE9E3-E1FE-457A-8701-A0944FCCD238}"/>
              </a:ext>
            </a:extLst>
          </p:cNvPr>
          <p:cNvSpPr/>
          <p:nvPr/>
        </p:nvSpPr>
        <p:spPr bwMode="gray">
          <a:xfrm>
            <a:off x="76200" y="4038600"/>
            <a:ext cx="8763000" cy="1752600"/>
          </a:xfrm>
          <a:prstGeom prst="roundRect">
            <a:avLst/>
          </a:prstGeom>
          <a:solidFill>
            <a:schemeClr val="bg1"/>
          </a:solidFill>
          <a:ln w="28575">
            <a:solidFill>
              <a:schemeClr val="tx1"/>
            </a:solidFill>
          </a:ln>
        </p:spPr>
        <p:txBody>
          <a:bodyPr rtlCol="0" anchor="ctr"/>
          <a:lstStyle/>
          <a:p>
            <a:pPr algn="ctr"/>
            <a:endParaRPr lang="en-US" b="0">
              <a:solidFill>
                <a:srgbClr val="FFFFFF"/>
              </a:solidFill>
              <a:latin typeface="Calibri" pitchFamily="34" charset="0"/>
            </a:endParaRPr>
          </a:p>
        </p:txBody>
      </p:sp>
      <p:sp>
        <p:nvSpPr>
          <p:cNvPr id="19458" name="Title 1">
            <a:extLst>
              <a:ext uri="{FF2B5EF4-FFF2-40B4-BE49-F238E27FC236}">
                <a16:creationId xmlns:a16="http://schemas.microsoft.com/office/drawing/2014/main" id="{E6ACC84B-CE87-41E9-A8B5-7B8BC89E06A8}"/>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B. MỘT SỐ NỘI DUNG MỚI CỦA LUẬT THUẾ GTGT</a:t>
            </a:r>
          </a:p>
        </p:txBody>
      </p:sp>
      <p:sp>
        <p:nvSpPr>
          <p:cNvPr id="19461" name="Slide Number Placeholder 5">
            <a:extLst>
              <a:ext uri="{FF2B5EF4-FFF2-40B4-BE49-F238E27FC236}">
                <a16:creationId xmlns:a16="http://schemas.microsoft.com/office/drawing/2014/main" id="{16B12E8D-AB08-4C1A-B13B-5D7F27EB41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5</a:t>
            </a:fld>
            <a:endParaRPr lang="en-US" altLang="en-US" sz="1400" b="0">
              <a:solidFill>
                <a:schemeClr val="bg1"/>
              </a:solidFill>
              <a:latin typeface="Arial" panose="020B0604020202020204" pitchFamily="34" charset="0"/>
            </a:endParaRPr>
          </a:p>
        </p:txBody>
      </p:sp>
      <p:sp>
        <p:nvSpPr>
          <p:cNvPr id="5" name="Rectangle: Rounded Corners 4">
            <a:extLst>
              <a:ext uri="{FF2B5EF4-FFF2-40B4-BE49-F238E27FC236}">
                <a16:creationId xmlns:a16="http://schemas.microsoft.com/office/drawing/2014/main" id="{A8F51C22-93A6-46B9-9C6C-5240E545FF6C}"/>
              </a:ext>
            </a:extLst>
          </p:cNvPr>
          <p:cNvSpPr/>
          <p:nvPr/>
        </p:nvSpPr>
        <p:spPr bwMode="gray">
          <a:xfrm>
            <a:off x="381000" y="1828800"/>
            <a:ext cx="8408670" cy="1371600"/>
          </a:xfrm>
          <a:prstGeom prst="roundRect">
            <a:avLst/>
          </a:prstGeom>
          <a:solidFill>
            <a:schemeClr val="accent2">
              <a:lumMod val="20000"/>
              <a:lumOff val="80000"/>
            </a:schemeClr>
          </a:solidFill>
          <a:ln>
            <a:noFill/>
          </a:ln>
        </p:spPr>
        <p:txBody>
          <a:bodyPr rtlCol="0" anchor="ctr"/>
          <a:lstStyle/>
          <a:p>
            <a:pPr indent="457200" algn="just">
              <a:lnSpc>
                <a:spcPct val="130000"/>
              </a:lnSpc>
              <a:spcBef>
                <a:spcPts val="600"/>
              </a:spcBef>
            </a:pPr>
            <a:r>
              <a:rPr kumimoji="0" lang="vi-VN" b="0" i="0" u="none" strike="noStrike" kern="100" cap="none" spc="0" normalizeH="0" baseline="0" noProof="0">
                <a:ln>
                  <a:noFill/>
                </a:ln>
                <a:solidFill>
                  <a:srgbClr val="00206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Luật Thuế GTGT bổ sung quy định về </a:t>
            </a:r>
            <a:r>
              <a:rPr kumimoji="0" lang="en-US" b="0" i="0" u="none" strike="noStrike" kern="100" cap="none" spc="0" normalizeH="0" baseline="0" noProof="0">
                <a:ln>
                  <a:noFill/>
                </a:ln>
                <a:solidFill>
                  <a:srgbClr val="00206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NNT</a:t>
            </a:r>
            <a:r>
              <a:rPr kumimoji="0" lang="vi-VN" b="0" i="0" u="none" strike="noStrike" kern="100" cap="none" spc="0" normalizeH="0" baseline="0" noProof="0">
                <a:ln>
                  <a:noFill/>
                </a:ln>
                <a:solidFill>
                  <a:srgbClr val="00206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đối với hoạt động </a:t>
            </a:r>
            <a:r>
              <a:rPr kumimoji="0" lang="en-US" b="0" i="0" u="none" strike="noStrike" kern="100" cap="none" spc="0" normalizeH="0" baseline="0" noProof="0">
                <a:ln>
                  <a:noFill/>
                </a:ln>
                <a:solidFill>
                  <a:srgbClr val="00206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KDTM</a:t>
            </a:r>
            <a:r>
              <a:rPr kumimoji="0" lang="vi-VN" b="0" i="0" u="none" strike="noStrike" kern="100" cap="none" spc="0" normalizeH="0" baseline="0" noProof="0">
                <a:ln>
                  <a:noFill/>
                </a:ln>
                <a:solidFill>
                  <a:srgbClr val="00206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điện tử, kinh doanh dựa trên nền tảng số để điều chỉnh bao quát đối tượng nộp thuế và nguồn thu theo sự phát triển của kinh tế</a:t>
            </a:r>
            <a:r>
              <a:rPr kumimoji="0" lang="en-US" b="0" i="0" u="none" strike="noStrike" kern="100" cap="none" spc="0" normalizeH="0" baseline="0" noProof="0">
                <a:ln>
                  <a:noFill/>
                </a:ln>
                <a:solidFill>
                  <a:srgbClr val="00206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a:t>
            </a:r>
            <a:r>
              <a:rPr kumimoji="0" lang="vi-VN" b="0" i="0" u="none" strike="noStrike" kern="100" cap="none" spc="0" normalizeH="0" baseline="0" noProof="0">
                <a:ln>
                  <a:noFill/>
                </a:ln>
                <a:solidFill>
                  <a:srgbClr val="00206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 XH</a:t>
            </a:r>
            <a:endParaRPr kumimoji="0" lang="en-US" b="0" i="0" u="none" strike="noStrike" kern="100" cap="none" spc="0" normalizeH="0" baseline="0" noProof="0">
              <a:ln>
                <a:noFill/>
              </a:ln>
              <a:solidFill>
                <a:srgbClr val="002060"/>
              </a:solidFill>
              <a:effectLst/>
              <a:uLnTx/>
              <a:uFillTx/>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7" name="Flowchart: Alternate Process 6">
            <a:extLst>
              <a:ext uri="{FF2B5EF4-FFF2-40B4-BE49-F238E27FC236}">
                <a16:creationId xmlns:a16="http://schemas.microsoft.com/office/drawing/2014/main" id="{47D74CBC-D85D-48C3-AD2B-C31740E638B5}"/>
              </a:ext>
            </a:extLst>
          </p:cNvPr>
          <p:cNvSpPr>
            <a:spLocks noChangeArrowheads="1"/>
          </p:cNvSpPr>
          <p:nvPr/>
        </p:nvSpPr>
        <p:spPr bwMode="auto">
          <a:xfrm>
            <a:off x="960438" y="1176762"/>
            <a:ext cx="2087562" cy="457200"/>
          </a:xfrm>
          <a:prstGeom prst="flowChartAlternateProcess">
            <a:avLst/>
          </a:prstGeom>
          <a:solidFill>
            <a:schemeClr val="accent5">
              <a:lumMod val="75000"/>
            </a:schemeClr>
          </a:solidFill>
          <a:ln w="25400" algn="ctr">
            <a:solidFill>
              <a:srgbClr val="385D8A"/>
            </a:solidFill>
            <a:miter lim="800000"/>
            <a:headEnd/>
            <a:tailEnd/>
          </a:ln>
        </p:spPr>
        <p:txBody>
          <a:bodyPr anchor="ctr"/>
          <a:lstStyle/>
          <a:p>
            <a:pPr>
              <a:defRPr/>
            </a:pPr>
            <a:r>
              <a:rPr lang="en-US" sz="2000">
                <a:solidFill>
                  <a:srgbClr val="FFFFFF"/>
                </a:solidFill>
                <a:latin typeface="Times New Roman"/>
              </a:rPr>
              <a:t>Người nộp thuế</a:t>
            </a:r>
            <a:endParaRPr lang="vi-VN" sz="2000">
              <a:solidFill>
                <a:srgbClr val="FFFFFF"/>
              </a:solidFill>
              <a:latin typeface="Times New Roman"/>
            </a:endParaRPr>
          </a:p>
        </p:txBody>
      </p:sp>
      <p:sp>
        <p:nvSpPr>
          <p:cNvPr id="8" name="Oval 7">
            <a:extLst>
              <a:ext uri="{FF2B5EF4-FFF2-40B4-BE49-F238E27FC236}">
                <a16:creationId xmlns:a16="http://schemas.microsoft.com/office/drawing/2014/main" id="{79BB5E8F-CDF3-4CF7-9BF9-C36253F387B9}"/>
              </a:ext>
            </a:extLst>
          </p:cNvPr>
          <p:cNvSpPr/>
          <p:nvPr/>
        </p:nvSpPr>
        <p:spPr>
          <a:xfrm>
            <a:off x="76200" y="1066800"/>
            <a:ext cx="762000" cy="663576"/>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a:latin typeface="Times New Roman" panose="02020603050405020304" pitchFamily="18" charset="0"/>
                <a:cs typeface="Times New Roman" panose="02020603050405020304" pitchFamily="18" charset="0"/>
              </a:rPr>
              <a:t>1</a:t>
            </a:r>
          </a:p>
        </p:txBody>
      </p:sp>
      <p:sp>
        <p:nvSpPr>
          <p:cNvPr id="9" name="Flowchart: Alternate Process 8">
            <a:extLst>
              <a:ext uri="{FF2B5EF4-FFF2-40B4-BE49-F238E27FC236}">
                <a16:creationId xmlns:a16="http://schemas.microsoft.com/office/drawing/2014/main" id="{50C25CC2-AD11-4DDC-848A-FC0C5EEBC802}"/>
              </a:ext>
            </a:extLst>
          </p:cNvPr>
          <p:cNvSpPr>
            <a:spLocks noGrp="1"/>
          </p:cNvSpPr>
          <p:nvPr/>
        </p:nvSpPr>
        <p:spPr>
          <a:xfrm>
            <a:off x="332509" y="4191000"/>
            <a:ext cx="3782291" cy="1371600"/>
          </a:xfrm>
          <a:prstGeom prst="flowChartAlternateProcess">
            <a:avLst/>
          </a:prstGeom>
          <a:solidFill>
            <a:srgbClr val="0066FF"/>
          </a:solidFill>
          <a:ln>
            <a:noFill/>
          </a:ln>
        </p:spPr>
        <p:txBody>
          <a:bodyPr anchor="ctr"/>
          <a:lstStyle/>
          <a:p>
            <a:pPr indent="457200" algn="just">
              <a:lnSpc>
                <a:spcPct val="110000"/>
              </a:lnSpc>
              <a:spcBef>
                <a:spcPts val="600"/>
              </a:spcBef>
              <a:buNone/>
            </a:pPr>
            <a:r>
              <a:rPr sz="1700" b="0">
                <a:solidFill>
                  <a:schemeClr val="bg1"/>
                </a:solidFill>
                <a:latin typeface="Times New Roman"/>
                <a:ea typeface="Times New Roman"/>
                <a:cs typeface="Times New Roman"/>
              </a:rPr>
              <a:t>Nhà cung cấp nước ngoài không có cơ sở thường trú tại Việt Nam nhưng kinh doanh TMĐT, nền tảng số với tổ chức, cá nhân tại Việt Nam.</a:t>
            </a:r>
          </a:p>
        </p:txBody>
      </p:sp>
      <p:sp>
        <p:nvSpPr>
          <p:cNvPr id="10" name="Flowchart: Alternate Process 9">
            <a:extLst>
              <a:ext uri="{FF2B5EF4-FFF2-40B4-BE49-F238E27FC236}">
                <a16:creationId xmlns:a16="http://schemas.microsoft.com/office/drawing/2014/main" id="{A8B3FC60-0559-460C-9233-7323307EFC5A}"/>
              </a:ext>
            </a:extLst>
          </p:cNvPr>
          <p:cNvSpPr>
            <a:spLocks noGrp="1"/>
          </p:cNvSpPr>
          <p:nvPr/>
        </p:nvSpPr>
        <p:spPr>
          <a:xfrm>
            <a:off x="4752109" y="4191000"/>
            <a:ext cx="3858491" cy="1371600"/>
          </a:xfrm>
          <a:prstGeom prst="flowChartAlternateProcess">
            <a:avLst/>
          </a:prstGeom>
          <a:solidFill>
            <a:schemeClr val="accent2">
              <a:lumMod val="75000"/>
            </a:schemeClr>
          </a:solidFill>
          <a:ln>
            <a:noFill/>
          </a:ln>
        </p:spPr>
        <p:txBody>
          <a:bodyPr anchor="ctr"/>
          <a:lstStyle/>
          <a:p>
            <a:pPr indent="457200" algn="just">
              <a:lnSpc>
                <a:spcPct val="110000"/>
              </a:lnSpc>
              <a:spcBef>
                <a:spcPts val="600"/>
              </a:spcBef>
              <a:buNone/>
            </a:pPr>
            <a:r>
              <a:rPr lang="vi-VN" b="0">
                <a:solidFill>
                  <a:schemeClr val="bg1"/>
                </a:solidFill>
                <a:latin typeface="Times New Roman"/>
                <a:ea typeface="Times New Roman"/>
                <a:cs typeface="Times New Roman"/>
              </a:rPr>
              <a:t>Tổ chức là nhà quản lý sàn giao dịch thương mại điện tử, nhà quản lý nền tảng số</a:t>
            </a:r>
            <a:r>
              <a:rPr b="0">
                <a:solidFill>
                  <a:schemeClr val="bg1"/>
                </a:solidFill>
                <a:latin typeface="Times New Roman"/>
                <a:ea typeface="Times New Roman"/>
                <a:cs typeface="Times New Roman"/>
              </a:rPr>
              <a:t>.</a:t>
            </a:r>
          </a:p>
        </p:txBody>
      </p:sp>
      <p:sp>
        <p:nvSpPr>
          <p:cNvPr id="3" name="Arrow: Down 2">
            <a:extLst>
              <a:ext uri="{FF2B5EF4-FFF2-40B4-BE49-F238E27FC236}">
                <a16:creationId xmlns:a16="http://schemas.microsoft.com/office/drawing/2014/main" id="{5D900129-6FFD-4B54-8DA1-268C961B8E8D}"/>
              </a:ext>
            </a:extLst>
          </p:cNvPr>
          <p:cNvSpPr/>
          <p:nvPr/>
        </p:nvSpPr>
        <p:spPr bwMode="gray">
          <a:xfrm>
            <a:off x="2667000" y="3352800"/>
            <a:ext cx="3505200" cy="533400"/>
          </a:xfrm>
          <a:prstGeom prst="downArrow">
            <a:avLst/>
          </a:prstGeom>
          <a:solidFill>
            <a:srgbClr val="00B050"/>
          </a:solidFill>
          <a:ln>
            <a:noFill/>
          </a:ln>
        </p:spPr>
        <p:txBody>
          <a:bodyPr rtlCol="0" anchor="ctr"/>
          <a:lstStyle/>
          <a:p>
            <a:pPr algn="ctr"/>
            <a:endParaRPr lang="en-US" b="0">
              <a:solidFill>
                <a:srgbClr val="FFFFFF"/>
              </a:solidFill>
              <a:latin typeface="Calibri" pitchFamily="34" charset="0"/>
            </a:endParaRPr>
          </a:p>
        </p:txBody>
      </p:sp>
    </p:spTree>
    <p:extLst>
      <p:ext uri="{BB962C8B-B14F-4D97-AF65-F5344CB8AC3E}">
        <p14:creationId xmlns:p14="http://schemas.microsoft.com/office/powerpoint/2010/main" val="117325462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E6ACC84B-CE87-41E9-A8B5-7B8BC89E06A8}"/>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1. NGƯỜI NỘP THUẾ</a:t>
            </a:r>
          </a:p>
        </p:txBody>
      </p:sp>
      <p:sp>
        <p:nvSpPr>
          <p:cNvPr id="19461" name="Slide Number Placeholder 5">
            <a:extLst>
              <a:ext uri="{FF2B5EF4-FFF2-40B4-BE49-F238E27FC236}">
                <a16:creationId xmlns:a16="http://schemas.microsoft.com/office/drawing/2014/main" id="{16B12E8D-AB08-4C1A-B13B-5D7F27EB41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6</a:t>
            </a:fld>
            <a:endParaRPr lang="en-US" altLang="en-US" sz="1400" b="0">
              <a:solidFill>
                <a:schemeClr val="bg1"/>
              </a:solidFill>
              <a:latin typeface="Arial" panose="020B0604020202020204" pitchFamily="34" charset="0"/>
            </a:endParaRPr>
          </a:p>
        </p:txBody>
      </p:sp>
      <p:sp>
        <p:nvSpPr>
          <p:cNvPr id="5" name="Rectangle: Rounded Corners 4">
            <a:extLst>
              <a:ext uri="{FF2B5EF4-FFF2-40B4-BE49-F238E27FC236}">
                <a16:creationId xmlns:a16="http://schemas.microsoft.com/office/drawing/2014/main" id="{A8F51C22-93A6-46B9-9C6C-5240E545FF6C}"/>
              </a:ext>
            </a:extLst>
          </p:cNvPr>
          <p:cNvSpPr/>
          <p:nvPr/>
        </p:nvSpPr>
        <p:spPr bwMode="gray">
          <a:xfrm>
            <a:off x="609600" y="1551312"/>
            <a:ext cx="7696200" cy="568035"/>
          </a:xfrm>
          <a:prstGeom prst="roundRect">
            <a:avLst/>
          </a:prstGeom>
          <a:solidFill>
            <a:schemeClr val="accent2">
              <a:lumMod val="20000"/>
              <a:lumOff val="80000"/>
            </a:schemeClr>
          </a:solidFill>
          <a:ln>
            <a:noFill/>
          </a:ln>
        </p:spPr>
        <p:txBody>
          <a:bodyPr rtlCol="0" anchor="ctr"/>
          <a:lstStyle/>
          <a:p>
            <a:pPr algn="ctr">
              <a:lnSpc>
                <a:spcPct val="130000"/>
              </a:lnSpc>
              <a:spcBef>
                <a:spcPts val="600"/>
              </a:spcBef>
            </a:pPr>
            <a:r>
              <a:rPr kumimoji="0" lang="vi-VN" sz="2000" b="0" i="0" u="none" strike="noStrike" kern="100" cap="none" spc="0" normalizeH="0" baseline="0" noProof="0">
                <a:ln>
                  <a:noFill/>
                </a:ln>
                <a:solidFill>
                  <a:srgbClr val="002060"/>
                </a:solidFill>
                <a:effectLst/>
                <a:uLnTx/>
                <a:uFillTx/>
                <a:latin typeface="Times New Roman" panose="02020603050405020304" pitchFamily="18" charset="0"/>
                <a:ea typeface="MS Mincho" panose="02020609040205080304" pitchFamily="49" charset="-128"/>
                <a:cs typeface="Times New Roman" panose="02020603050405020304" pitchFamily="18" charset="0"/>
              </a:rPr>
              <a:t>Nghị định số 181 bổ sung người nộp thuế đối với doanh nghiệp chế xuất</a:t>
            </a:r>
            <a:endParaRPr lang="en-US" sz="2000" b="0">
              <a:solidFill>
                <a:srgbClr val="002060"/>
              </a:solidFill>
              <a:latin typeface="Times New Roman" panose="02020603050405020304" pitchFamily="18"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EC35A01E-6368-468F-9FE6-B6292E0BEAA6}"/>
              </a:ext>
            </a:extLst>
          </p:cNvPr>
          <p:cNvSpPr/>
          <p:nvPr/>
        </p:nvSpPr>
        <p:spPr bwMode="gray">
          <a:xfrm>
            <a:off x="190500" y="2743200"/>
            <a:ext cx="8763000" cy="2209799"/>
          </a:xfrm>
          <a:prstGeom prst="roundRect">
            <a:avLst/>
          </a:prstGeom>
          <a:solidFill>
            <a:schemeClr val="bg1"/>
          </a:solidFill>
          <a:ln w="28575">
            <a:solidFill>
              <a:schemeClr val="tx1"/>
            </a:solidFill>
          </a:ln>
        </p:spPr>
        <p:txBody>
          <a:bodyPr rtlCol="0" anchor="ctr"/>
          <a:lstStyle/>
          <a:p>
            <a:pPr algn="ctr"/>
            <a:endParaRPr lang="en-US" b="0">
              <a:solidFill>
                <a:srgbClr val="FFFFFF"/>
              </a:solidFill>
              <a:latin typeface="Calibri" pitchFamily="34" charset="0"/>
            </a:endParaRPr>
          </a:p>
        </p:txBody>
      </p:sp>
      <p:sp>
        <p:nvSpPr>
          <p:cNvPr id="7" name="Flowchart: Alternate Process 6">
            <a:extLst>
              <a:ext uri="{FF2B5EF4-FFF2-40B4-BE49-F238E27FC236}">
                <a16:creationId xmlns:a16="http://schemas.microsoft.com/office/drawing/2014/main" id="{9C4AEB0D-1B54-44EE-8F32-C9994A963CFA}"/>
              </a:ext>
            </a:extLst>
          </p:cNvPr>
          <p:cNvSpPr>
            <a:spLocks noGrp="1"/>
          </p:cNvSpPr>
          <p:nvPr/>
        </p:nvSpPr>
        <p:spPr>
          <a:xfrm>
            <a:off x="446809" y="2999508"/>
            <a:ext cx="3782291" cy="1801092"/>
          </a:xfrm>
          <a:prstGeom prst="flowChartAlternateProcess">
            <a:avLst/>
          </a:prstGeom>
          <a:solidFill>
            <a:srgbClr val="996633"/>
          </a:solidFill>
          <a:ln>
            <a:noFill/>
          </a:ln>
        </p:spPr>
        <p:txBody>
          <a:bodyPr anchor="ctr"/>
          <a:lstStyle/>
          <a:p>
            <a:pPr indent="457200" algn="just">
              <a:lnSpc>
                <a:spcPct val="110000"/>
              </a:lnSpc>
              <a:spcBef>
                <a:spcPts val="600"/>
              </a:spcBef>
              <a:buNone/>
            </a:pPr>
            <a:r>
              <a:rPr lang="vi-VN" sz="1700" b="0">
                <a:solidFill>
                  <a:schemeClr val="bg1"/>
                </a:solidFill>
                <a:latin typeface="Times New Roman"/>
                <a:ea typeface="Times New Roman"/>
                <a:cs typeface="Times New Roman"/>
              </a:rPr>
              <a:t>Chi nhánh của DNCX được thành lập để hoạt động mua bán hàng hóa và các hoạt động liên quan trực tiếp đến mua bán hàng hóa tại Việt Nam theo quy định của pháp luật về khu công nghiệp, khu chế xuất và khu kinh tế</a:t>
            </a:r>
            <a:r>
              <a:rPr sz="1700" b="0">
                <a:solidFill>
                  <a:schemeClr val="bg1"/>
                </a:solidFill>
                <a:latin typeface="Times New Roman"/>
                <a:ea typeface="Times New Roman"/>
                <a:cs typeface="Times New Roman"/>
              </a:rPr>
              <a:t>.</a:t>
            </a:r>
          </a:p>
        </p:txBody>
      </p:sp>
      <p:sp>
        <p:nvSpPr>
          <p:cNvPr id="8" name="Flowchart: Alternate Process 7">
            <a:extLst>
              <a:ext uri="{FF2B5EF4-FFF2-40B4-BE49-F238E27FC236}">
                <a16:creationId xmlns:a16="http://schemas.microsoft.com/office/drawing/2014/main" id="{1C33E54D-F2F4-45D1-8540-659198D13F6A}"/>
              </a:ext>
            </a:extLst>
          </p:cNvPr>
          <p:cNvSpPr>
            <a:spLocks noGrp="1"/>
          </p:cNvSpPr>
          <p:nvPr/>
        </p:nvSpPr>
        <p:spPr>
          <a:xfrm>
            <a:off x="4866409" y="2999508"/>
            <a:ext cx="3858491" cy="1724891"/>
          </a:xfrm>
          <a:prstGeom prst="flowChartAlternateProcess">
            <a:avLst/>
          </a:prstGeom>
          <a:solidFill>
            <a:schemeClr val="accent1">
              <a:lumMod val="75000"/>
            </a:schemeClr>
          </a:solidFill>
          <a:ln>
            <a:noFill/>
          </a:ln>
        </p:spPr>
        <p:txBody>
          <a:bodyPr anchor="ctr"/>
          <a:lstStyle/>
          <a:p>
            <a:pPr indent="457200" algn="just">
              <a:lnSpc>
                <a:spcPct val="110000"/>
              </a:lnSpc>
              <a:spcBef>
                <a:spcPts val="600"/>
              </a:spcBef>
              <a:buNone/>
            </a:pPr>
            <a:r>
              <a:rPr lang="en-US" b="0">
                <a:solidFill>
                  <a:schemeClr val="bg1"/>
                </a:solidFill>
                <a:latin typeface="Times New Roman"/>
                <a:ea typeface="Times New Roman"/>
                <a:cs typeface="Times New Roman"/>
              </a:rPr>
              <a:t>DNCX</a:t>
            </a:r>
            <a:r>
              <a:rPr lang="vi-VN" b="0">
                <a:solidFill>
                  <a:schemeClr val="bg1"/>
                </a:solidFill>
                <a:latin typeface="Times New Roman"/>
                <a:ea typeface="Times New Roman"/>
                <a:cs typeface="Times New Roman"/>
              </a:rPr>
              <a:t> thực hiện các hoạt động kinh doanh khác theo quy định của pháp luật về quản lý khu công nghiệp và khu kinh tế</a:t>
            </a:r>
            <a:r>
              <a:rPr b="0">
                <a:solidFill>
                  <a:schemeClr val="bg1"/>
                </a:solidFill>
                <a:latin typeface="Times New Roman"/>
                <a:ea typeface="Times New Roman"/>
                <a:cs typeface="Times New Roman"/>
              </a:rPr>
              <a:t>.</a:t>
            </a:r>
          </a:p>
        </p:txBody>
      </p:sp>
      <p:sp>
        <p:nvSpPr>
          <p:cNvPr id="2" name="Arrow: Right 1">
            <a:extLst>
              <a:ext uri="{FF2B5EF4-FFF2-40B4-BE49-F238E27FC236}">
                <a16:creationId xmlns:a16="http://schemas.microsoft.com/office/drawing/2014/main" id="{CD4AFE9F-B3B1-4C18-A9A2-A4A2096DB0E3}"/>
              </a:ext>
            </a:extLst>
          </p:cNvPr>
          <p:cNvSpPr/>
          <p:nvPr/>
        </p:nvSpPr>
        <p:spPr bwMode="gray">
          <a:xfrm>
            <a:off x="4391892" y="3200400"/>
            <a:ext cx="332508" cy="1295400"/>
          </a:xfrm>
          <a:prstGeom prst="rightArrow">
            <a:avLst/>
          </a:prstGeom>
          <a:solidFill>
            <a:srgbClr val="00B050"/>
          </a:solidFill>
          <a:ln>
            <a:noFill/>
          </a:ln>
        </p:spPr>
        <p:txBody>
          <a:bodyPr rtlCol="0" anchor="ctr"/>
          <a:lstStyle/>
          <a:p>
            <a:pPr algn="ctr"/>
            <a:endParaRPr lang="en-US" b="0">
              <a:solidFill>
                <a:srgbClr val="FFFFFF"/>
              </a:solidFill>
              <a:latin typeface="Calibri" pitchFamily="34" charset="0"/>
            </a:endParaRPr>
          </a:p>
        </p:txBody>
      </p:sp>
      <p:sp>
        <p:nvSpPr>
          <p:cNvPr id="10" name="TextBox 9">
            <a:extLst>
              <a:ext uri="{FF2B5EF4-FFF2-40B4-BE49-F238E27FC236}">
                <a16:creationId xmlns:a16="http://schemas.microsoft.com/office/drawing/2014/main" id="{08E7EB43-0197-48E2-B936-CE4DCDC32FD3}"/>
              </a:ext>
            </a:extLst>
          </p:cNvPr>
          <p:cNvSpPr txBox="1"/>
          <p:nvPr/>
        </p:nvSpPr>
        <p:spPr>
          <a:xfrm>
            <a:off x="381000" y="5010833"/>
            <a:ext cx="3200400" cy="646331"/>
          </a:xfrm>
          <a:prstGeom prst="rect">
            <a:avLst/>
          </a:prstGeom>
          <a:noFill/>
        </p:spPr>
        <p:txBody>
          <a:bodyPr wrap="square">
            <a:spAutoFit/>
          </a:bodyPr>
          <a:lstStyle/>
          <a:p>
            <a:pPr algn="ctr"/>
            <a:r>
              <a:rPr lang="vi-VN">
                <a:latin typeface="Times New Roman" panose="02020603050405020304" pitchFamily="18" charset="0"/>
                <a:cs typeface="Times New Roman" panose="02020603050405020304" pitchFamily="18" charset="0"/>
              </a:rPr>
              <a:t>Trước </a:t>
            </a:r>
            <a:r>
              <a:rPr lang="en-US">
                <a:latin typeface="Times New Roman" panose="02020603050405020304" pitchFamily="18" charset="0"/>
                <a:cs typeface="Times New Roman" panose="02020603050405020304" pitchFamily="18" charset="0"/>
              </a:rPr>
              <a:t>- </a:t>
            </a:r>
            <a:r>
              <a:rPr lang="vi-VN">
                <a:latin typeface="Times New Roman" panose="02020603050405020304" pitchFamily="18" charset="0"/>
                <a:cs typeface="Times New Roman" panose="02020603050405020304" pitchFamily="18" charset="0"/>
              </a:rPr>
              <a:t>khoản 6 Điều 3 Thông tư số 219/2013/TT-BTC</a:t>
            </a:r>
            <a:endParaRPr 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81045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E6ACC84B-CE87-41E9-A8B5-7B8BC89E06A8}"/>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2. ĐỐI TƯỢNG KHÔNG CHỊU THUẾ</a:t>
            </a:r>
          </a:p>
        </p:txBody>
      </p:sp>
      <p:sp>
        <p:nvSpPr>
          <p:cNvPr id="19461" name="Slide Number Placeholder 5">
            <a:extLst>
              <a:ext uri="{FF2B5EF4-FFF2-40B4-BE49-F238E27FC236}">
                <a16:creationId xmlns:a16="http://schemas.microsoft.com/office/drawing/2014/main" id="{16B12E8D-AB08-4C1A-B13B-5D7F27EB41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7</a:t>
            </a:fld>
            <a:endParaRPr lang="en-US" altLang="en-US" sz="1400" b="0">
              <a:solidFill>
                <a:schemeClr val="bg1"/>
              </a:solidFill>
              <a:latin typeface="Arial" panose="020B0604020202020204" pitchFamily="34" charset="0"/>
            </a:endParaRPr>
          </a:p>
        </p:txBody>
      </p:sp>
      <p:sp>
        <p:nvSpPr>
          <p:cNvPr id="23" name="Flowchart: Alternate Process 22">
            <a:extLst>
              <a:ext uri="{FF2B5EF4-FFF2-40B4-BE49-F238E27FC236}">
                <a16:creationId xmlns:a16="http://schemas.microsoft.com/office/drawing/2014/main" id="{B9016CD6-22C0-4A67-8B76-B900C778C86B}"/>
              </a:ext>
            </a:extLst>
          </p:cNvPr>
          <p:cNvSpPr>
            <a:spLocks noChangeArrowheads="1"/>
          </p:cNvSpPr>
          <p:nvPr/>
        </p:nvSpPr>
        <p:spPr bwMode="auto">
          <a:xfrm>
            <a:off x="1117063" y="1219300"/>
            <a:ext cx="3378737" cy="447850"/>
          </a:xfrm>
          <a:prstGeom prst="flowChartAlternateProcess">
            <a:avLst/>
          </a:prstGeom>
          <a:solidFill>
            <a:schemeClr val="accent5">
              <a:lumMod val="75000"/>
            </a:schemeClr>
          </a:solidFill>
          <a:ln w="25400" algn="ctr">
            <a:solidFill>
              <a:srgbClr val="385D8A"/>
            </a:solidFill>
            <a:miter lim="800000"/>
            <a:headEnd/>
            <a:tailEnd/>
          </a:ln>
        </p:spPr>
        <p:txBody>
          <a:bodyPr anchor="ctr"/>
          <a:lstStyle/>
          <a:p>
            <a:pPr algn="just">
              <a:defRPr/>
            </a:pPr>
            <a:r>
              <a:rPr lang="en-US">
                <a:solidFill>
                  <a:srgbClr val="FFFFFF"/>
                </a:solidFill>
                <a:latin typeface="Times New Roman"/>
              </a:rPr>
              <a:t>Hoạt động dạy học, dạy nghề</a:t>
            </a:r>
            <a:endParaRPr lang="vi-VN">
              <a:solidFill>
                <a:srgbClr val="FFFFFF"/>
              </a:solidFill>
              <a:latin typeface="Times New Roman"/>
            </a:endParaRPr>
          </a:p>
        </p:txBody>
      </p:sp>
      <p:sp>
        <p:nvSpPr>
          <p:cNvPr id="24" name="Oval 23">
            <a:extLst>
              <a:ext uri="{FF2B5EF4-FFF2-40B4-BE49-F238E27FC236}">
                <a16:creationId xmlns:a16="http://schemas.microsoft.com/office/drawing/2014/main" id="{189A844D-6108-484C-BCC9-67821FE17C0E}"/>
              </a:ext>
            </a:extLst>
          </p:cNvPr>
          <p:cNvSpPr/>
          <p:nvPr/>
        </p:nvSpPr>
        <p:spPr>
          <a:xfrm>
            <a:off x="254161" y="1089024"/>
            <a:ext cx="762000" cy="663576"/>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a:latin typeface="Times New Roman" panose="02020603050405020304" pitchFamily="18" charset="0"/>
                <a:cs typeface="Times New Roman" panose="02020603050405020304" pitchFamily="18" charset="0"/>
              </a:rPr>
              <a:t>2.1</a:t>
            </a:r>
          </a:p>
        </p:txBody>
      </p:sp>
      <p:sp>
        <p:nvSpPr>
          <p:cNvPr id="25" name="Google Shape;377;p22">
            <a:extLst>
              <a:ext uri="{FF2B5EF4-FFF2-40B4-BE49-F238E27FC236}">
                <a16:creationId xmlns:a16="http://schemas.microsoft.com/office/drawing/2014/main" id="{4F96CFE1-1E7D-45AE-9E74-94B65C6CC132}"/>
              </a:ext>
            </a:extLst>
          </p:cNvPr>
          <p:cNvSpPr>
            <a:spLocks noGrp="1"/>
          </p:cNvSpPr>
          <p:nvPr/>
        </p:nvSpPr>
        <p:spPr>
          <a:xfrm>
            <a:off x="2209800" y="4633846"/>
            <a:ext cx="746687" cy="162054"/>
          </a:xfrm>
          <a:custGeom>
            <a:avLst/>
            <a:gdLst/>
            <a:ahLst/>
            <a:cxnLst/>
            <a:rect l="l" t="t" r="r" b="b"/>
            <a:pathLst>
              <a:path w="12360" h="3216">
                <a:moveTo>
                  <a:pt x="10752" y="632"/>
                </a:moveTo>
                <a:cubicBezTo>
                  <a:pt x="11324" y="632"/>
                  <a:pt x="11776" y="1084"/>
                  <a:pt x="11776" y="1644"/>
                </a:cubicBezTo>
                <a:cubicBezTo>
                  <a:pt x="11776" y="2215"/>
                  <a:pt x="11324" y="2668"/>
                  <a:pt x="10752" y="2668"/>
                </a:cubicBezTo>
                <a:cubicBezTo>
                  <a:pt x="10193" y="2668"/>
                  <a:pt x="9740" y="2215"/>
                  <a:pt x="9740" y="1644"/>
                </a:cubicBezTo>
                <a:cubicBezTo>
                  <a:pt x="9740" y="1084"/>
                  <a:pt x="10193" y="632"/>
                  <a:pt x="10752" y="632"/>
                </a:cubicBezTo>
                <a:close/>
                <a:moveTo>
                  <a:pt x="10752" y="1"/>
                </a:moveTo>
                <a:cubicBezTo>
                  <a:pt x="10086" y="1"/>
                  <a:pt x="9502" y="537"/>
                  <a:pt x="9264" y="977"/>
                </a:cubicBezTo>
                <a:lnTo>
                  <a:pt x="1" y="977"/>
                </a:lnTo>
                <a:lnTo>
                  <a:pt x="1" y="2025"/>
                </a:lnTo>
                <a:lnTo>
                  <a:pt x="9216" y="2025"/>
                </a:lnTo>
                <a:cubicBezTo>
                  <a:pt x="9407" y="2763"/>
                  <a:pt x="10026" y="3215"/>
                  <a:pt x="10752" y="3215"/>
                </a:cubicBezTo>
                <a:cubicBezTo>
                  <a:pt x="11645" y="3215"/>
                  <a:pt x="12360" y="2501"/>
                  <a:pt x="12360" y="1608"/>
                </a:cubicBezTo>
                <a:cubicBezTo>
                  <a:pt x="12360" y="727"/>
                  <a:pt x="11645" y="1"/>
                  <a:pt x="10752" y="1"/>
                </a:cubicBezTo>
                <a:close/>
              </a:path>
            </a:pathLst>
          </a:custGeom>
          <a:solidFill>
            <a:srgbClr val="4949E7"/>
          </a:solidFill>
          <a:ln>
            <a:noFill/>
          </a:ln>
        </p:spPr>
        <p:txBody>
          <a:bodyPr spcFirstLastPara="1" wrap="square" lIns="91425" tIns="91425" rIns="91425" bIns="91425" anchor="ctr">
            <a:noAutofit/>
          </a:bodyPr>
          <a:lstStyle/>
          <a:p>
            <a:pPr marL="0" lvl="0" indent="0" algn="l">
              <a:spcBef>
                <a:spcPts val="0"/>
              </a:spcBef>
              <a:spcAft>
                <a:spcPts val="0"/>
              </a:spcAft>
              <a:buNone/>
            </a:pPr>
            <a:endParaRPr/>
          </a:p>
        </p:txBody>
      </p:sp>
      <p:sp>
        <p:nvSpPr>
          <p:cNvPr id="26" name="Google Shape;378;p22">
            <a:extLst>
              <a:ext uri="{FF2B5EF4-FFF2-40B4-BE49-F238E27FC236}">
                <a16:creationId xmlns:a16="http://schemas.microsoft.com/office/drawing/2014/main" id="{69294683-72F0-4C4E-B2CC-B004D220D9D9}"/>
              </a:ext>
            </a:extLst>
          </p:cNvPr>
          <p:cNvSpPr>
            <a:spLocks noGrp="1"/>
          </p:cNvSpPr>
          <p:nvPr/>
        </p:nvSpPr>
        <p:spPr>
          <a:xfrm>
            <a:off x="619920" y="4029373"/>
            <a:ext cx="1513680" cy="1380827"/>
          </a:xfrm>
          <a:custGeom>
            <a:avLst/>
            <a:gdLst/>
            <a:ahLst/>
            <a:cxnLst/>
            <a:rect l="l" t="t" r="r" b="b"/>
            <a:pathLst>
              <a:path w="23945" h="23944">
                <a:moveTo>
                  <a:pt x="11966" y="1084"/>
                </a:moveTo>
                <a:cubicBezTo>
                  <a:pt x="17979" y="1084"/>
                  <a:pt x="22861" y="5965"/>
                  <a:pt x="22861" y="11966"/>
                </a:cubicBezTo>
                <a:cubicBezTo>
                  <a:pt x="22861" y="17978"/>
                  <a:pt x="17979" y="22860"/>
                  <a:pt x="11966" y="22860"/>
                </a:cubicBezTo>
                <a:cubicBezTo>
                  <a:pt x="5966" y="22860"/>
                  <a:pt x="1084" y="17978"/>
                  <a:pt x="1084" y="11966"/>
                </a:cubicBezTo>
                <a:cubicBezTo>
                  <a:pt x="1084" y="5965"/>
                  <a:pt x="5966" y="1084"/>
                  <a:pt x="11966" y="1084"/>
                </a:cubicBezTo>
                <a:close/>
                <a:moveTo>
                  <a:pt x="11966" y="0"/>
                </a:moveTo>
                <a:cubicBezTo>
                  <a:pt x="5370" y="0"/>
                  <a:pt x="1" y="5370"/>
                  <a:pt x="1" y="11966"/>
                </a:cubicBezTo>
                <a:cubicBezTo>
                  <a:pt x="1" y="18574"/>
                  <a:pt x="5370" y="23943"/>
                  <a:pt x="11966" y="23943"/>
                </a:cubicBezTo>
                <a:cubicBezTo>
                  <a:pt x="18574" y="23943"/>
                  <a:pt x="23944" y="18574"/>
                  <a:pt x="23944" y="11966"/>
                </a:cubicBezTo>
                <a:cubicBezTo>
                  <a:pt x="23944" y="5370"/>
                  <a:pt x="18574" y="0"/>
                  <a:pt x="11966" y="0"/>
                </a:cubicBezTo>
                <a:close/>
              </a:path>
            </a:pathLst>
          </a:custGeom>
          <a:solidFill>
            <a:srgbClr val="4949E7"/>
          </a:solidFill>
          <a:ln w="19050" cmpd="sng">
            <a:solidFill>
              <a:schemeClr val="accent4"/>
            </a:solidFill>
            <a:prstDash val="solid"/>
            <a:headEnd type="none" w="sm" len="sm"/>
            <a:tailEnd type="none" w="sm" len="sm"/>
          </a:ln>
        </p:spPr>
        <p:txBody>
          <a:bodyPr spcFirstLastPara="1" wrap="square" lIns="91425" tIns="91425" rIns="91425" bIns="91425" anchor="ctr">
            <a:noAutofit/>
          </a:bodyPr>
          <a:lstStyle/>
          <a:p>
            <a:pPr marL="0" lvl="0" indent="0" algn="l">
              <a:spcBef>
                <a:spcPts val="0"/>
              </a:spcBef>
              <a:spcAft>
                <a:spcPts val="0"/>
              </a:spcAft>
              <a:buNone/>
            </a:pPr>
            <a:endParaRPr/>
          </a:p>
        </p:txBody>
      </p:sp>
      <p:sp>
        <p:nvSpPr>
          <p:cNvPr id="27" name="Google Shape;379;p22">
            <a:extLst>
              <a:ext uri="{FF2B5EF4-FFF2-40B4-BE49-F238E27FC236}">
                <a16:creationId xmlns:a16="http://schemas.microsoft.com/office/drawing/2014/main" id="{2E855C90-6E5C-4F8D-91FD-EA3DA63477FA}"/>
              </a:ext>
            </a:extLst>
          </p:cNvPr>
          <p:cNvSpPr>
            <a:spLocks noGrp="1"/>
          </p:cNvSpPr>
          <p:nvPr/>
        </p:nvSpPr>
        <p:spPr>
          <a:xfrm>
            <a:off x="3048000" y="4266342"/>
            <a:ext cx="5399880" cy="906031"/>
          </a:xfrm>
          <a:custGeom>
            <a:avLst/>
            <a:gdLst/>
            <a:ahLst/>
            <a:cxnLst/>
            <a:rect l="l" t="t" r="r" b="b"/>
            <a:pathLst>
              <a:path w="54829" h="24254">
                <a:moveTo>
                  <a:pt x="1072" y="0"/>
                </a:moveTo>
                <a:cubicBezTo>
                  <a:pt x="477" y="0"/>
                  <a:pt x="1" y="476"/>
                  <a:pt x="1" y="1060"/>
                </a:cubicBezTo>
                <a:lnTo>
                  <a:pt x="1" y="23182"/>
                </a:lnTo>
                <a:cubicBezTo>
                  <a:pt x="1" y="23777"/>
                  <a:pt x="477" y="24253"/>
                  <a:pt x="1072" y="24253"/>
                </a:cubicBezTo>
                <a:lnTo>
                  <a:pt x="53757" y="24253"/>
                </a:lnTo>
                <a:cubicBezTo>
                  <a:pt x="54353" y="24253"/>
                  <a:pt x="54829" y="23777"/>
                  <a:pt x="54829" y="23182"/>
                </a:cubicBezTo>
                <a:lnTo>
                  <a:pt x="54829" y="1060"/>
                </a:lnTo>
                <a:cubicBezTo>
                  <a:pt x="54829" y="476"/>
                  <a:pt x="54353" y="0"/>
                  <a:pt x="53757" y="0"/>
                </a:cubicBezTo>
                <a:close/>
              </a:path>
            </a:pathLst>
          </a:custGeom>
          <a:solidFill>
            <a:srgbClr val="4949E7"/>
          </a:solidFill>
          <a:ln>
            <a:noFill/>
          </a:ln>
        </p:spPr>
        <p:txBody>
          <a:bodyPr spcFirstLastPara="1" wrap="square" lIns="91425" tIns="91425" rIns="91425" bIns="91425" anchor="ctr">
            <a:noAutofit/>
          </a:bodyPr>
          <a:lstStyle/>
          <a:p>
            <a:pPr marL="0" lvl="0" indent="0" algn="ctr">
              <a:spcBef>
                <a:spcPts val="0"/>
              </a:spcBef>
              <a:spcAft>
                <a:spcPts val="0"/>
              </a:spcAft>
              <a:buClr>
                <a:schemeClr val="dk1"/>
              </a:buClr>
              <a:buSzPts val="1100"/>
              <a:buFont typeface="Arial"/>
              <a:buNone/>
            </a:pPr>
            <a:r>
              <a:rPr lang="vi-VN">
                <a:solidFill>
                  <a:schemeClr val="bg1"/>
                </a:solidFill>
                <a:latin typeface="Times New Roman"/>
                <a:ea typeface="Times New Roman"/>
                <a:cs typeface="Times New Roman"/>
              </a:rPr>
              <a:t>Hàng hóa, dịch vụ do tổ chức, cá nhân cung cấp cho cơ sở dạy học, dạy nghề</a:t>
            </a:r>
            <a:r>
              <a:rPr lang="en-US">
                <a:solidFill>
                  <a:schemeClr val="bg1"/>
                </a:solidFill>
                <a:latin typeface="Times New Roman"/>
                <a:ea typeface="Times New Roman"/>
                <a:cs typeface="Times New Roman"/>
              </a:rPr>
              <a:t> phải chịu thuế GTGT.</a:t>
            </a:r>
            <a:endParaRPr>
              <a:solidFill>
                <a:schemeClr val="bg1"/>
              </a:solidFill>
              <a:latin typeface="Times New Roman"/>
              <a:ea typeface="Times New Roman"/>
              <a:cs typeface="Times New Roman"/>
            </a:endParaRPr>
          </a:p>
        </p:txBody>
      </p:sp>
      <p:sp>
        <p:nvSpPr>
          <p:cNvPr id="28" name="Google Shape;383;p22">
            <a:extLst>
              <a:ext uri="{FF2B5EF4-FFF2-40B4-BE49-F238E27FC236}">
                <a16:creationId xmlns:a16="http://schemas.microsoft.com/office/drawing/2014/main" id="{9740740A-1846-4B1A-803A-43FFAE14BD53}"/>
              </a:ext>
            </a:extLst>
          </p:cNvPr>
          <p:cNvSpPr>
            <a:spLocks noGrp="1"/>
          </p:cNvSpPr>
          <p:nvPr/>
        </p:nvSpPr>
        <p:spPr>
          <a:xfrm>
            <a:off x="735847" y="4419600"/>
            <a:ext cx="1321985" cy="603471"/>
          </a:xfrm>
          <a:prstGeom prst="rect">
            <a:avLst/>
          </a:prstGeom>
          <a:noFill/>
          <a:ln>
            <a:noFill/>
          </a:ln>
        </p:spPr>
        <p:txBody>
          <a:bodyPr spcFirstLastPara="1" wrap="square" lIns="91425" tIns="91425" rIns="91425" bIns="91425" anchor="ctr">
            <a:noAutofit/>
          </a:bodyPr>
          <a:lstStyle/>
          <a:p>
            <a:pPr marL="0" lvl="0" indent="0" algn="ctr">
              <a:spcBef>
                <a:spcPts val="0"/>
              </a:spcBef>
              <a:spcAft>
                <a:spcPts val="0"/>
              </a:spcAft>
              <a:buNone/>
            </a:pPr>
            <a:r>
              <a:rPr lang="en-US">
                <a:solidFill>
                  <a:srgbClr val="434343"/>
                </a:solidFill>
                <a:latin typeface="Times New Roman"/>
                <a:ea typeface="Times New Roman"/>
                <a:cs typeface="Times New Roman"/>
              </a:rPr>
              <a:t>Chịu thuế</a:t>
            </a:r>
            <a:endParaRPr>
              <a:solidFill>
                <a:srgbClr val="434343"/>
              </a:solidFill>
              <a:latin typeface="Times New Roman"/>
              <a:ea typeface="Times New Roman"/>
              <a:cs typeface="Times New Roman"/>
            </a:endParaRPr>
          </a:p>
        </p:txBody>
      </p:sp>
      <p:sp>
        <p:nvSpPr>
          <p:cNvPr id="30" name="Google Shape;388;p22">
            <a:extLst>
              <a:ext uri="{FF2B5EF4-FFF2-40B4-BE49-F238E27FC236}">
                <a16:creationId xmlns:a16="http://schemas.microsoft.com/office/drawing/2014/main" id="{F0E0B7B5-C8F7-442E-9B9C-1808EC0EB989}"/>
              </a:ext>
            </a:extLst>
          </p:cNvPr>
          <p:cNvSpPr>
            <a:spLocks noGrp="1"/>
          </p:cNvSpPr>
          <p:nvPr/>
        </p:nvSpPr>
        <p:spPr>
          <a:xfrm>
            <a:off x="2280073" y="2895600"/>
            <a:ext cx="750419" cy="150066"/>
          </a:xfrm>
          <a:custGeom>
            <a:avLst/>
            <a:gdLst/>
            <a:ahLst/>
            <a:cxnLst/>
            <a:rect l="l" t="t" r="r" b="b"/>
            <a:pathLst>
              <a:path w="12432" h="3216">
                <a:moveTo>
                  <a:pt x="10824" y="596"/>
                </a:moveTo>
                <a:cubicBezTo>
                  <a:pt x="11383" y="596"/>
                  <a:pt x="11848" y="1049"/>
                  <a:pt x="11848" y="1620"/>
                </a:cubicBezTo>
                <a:cubicBezTo>
                  <a:pt x="11848" y="2180"/>
                  <a:pt x="11383" y="2632"/>
                  <a:pt x="10824" y="2632"/>
                </a:cubicBezTo>
                <a:cubicBezTo>
                  <a:pt x="10252" y="2632"/>
                  <a:pt x="9800" y="2180"/>
                  <a:pt x="9800" y="1620"/>
                </a:cubicBezTo>
                <a:cubicBezTo>
                  <a:pt x="9800" y="1049"/>
                  <a:pt x="10252" y="596"/>
                  <a:pt x="10824" y="596"/>
                </a:cubicBezTo>
                <a:close/>
                <a:moveTo>
                  <a:pt x="10824" y="1"/>
                </a:moveTo>
                <a:cubicBezTo>
                  <a:pt x="10145" y="1"/>
                  <a:pt x="9562" y="406"/>
                  <a:pt x="9335" y="1001"/>
                </a:cubicBezTo>
                <a:lnTo>
                  <a:pt x="1" y="1001"/>
                </a:lnTo>
                <a:lnTo>
                  <a:pt x="1" y="2037"/>
                </a:lnTo>
                <a:lnTo>
                  <a:pt x="9276" y="2037"/>
                </a:lnTo>
                <a:cubicBezTo>
                  <a:pt x="9478" y="2787"/>
                  <a:pt x="10086" y="3216"/>
                  <a:pt x="10824" y="3216"/>
                </a:cubicBezTo>
                <a:cubicBezTo>
                  <a:pt x="11705" y="3216"/>
                  <a:pt x="12431" y="2489"/>
                  <a:pt x="12431" y="1608"/>
                </a:cubicBezTo>
                <a:cubicBezTo>
                  <a:pt x="12431" y="715"/>
                  <a:pt x="11705" y="1"/>
                  <a:pt x="10824" y="1"/>
                </a:cubicBezTo>
                <a:close/>
              </a:path>
            </a:pathLst>
          </a:custGeom>
          <a:solidFill>
            <a:srgbClr val="FCBD24"/>
          </a:solidFill>
          <a:ln>
            <a:noFill/>
          </a:ln>
        </p:spPr>
        <p:txBody>
          <a:bodyPr spcFirstLastPara="1" wrap="square" lIns="91425" tIns="91425" rIns="91425" bIns="91425" anchor="ctr">
            <a:noAutofit/>
          </a:bodyPr>
          <a:lstStyle/>
          <a:p>
            <a:pPr marL="0" lvl="0" indent="0" algn="l">
              <a:spcBef>
                <a:spcPts val="0"/>
              </a:spcBef>
              <a:spcAft>
                <a:spcPts val="0"/>
              </a:spcAft>
              <a:buNone/>
            </a:pPr>
            <a:endParaRPr/>
          </a:p>
        </p:txBody>
      </p:sp>
      <p:sp>
        <p:nvSpPr>
          <p:cNvPr id="31" name="Google Shape;389;p22">
            <a:extLst>
              <a:ext uri="{FF2B5EF4-FFF2-40B4-BE49-F238E27FC236}">
                <a16:creationId xmlns:a16="http://schemas.microsoft.com/office/drawing/2014/main" id="{02766B3C-5815-40DE-AA30-B04E69A9C8AF}"/>
              </a:ext>
            </a:extLst>
          </p:cNvPr>
          <p:cNvSpPr>
            <a:spLocks noGrp="1"/>
          </p:cNvSpPr>
          <p:nvPr/>
        </p:nvSpPr>
        <p:spPr>
          <a:xfrm>
            <a:off x="3042073" y="2590800"/>
            <a:ext cx="5416127" cy="762000"/>
          </a:xfrm>
          <a:custGeom>
            <a:avLst/>
            <a:gdLst/>
            <a:ahLst/>
            <a:cxnLst/>
            <a:rect l="l" t="t" r="r" b="b"/>
            <a:pathLst>
              <a:path w="54817" h="24254">
                <a:moveTo>
                  <a:pt x="1060" y="1"/>
                </a:moveTo>
                <a:cubicBezTo>
                  <a:pt x="477" y="1"/>
                  <a:pt x="1" y="477"/>
                  <a:pt x="1" y="1060"/>
                </a:cubicBezTo>
                <a:lnTo>
                  <a:pt x="1" y="23194"/>
                </a:lnTo>
                <a:cubicBezTo>
                  <a:pt x="1" y="23778"/>
                  <a:pt x="477" y="24254"/>
                  <a:pt x="1060" y="24254"/>
                </a:cubicBezTo>
                <a:lnTo>
                  <a:pt x="53757" y="24254"/>
                </a:lnTo>
                <a:cubicBezTo>
                  <a:pt x="54341" y="24254"/>
                  <a:pt x="54817" y="23778"/>
                  <a:pt x="54817" y="23194"/>
                </a:cubicBezTo>
                <a:lnTo>
                  <a:pt x="54817" y="1060"/>
                </a:lnTo>
                <a:cubicBezTo>
                  <a:pt x="54817" y="477"/>
                  <a:pt x="54341" y="1"/>
                  <a:pt x="53757" y="1"/>
                </a:cubicBezTo>
                <a:close/>
              </a:path>
            </a:pathLst>
          </a:custGeom>
          <a:solidFill>
            <a:srgbClr val="FCBD24"/>
          </a:solidFill>
          <a:ln>
            <a:noFill/>
          </a:ln>
        </p:spPr>
        <p:txBody>
          <a:bodyPr spcFirstLastPara="1" wrap="square" lIns="91425" tIns="91425" rIns="91425" bIns="91425" anchor="ctr">
            <a:noAutofit/>
          </a:bodyPr>
          <a:lstStyle/>
          <a:p>
            <a:pPr marL="0" lvl="0" indent="0" algn="ctr">
              <a:spcBef>
                <a:spcPts val="0"/>
              </a:spcBef>
              <a:spcAft>
                <a:spcPts val="0"/>
              </a:spcAft>
              <a:buClr>
                <a:schemeClr val="dk1"/>
              </a:buClr>
              <a:buSzPts val="1100"/>
              <a:buFont typeface="Arial"/>
              <a:buNone/>
            </a:pPr>
            <a:r>
              <a:rPr lang="vi-VN">
                <a:solidFill>
                  <a:schemeClr val="accent2">
                    <a:lumMod val="50000"/>
                  </a:schemeClr>
                </a:solidFill>
                <a:latin typeface="Times New Roman"/>
                <a:ea typeface="Times New Roman"/>
                <a:cs typeface="Times New Roman"/>
              </a:rPr>
              <a:t>Khoản thu hộ, chi hộ của cơ sở dạy học, dạy nghề</a:t>
            </a:r>
            <a:r>
              <a:rPr>
                <a:solidFill>
                  <a:schemeClr val="accent2">
                    <a:lumMod val="50000"/>
                  </a:schemeClr>
                </a:solidFill>
                <a:latin typeface="Times New Roman"/>
                <a:ea typeface="Times New Roman"/>
                <a:cs typeface="Times New Roman"/>
              </a:rPr>
              <a:t>.</a:t>
            </a:r>
          </a:p>
        </p:txBody>
      </p:sp>
      <p:sp>
        <p:nvSpPr>
          <p:cNvPr id="32" name="Google Shape;392;p22">
            <a:extLst>
              <a:ext uri="{FF2B5EF4-FFF2-40B4-BE49-F238E27FC236}">
                <a16:creationId xmlns:a16="http://schemas.microsoft.com/office/drawing/2014/main" id="{CC39EB12-3CE5-4675-A012-D7C01C80A9AA}"/>
              </a:ext>
            </a:extLst>
          </p:cNvPr>
          <p:cNvSpPr>
            <a:spLocks noGrp="1"/>
          </p:cNvSpPr>
          <p:nvPr/>
        </p:nvSpPr>
        <p:spPr>
          <a:xfrm>
            <a:off x="6549479" y="2326041"/>
            <a:ext cx="135900" cy="112084"/>
          </a:xfrm>
          <a:custGeom>
            <a:avLst/>
            <a:gdLst/>
            <a:ahLst/>
            <a:cxnLst/>
            <a:rect l="l" t="t" r="r" b="b"/>
            <a:pathLst>
              <a:path w="2275" h="2276">
                <a:moveTo>
                  <a:pt x="0" y="1"/>
                </a:moveTo>
                <a:lnTo>
                  <a:pt x="0" y="2275"/>
                </a:lnTo>
                <a:lnTo>
                  <a:pt x="2275" y="2275"/>
                </a:lnTo>
                <a:cubicBezTo>
                  <a:pt x="2275" y="1013"/>
                  <a:pt x="1263" y="1"/>
                  <a:pt x="0" y="1"/>
                </a:cubicBezTo>
                <a:close/>
              </a:path>
            </a:pathLst>
          </a:custGeom>
          <a:solidFill>
            <a:srgbClr val="FFFFFF"/>
          </a:solidFill>
          <a:ln>
            <a:noFill/>
          </a:ln>
        </p:spPr>
        <p:txBody>
          <a:bodyPr spcFirstLastPara="1" wrap="square" lIns="91425" tIns="91425" rIns="91425" bIns="91425" anchor="ctr">
            <a:noAutofit/>
          </a:bodyPr>
          <a:lstStyle/>
          <a:p>
            <a:pPr marL="0" lvl="0" indent="0" algn="l">
              <a:spcBef>
                <a:spcPts val="0"/>
              </a:spcBef>
              <a:spcAft>
                <a:spcPts val="0"/>
              </a:spcAft>
              <a:buNone/>
            </a:pPr>
            <a:endParaRPr/>
          </a:p>
        </p:txBody>
      </p:sp>
      <p:pic>
        <p:nvPicPr>
          <p:cNvPr id="2" name="Picture 1">
            <a:extLst>
              <a:ext uri="{FF2B5EF4-FFF2-40B4-BE49-F238E27FC236}">
                <a16:creationId xmlns:a16="http://schemas.microsoft.com/office/drawing/2014/main" id="{9E8623F8-41DB-479A-95A6-AF7E642B42B4}"/>
              </a:ext>
            </a:extLst>
          </p:cNvPr>
          <p:cNvPicPr>
            <a:picLocks noChangeAspect="1"/>
          </p:cNvPicPr>
          <p:nvPr/>
        </p:nvPicPr>
        <p:blipFill>
          <a:blip r:embed="rId3"/>
          <a:stretch>
            <a:fillRect/>
          </a:stretch>
        </p:blipFill>
        <p:spPr>
          <a:xfrm>
            <a:off x="660082" y="2286000"/>
            <a:ext cx="1549718" cy="1380827"/>
          </a:xfrm>
          <a:prstGeom prst="rect">
            <a:avLst/>
          </a:prstGeom>
        </p:spPr>
      </p:pic>
      <p:sp>
        <p:nvSpPr>
          <p:cNvPr id="36" name="Google Shape;395;p22">
            <a:extLst>
              <a:ext uri="{FF2B5EF4-FFF2-40B4-BE49-F238E27FC236}">
                <a16:creationId xmlns:a16="http://schemas.microsoft.com/office/drawing/2014/main" id="{C8D21A9D-A73C-40EF-8094-96B6C1B7404D}"/>
              </a:ext>
            </a:extLst>
          </p:cNvPr>
          <p:cNvSpPr>
            <a:spLocks noGrp="1"/>
          </p:cNvSpPr>
          <p:nvPr/>
        </p:nvSpPr>
        <p:spPr>
          <a:xfrm>
            <a:off x="660081" y="2717772"/>
            <a:ext cx="1473519" cy="558828"/>
          </a:xfrm>
          <a:prstGeom prst="rect">
            <a:avLst/>
          </a:prstGeom>
          <a:noFill/>
          <a:ln>
            <a:noFill/>
          </a:ln>
        </p:spPr>
        <p:txBody>
          <a:bodyPr spcFirstLastPara="1" wrap="square" lIns="91425" tIns="91425" rIns="91425" bIns="91425" anchor="ctr">
            <a:noAutofit/>
          </a:bodyPr>
          <a:lstStyle/>
          <a:p>
            <a:pPr marL="0" lvl="0" indent="0" algn="ctr">
              <a:spcBef>
                <a:spcPts val="0"/>
              </a:spcBef>
              <a:spcAft>
                <a:spcPts val="0"/>
              </a:spcAft>
              <a:buNone/>
            </a:pPr>
            <a:r>
              <a:rPr lang="en-US">
                <a:solidFill>
                  <a:srgbClr val="434343"/>
                </a:solidFill>
                <a:latin typeface="Times New Roman"/>
                <a:ea typeface="Times New Roman"/>
                <a:cs typeface="Times New Roman"/>
              </a:rPr>
              <a:t>Không chịu thuế</a:t>
            </a:r>
            <a:endParaRPr>
              <a:solidFill>
                <a:srgbClr val="434343"/>
              </a:solidFill>
              <a:latin typeface="Times New Roman"/>
              <a:ea typeface="Times New Roman"/>
              <a:cs typeface="Times New Roman"/>
            </a:endParaRPr>
          </a:p>
        </p:txBody>
      </p:sp>
    </p:spTree>
    <p:extLst>
      <p:ext uri="{BB962C8B-B14F-4D97-AF65-F5344CB8AC3E}">
        <p14:creationId xmlns:p14="http://schemas.microsoft.com/office/powerpoint/2010/main" val="378330875"/>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E6ACC84B-CE87-41E9-A8B5-7B8BC89E06A8}"/>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2. ĐỐI TƯỢNG KHÔNG CHỊU THUẾ</a:t>
            </a:r>
          </a:p>
        </p:txBody>
      </p:sp>
      <p:sp>
        <p:nvSpPr>
          <p:cNvPr id="19461" name="Slide Number Placeholder 5">
            <a:extLst>
              <a:ext uri="{FF2B5EF4-FFF2-40B4-BE49-F238E27FC236}">
                <a16:creationId xmlns:a16="http://schemas.microsoft.com/office/drawing/2014/main" id="{16B12E8D-AB08-4C1A-B13B-5D7F27EB41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8</a:t>
            </a:fld>
            <a:endParaRPr lang="en-US" altLang="en-US" sz="1400" b="0">
              <a:solidFill>
                <a:schemeClr val="bg1"/>
              </a:solidFill>
              <a:latin typeface="Arial" panose="020B0604020202020204" pitchFamily="34" charset="0"/>
            </a:endParaRPr>
          </a:p>
        </p:txBody>
      </p:sp>
      <p:sp>
        <p:nvSpPr>
          <p:cNvPr id="23" name="Flowchart: Alternate Process 22">
            <a:extLst>
              <a:ext uri="{FF2B5EF4-FFF2-40B4-BE49-F238E27FC236}">
                <a16:creationId xmlns:a16="http://schemas.microsoft.com/office/drawing/2014/main" id="{B9016CD6-22C0-4A67-8B76-B900C778C86B}"/>
              </a:ext>
            </a:extLst>
          </p:cNvPr>
          <p:cNvSpPr>
            <a:spLocks noChangeArrowheads="1"/>
          </p:cNvSpPr>
          <p:nvPr/>
        </p:nvSpPr>
        <p:spPr bwMode="auto">
          <a:xfrm>
            <a:off x="1117063" y="1219300"/>
            <a:ext cx="3683537" cy="447850"/>
          </a:xfrm>
          <a:prstGeom prst="flowChartAlternateProcess">
            <a:avLst/>
          </a:prstGeom>
          <a:solidFill>
            <a:schemeClr val="accent5">
              <a:lumMod val="75000"/>
            </a:schemeClr>
          </a:solidFill>
          <a:ln w="25400" algn="ctr">
            <a:solidFill>
              <a:srgbClr val="385D8A"/>
            </a:solidFill>
            <a:miter lim="800000"/>
            <a:headEnd/>
            <a:tailEnd/>
          </a:ln>
        </p:spPr>
        <p:txBody>
          <a:bodyPr anchor="ctr"/>
          <a:lstStyle/>
          <a:p>
            <a:pPr algn="just">
              <a:defRPr/>
            </a:pPr>
            <a:r>
              <a:rPr lang="en-US">
                <a:solidFill>
                  <a:srgbClr val="FFFFFF"/>
                </a:solidFill>
                <a:latin typeface="Times New Roman"/>
              </a:rPr>
              <a:t>Hoạt động vận chuyển hành khách</a:t>
            </a:r>
          </a:p>
        </p:txBody>
      </p:sp>
      <p:sp>
        <p:nvSpPr>
          <p:cNvPr id="24" name="Oval 23">
            <a:extLst>
              <a:ext uri="{FF2B5EF4-FFF2-40B4-BE49-F238E27FC236}">
                <a16:creationId xmlns:a16="http://schemas.microsoft.com/office/drawing/2014/main" id="{189A844D-6108-484C-BCC9-67821FE17C0E}"/>
              </a:ext>
            </a:extLst>
          </p:cNvPr>
          <p:cNvSpPr/>
          <p:nvPr/>
        </p:nvSpPr>
        <p:spPr>
          <a:xfrm>
            <a:off x="254161" y="1089024"/>
            <a:ext cx="762000" cy="663576"/>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a:latin typeface="Times New Roman" panose="02020603050405020304" pitchFamily="18" charset="0"/>
                <a:cs typeface="Times New Roman" panose="02020603050405020304" pitchFamily="18" charset="0"/>
              </a:rPr>
              <a:t>2.2</a:t>
            </a:r>
          </a:p>
        </p:txBody>
      </p:sp>
      <p:sp>
        <p:nvSpPr>
          <p:cNvPr id="32" name="Google Shape;392;p22">
            <a:extLst>
              <a:ext uri="{FF2B5EF4-FFF2-40B4-BE49-F238E27FC236}">
                <a16:creationId xmlns:a16="http://schemas.microsoft.com/office/drawing/2014/main" id="{CC39EB12-3CE5-4675-A012-D7C01C80A9AA}"/>
              </a:ext>
            </a:extLst>
          </p:cNvPr>
          <p:cNvSpPr>
            <a:spLocks noGrp="1"/>
          </p:cNvSpPr>
          <p:nvPr/>
        </p:nvSpPr>
        <p:spPr>
          <a:xfrm>
            <a:off x="6549479" y="1778896"/>
            <a:ext cx="135900" cy="112084"/>
          </a:xfrm>
          <a:custGeom>
            <a:avLst/>
            <a:gdLst/>
            <a:ahLst/>
            <a:cxnLst/>
            <a:rect l="l" t="t" r="r" b="b"/>
            <a:pathLst>
              <a:path w="2275" h="2276">
                <a:moveTo>
                  <a:pt x="0" y="1"/>
                </a:moveTo>
                <a:lnTo>
                  <a:pt x="0" y="2275"/>
                </a:lnTo>
                <a:lnTo>
                  <a:pt x="2275" y="2275"/>
                </a:lnTo>
                <a:cubicBezTo>
                  <a:pt x="2275" y="1013"/>
                  <a:pt x="1263" y="1"/>
                  <a:pt x="0" y="1"/>
                </a:cubicBezTo>
                <a:close/>
              </a:path>
            </a:pathLst>
          </a:custGeom>
          <a:solidFill>
            <a:srgbClr val="FFFFFF"/>
          </a:solidFill>
          <a:ln>
            <a:noFill/>
          </a:ln>
        </p:spPr>
        <p:txBody>
          <a:bodyPr spcFirstLastPara="1" wrap="square" lIns="91425" tIns="91425" rIns="91425" bIns="91425" anchor="ctr">
            <a:noAutofit/>
          </a:bodyPr>
          <a:lstStyle/>
          <a:p>
            <a:pPr marL="0" lvl="0" indent="0" algn="l">
              <a:spcBef>
                <a:spcPts val="0"/>
              </a:spcBef>
              <a:spcAft>
                <a:spcPts val="0"/>
              </a:spcAft>
              <a:buNone/>
            </a:pPr>
            <a:endParaRPr/>
          </a:p>
        </p:txBody>
      </p:sp>
      <p:sp>
        <p:nvSpPr>
          <p:cNvPr id="39" name="Google Shape;392;p22">
            <a:extLst>
              <a:ext uri="{FF2B5EF4-FFF2-40B4-BE49-F238E27FC236}">
                <a16:creationId xmlns:a16="http://schemas.microsoft.com/office/drawing/2014/main" id="{D8EB6B3B-986E-4B8E-BFE9-53A3E4A8BFF3}"/>
              </a:ext>
            </a:extLst>
          </p:cNvPr>
          <p:cNvSpPr>
            <a:spLocks noGrp="1"/>
          </p:cNvSpPr>
          <p:nvPr/>
        </p:nvSpPr>
        <p:spPr>
          <a:xfrm>
            <a:off x="6530418" y="5282833"/>
            <a:ext cx="135900" cy="112084"/>
          </a:xfrm>
          <a:custGeom>
            <a:avLst/>
            <a:gdLst/>
            <a:ahLst/>
            <a:cxnLst/>
            <a:rect l="l" t="t" r="r" b="b"/>
            <a:pathLst>
              <a:path w="2275" h="2276">
                <a:moveTo>
                  <a:pt x="0" y="1"/>
                </a:moveTo>
                <a:lnTo>
                  <a:pt x="0" y="2275"/>
                </a:lnTo>
                <a:lnTo>
                  <a:pt x="2275" y="2275"/>
                </a:lnTo>
                <a:cubicBezTo>
                  <a:pt x="2275" y="1013"/>
                  <a:pt x="1263" y="1"/>
                  <a:pt x="0" y="1"/>
                </a:cubicBezTo>
                <a:close/>
              </a:path>
            </a:pathLst>
          </a:custGeom>
          <a:solidFill>
            <a:srgbClr val="FFFFFF"/>
          </a:solidFill>
          <a:ln>
            <a:noFill/>
          </a:ln>
        </p:spPr>
        <p:txBody>
          <a:bodyPr spcFirstLastPara="1" wrap="square" lIns="91425" tIns="91425" rIns="91425" bIns="91425" anchor="ctr">
            <a:noAutofit/>
          </a:bodyPr>
          <a:lstStyle/>
          <a:p>
            <a:pPr marL="0" lvl="0" indent="0" algn="l">
              <a:spcBef>
                <a:spcPts val="0"/>
              </a:spcBef>
              <a:spcAft>
                <a:spcPts val="0"/>
              </a:spcAft>
              <a:buNone/>
            </a:pPr>
            <a:endParaRPr/>
          </a:p>
        </p:txBody>
      </p:sp>
      <p:sp>
        <p:nvSpPr>
          <p:cNvPr id="18" name="Google Shape;484;p24">
            <a:extLst>
              <a:ext uri="{FF2B5EF4-FFF2-40B4-BE49-F238E27FC236}">
                <a16:creationId xmlns:a16="http://schemas.microsoft.com/office/drawing/2014/main" id="{4B45F4B7-F648-41C5-B810-F0C008260671}"/>
              </a:ext>
            </a:extLst>
          </p:cNvPr>
          <p:cNvSpPr>
            <a:spLocks noGrp="1"/>
          </p:cNvSpPr>
          <p:nvPr/>
        </p:nvSpPr>
        <p:spPr>
          <a:xfrm>
            <a:off x="76223" y="4040702"/>
            <a:ext cx="8114045" cy="1041655"/>
          </a:xfrm>
          <a:custGeom>
            <a:avLst/>
            <a:gdLst/>
            <a:ahLst/>
            <a:cxnLst/>
            <a:rect l="l" t="t" r="r" b="b"/>
            <a:pathLst>
              <a:path w="140816" h="29469">
                <a:moveTo>
                  <a:pt x="8514" y="1"/>
                </a:moveTo>
                <a:lnTo>
                  <a:pt x="1" y="14729"/>
                </a:lnTo>
                <a:lnTo>
                  <a:pt x="8514" y="29469"/>
                </a:lnTo>
                <a:lnTo>
                  <a:pt x="132303" y="29469"/>
                </a:lnTo>
                <a:lnTo>
                  <a:pt x="140816" y="14729"/>
                </a:lnTo>
                <a:lnTo>
                  <a:pt x="132303" y="1"/>
                </a:lnTo>
                <a:close/>
              </a:path>
            </a:pathLst>
          </a:custGeom>
          <a:solidFill>
            <a:srgbClr val="92D050"/>
          </a:solidFill>
          <a:ln>
            <a:noFill/>
          </a:ln>
        </p:spPr>
        <p:txBody>
          <a:bodyPr spcFirstLastPara="1" wrap="square" lIns="91425" tIns="91425" rIns="91425" bIns="91425" anchor="ctr">
            <a:noAutofit/>
          </a:bodyPr>
          <a:lstStyle/>
          <a:p>
            <a:pPr marL="0" lvl="0" indent="0" algn="l">
              <a:spcBef>
                <a:spcPts val="0"/>
              </a:spcBef>
              <a:spcAft>
                <a:spcPts val="0"/>
              </a:spcAft>
              <a:buNone/>
            </a:pPr>
            <a:endParaRPr/>
          </a:p>
        </p:txBody>
      </p:sp>
      <p:sp>
        <p:nvSpPr>
          <p:cNvPr id="19" name="Google Shape;485;p24">
            <a:extLst>
              <a:ext uri="{FF2B5EF4-FFF2-40B4-BE49-F238E27FC236}">
                <a16:creationId xmlns:a16="http://schemas.microsoft.com/office/drawing/2014/main" id="{2518E026-F674-4352-A162-F09D98A2D257}"/>
              </a:ext>
            </a:extLst>
          </p:cNvPr>
          <p:cNvSpPr>
            <a:spLocks noGrp="1"/>
          </p:cNvSpPr>
          <p:nvPr/>
        </p:nvSpPr>
        <p:spPr>
          <a:xfrm>
            <a:off x="76200" y="4040702"/>
            <a:ext cx="1169344" cy="1384551"/>
          </a:xfrm>
          <a:custGeom>
            <a:avLst/>
            <a:gdLst/>
            <a:ahLst/>
            <a:cxnLst/>
            <a:rect l="l" t="t" r="r" b="b"/>
            <a:pathLst>
              <a:path w="35291" h="39863">
                <a:moveTo>
                  <a:pt x="1" y="1"/>
                </a:moveTo>
                <a:lnTo>
                  <a:pt x="1" y="29469"/>
                </a:lnTo>
                <a:lnTo>
                  <a:pt x="17646" y="39863"/>
                </a:lnTo>
                <a:lnTo>
                  <a:pt x="35291" y="29469"/>
                </a:lnTo>
                <a:lnTo>
                  <a:pt x="35291" y="1"/>
                </a:lnTo>
                <a:close/>
              </a:path>
            </a:pathLst>
          </a:custGeom>
          <a:solidFill>
            <a:srgbClr val="00B050"/>
          </a:solidFill>
          <a:ln>
            <a:noFill/>
          </a:ln>
        </p:spPr>
        <p:txBody>
          <a:bodyPr spcFirstLastPara="1" wrap="square" lIns="91425" tIns="91425" rIns="91425" bIns="274300" anchor="ctr">
            <a:noAutofit/>
          </a:bodyPr>
          <a:lstStyle/>
          <a:p>
            <a:pPr marL="0" lvl="0" indent="0" algn="ctr">
              <a:spcBef>
                <a:spcPts val="0"/>
              </a:spcBef>
              <a:spcAft>
                <a:spcPts val="0"/>
              </a:spcAft>
              <a:buNone/>
            </a:pPr>
            <a:r>
              <a:rPr sz="2000">
                <a:solidFill>
                  <a:srgbClr val="FFFFFF"/>
                </a:solidFill>
                <a:latin typeface="Times New Roman"/>
                <a:ea typeface="Times New Roman"/>
                <a:cs typeface="Times New Roman"/>
              </a:rPr>
              <a:t>Trước đây</a:t>
            </a:r>
          </a:p>
        </p:txBody>
      </p:sp>
      <p:sp>
        <p:nvSpPr>
          <p:cNvPr id="20" name="Google Shape;487;p24">
            <a:extLst>
              <a:ext uri="{FF2B5EF4-FFF2-40B4-BE49-F238E27FC236}">
                <a16:creationId xmlns:a16="http://schemas.microsoft.com/office/drawing/2014/main" id="{36018BF4-5533-43A2-94FE-4FF39A588FD6}"/>
              </a:ext>
            </a:extLst>
          </p:cNvPr>
          <p:cNvSpPr>
            <a:spLocks noGrp="1"/>
          </p:cNvSpPr>
          <p:nvPr/>
        </p:nvSpPr>
        <p:spPr>
          <a:xfrm>
            <a:off x="8724254" y="4313551"/>
            <a:ext cx="209756" cy="192217"/>
          </a:xfrm>
          <a:custGeom>
            <a:avLst/>
            <a:gdLst/>
            <a:ahLst/>
            <a:cxnLst/>
            <a:rect l="l" t="t" r="r" b="b"/>
            <a:pathLst>
              <a:path w="2994" h="2962">
                <a:moveTo>
                  <a:pt x="1985" y="0"/>
                </a:moveTo>
                <a:cubicBezTo>
                  <a:pt x="1197" y="0"/>
                  <a:pt x="473" y="378"/>
                  <a:pt x="0" y="945"/>
                </a:cubicBezTo>
                <a:cubicBezTo>
                  <a:pt x="630" y="1481"/>
                  <a:pt x="1229" y="2174"/>
                  <a:pt x="1670" y="2962"/>
                </a:cubicBezTo>
                <a:lnTo>
                  <a:pt x="2867" y="473"/>
                </a:lnTo>
                <a:cubicBezTo>
                  <a:pt x="2993" y="252"/>
                  <a:pt x="2836" y="0"/>
                  <a:pt x="2552" y="0"/>
                </a:cubicBezTo>
                <a:close/>
              </a:path>
            </a:pathLst>
          </a:custGeom>
          <a:solidFill>
            <a:schemeClr val="accent6"/>
          </a:solidFill>
          <a:ln>
            <a:noFill/>
          </a:ln>
        </p:spPr>
        <p:txBody>
          <a:bodyPr spcFirstLastPara="1" wrap="square" lIns="91425" tIns="91425" rIns="91425" bIns="91425" anchor="ctr">
            <a:noAutofit/>
          </a:bodyPr>
          <a:lstStyle/>
          <a:p>
            <a:pPr marL="0" lvl="0" indent="0" algn="l">
              <a:spcBef>
                <a:spcPts val="0"/>
              </a:spcBef>
              <a:spcAft>
                <a:spcPts val="0"/>
              </a:spcAft>
              <a:buNone/>
            </a:pPr>
            <a:endParaRPr/>
          </a:p>
        </p:txBody>
      </p:sp>
      <p:sp>
        <p:nvSpPr>
          <p:cNvPr id="21" name="Google Shape;488;p24">
            <a:extLst>
              <a:ext uri="{FF2B5EF4-FFF2-40B4-BE49-F238E27FC236}">
                <a16:creationId xmlns:a16="http://schemas.microsoft.com/office/drawing/2014/main" id="{04D6AA59-3F7A-4976-BA3F-BC2809F73362}"/>
              </a:ext>
            </a:extLst>
          </p:cNvPr>
          <p:cNvSpPr>
            <a:spLocks noGrp="1"/>
          </p:cNvSpPr>
          <p:nvPr/>
        </p:nvSpPr>
        <p:spPr>
          <a:xfrm>
            <a:off x="8437352" y="4759249"/>
            <a:ext cx="46378" cy="42960"/>
          </a:xfrm>
          <a:custGeom>
            <a:avLst/>
            <a:gdLst/>
            <a:ahLst/>
            <a:cxnLst/>
            <a:rect l="l" t="t" r="r" b="b"/>
            <a:pathLst>
              <a:path w="662" h="662">
                <a:moveTo>
                  <a:pt x="347" y="0"/>
                </a:moveTo>
                <a:cubicBezTo>
                  <a:pt x="158" y="0"/>
                  <a:pt x="0" y="158"/>
                  <a:pt x="0" y="347"/>
                </a:cubicBezTo>
                <a:cubicBezTo>
                  <a:pt x="0" y="441"/>
                  <a:pt x="158" y="536"/>
                  <a:pt x="347" y="662"/>
                </a:cubicBezTo>
                <a:cubicBezTo>
                  <a:pt x="504" y="599"/>
                  <a:pt x="630" y="473"/>
                  <a:pt x="662" y="378"/>
                </a:cubicBezTo>
                <a:lnTo>
                  <a:pt x="662" y="284"/>
                </a:lnTo>
                <a:cubicBezTo>
                  <a:pt x="630" y="126"/>
                  <a:pt x="504" y="0"/>
                  <a:pt x="347" y="0"/>
                </a:cubicBezTo>
                <a:close/>
              </a:path>
            </a:pathLst>
          </a:custGeom>
          <a:solidFill>
            <a:schemeClr val="accent6"/>
          </a:solidFill>
          <a:ln>
            <a:noFill/>
          </a:ln>
        </p:spPr>
        <p:txBody>
          <a:bodyPr spcFirstLastPara="1" wrap="square" lIns="91425" tIns="91425" rIns="91425" bIns="91425" anchor="ctr">
            <a:noAutofit/>
          </a:bodyPr>
          <a:lstStyle/>
          <a:p>
            <a:pPr marL="0" lvl="0" indent="0" algn="l">
              <a:spcBef>
                <a:spcPts val="0"/>
              </a:spcBef>
              <a:spcAft>
                <a:spcPts val="0"/>
              </a:spcAft>
              <a:buNone/>
            </a:pPr>
            <a:endParaRPr/>
          </a:p>
        </p:txBody>
      </p:sp>
      <p:sp>
        <p:nvSpPr>
          <p:cNvPr id="22" name="Google Shape;489;p24">
            <a:extLst>
              <a:ext uri="{FF2B5EF4-FFF2-40B4-BE49-F238E27FC236}">
                <a16:creationId xmlns:a16="http://schemas.microsoft.com/office/drawing/2014/main" id="{0D20781D-2176-462D-BB19-6B0C29AF8914}"/>
              </a:ext>
            </a:extLst>
          </p:cNvPr>
          <p:cNvSpPr>
            <a:spLocks noGrp="1"/>
          </p:cNvSpPr>
          <p:nvPr/>
        </p:nvSpPr>
        <p:spPr>
          <a:xfrm>
            <a:off x="8227610" y="4497527"/>
            <a:ext cx="300272" cy="535314"/>
          </a:xfrm>
          <a:custGeom>
            <a:avLst/>
            <a:gdLst/>
            <a:ahLst/>
            <a:cxnLst/>
            <a:rect l="l" t="t" r="r" b="b"/>
            <a:pathLst>
              <a:path w="4286" h="8249">
                <a:moveTo>
                  <a:pt x="2521" y="2931"/>
                </a:moveTo>
                <a:cubicBezTo>
                  <a:pt x="2710" y="2931"/>
                  <a:pt x="2867" y="3088"/>
                  <a:pt x="2867" y="3277"/>
                </a:cubicBezTo>
                <a:cubicBezTo>
                  <a:pt x="2867" y="3466"/>
                  <a:pt x="2710" y="3624"/>
                  <a:pt x="2521" y="3624"/>
                </a:cubicBezTo>
                <a:cubicBezTo>
                  <a:pt x="2332" y="3624"/>
                  <a:pt x="2174" y="3466"/>
                  <a:pt x="2174" y="3277"/>
                </a:cubicBezTo>
                <a:cubicBezTo>
                  <a:pt x="2174" y="3088"/>
                  <a:pt x="2332" y="2931"/>
                  <a:pt x="2521" y="2931"/>
                </a:cubicBezTo>
                <a:close/>
                <a:moveTo>
                  <a:pt x="1513" y="1"/>
                </a:moveTo>
                <a:cubicBezTo>
                  <a:pt x="568" y="1387"/>
                  <a:pt x="1" y="3246"/>
                  <a:pt x="1" y="4695"/>
                </a:cubicBezTo>
                <a:cubicBezTo>
                  <a:pt x="1" y="6113"/>
                  <a:pt x="473" y="7184"/>
                  <a:pt x="1450" y="7845"/>
                </a:cubicBezTo>
                <a:cubicBezTo>
                  <a:pt x="1859" y="8112"/>
                  <a:pt x="2328" y="8248"/>
                  <a:pt x="2801" y="8248"/>
                </a:cubicBezTo>
                <a:cubicBezTo>
                  <a:pt x="3166" y="8248"/>
                  <a:pt x="3533" y="8167"/>
                  <a:pt x="3876" y="8003"/>
                </a:cubicBezTo>
                <a:cubicBezTo>
                  <a:pt x="4128" y="7845"/>
                  <a:pt x="4285" y="7562"/>
                  <a:pt x="4285" y="7310"/>
                </a:cubicBezTo>
                <a:lnTo>
                  <a:pt x="4285" y="5608"/>
                </a:lnTo>
                <a:cubicBezTo>
                  <a:pt x="4065" y="5451"/>
                  <a:pt x="3718" y="5199"/>
                  <a:pt x="3624" y="4852"/>
                </a:cubicBezTo>
                <a:cubicBezTo>
                  <a:pt x="3592" y="4821"/>
                  <a:pt x="3592" y="4726"/>
                  <a:pt x="3592" y="4695"/>
                </a:cubicBezTo>
                <a:lnTo>
                  <a:pt x="3592" y="2300"/>
                </a:lnTo>
                <a:cubicBezTo>
                  <a:pt x="3592" y="1670"/>
                  <a:pt x="3277" y="1103"/>
                  <a:pt x="2773" y="788"/>
                </a:cubicBezTo>
                <a:lnTo>
                  <a:pt x="1513" y="1"/>
                </a:lnTo>
                <a:close/>
              </a:path>
            </a:pathLst>
          </a:custGeom>
          <a:solidFill>
            <a:schemeClr val="accent6"/>
          </a:solidFill>
          <a:ln>
            <a:noFill/>
          </a:ln>
        </p:spPr>
        <p:txBody>
          <a:bodyPr spcFirstLastPara="1" wrap="square" lIns="91425" tIns="91425" rIns="91425" bIns="91425" anchor="ctr">
            <a:noAutofit/>
          </a:bodyPr>
          <a:lstStyle/>
          <a:p>
            <a:pPr marL="0" lvl="0" indent="0" algn="l">
              <a:spcBef>
                <a:spcPts val="0"/>
              </a:spcBef>
              <a:spcAft>
                <a:spcPts val="0"/>
              </a:spcAft>
              <a:buNone/>
            </a:pPr>
            <a:endParaRPr/>
          </a:p>
        </p:txBody>
      </p:sp>
      <p:sp>
        <p:nvSpPr>
          <p:cNvPr id="29" name="Google Shape;490;p24">
            <a:extLst>
              <a:ext uri="{FF2B5EF4-FFF2-40B4-BE49-F238E27FC236}">
                <a16:creationId xmlns:a16="http://schemas.microsoft.com/office/drawing/2014/main" id="{50765305-D5CA-4526-8648-2DC01A50564C}"/>
              </a:ext>
            </a:extLst>
          </p:cNvPr>
          <p:cNvSpPr>
            <a:spLocks noGrp="1"/>
          </p:cNvSpPr>
          <p:nvPr/>
        </p:nvSpPr>
        <p:spPr>
          <a:xfrm>
            <a:off x="8578521" y="4497527"/>
            <a:ext cx="300272" cy="535963"/>
          </a:xfrm>
          <a:custGeom>
            <a:avLst/>
            <a:gdLst/>
            <a:ahLst/>
            <a:cxnLst/>
            <a:rect l="l" t="t" r="r" b="b"/>
            <a:pathLst>
              <a:path w="4286" h="8259">
                <a:moveTo>
                  <a:pt x="1797" y="2931"/>
                </a:moveTo>
                <a:cubicBezTo>
                  <a:pt x="2017" y="2931"/>
                  <a:pt x="2175" y="3088"/>
                  <a:pt x="2175" y="3277"/>
                </a:cubicBezTo>
                <a:cubicBezTo>
                  <a:pt x="2175" y="3466"/>
                  <a:pt x="2017" y="3624"/>
                  <a:pt x="1797" y="3624"/>
                </a:cubicBezTo>
                <a:cubicBezTo>
                  <a:pt x="1608" y="3624"/>
                  <a:pt x="1450" y="3466"/>
                  <a:pt x="1450" y="3277"/>
                </a:cubicBezTo>
                <a:cubicBezTo>
                  <a:pt x="1450" y="3088"/>
                  <a:pt x="1608" y="2931"/>
                  <a:pt x="1797" y="2931"/>
                </a:cubicBezTo>
                <a:close/>
                <a:moveTo>
                  <a:pt x="2805" y="1"/>
                </a:moveTo>
                <a:lnTo>
                  <a:pt x="1545" y="788"/>
                </a:lnTo>
                <a:cubicBezTo>
                  <a:pt x="1009" y="1103"/>
                  <a:pt x="694" y="1702"/>
                  <a:pt x="694" y="2300"/>
                </a:cubicBezTo>
                <a:lnTo>
                  <a:pt x="694" y="4506"/>
                </a:lnTo>
                <a:lnTo>
                  <a:pt x="694" y="4695"/>
                </a:lnTo>
                <a:cubicBezTo>
                  <a:pt x="694" y="4789"/>
                  <a:pt x="694" y="4852"/>
                  <a:pt x="662" y="4947"/>
                </a:cubicBezTo>
                <a:lnTo>
                  <a:pt x="662" y="4978"/>
                </a:lnTo>
                <a:cubicBezTo>
                  <a:pt x="568" y="5293"/>
                  <a:pt x="253" y="5514"/>
                  <a:pt x="1" y="5640"/>
                </a:cubicBezTo>
                <a:lnTo>
                  <a:pt x="1" y="7310"/>
                </a:lnTo>
                <a:cubicBezTo>
                  <a:pt x="1" y="7562"/>
                  <a:pt x="158" y="7845"/>
                  <a:pt x="442" y="8003"/>
                </a:cubicBezTo>
                <a:cubicBezTo>
                  <a:pt x="777" y="8174"/>
                  <a:pt x="1139" y="8258"/>
                  <a:pt x="1503" y="8258"/>
                </a:cubicBezTo>
                <a:cubicBezTo>
                  <a:pt x="2884" y="8258"/>
                  <a:pt x="4285" y="7039"/>
                  <a:pt x="4285" y="4695"/>
                </a:cubicBezTo>
                <a:cubicBezTo>
                  <a:pt x="4285" y="3246"/>
                  <a:pt x="3750" y="1418"/>
                  <a:pt x="2805" y="1"/>
                </a:cubicBezTo>
                <a:close/>
              </a:path>
            </a:pathLst>
          </a:custGeom>
          <a:solidFill>
            <a:schemeClr val="accent6"/>
          </a:solidFill>
          <a:ln>
            <a:noFill/>
          </a:ln>
        </p:spPr>
        <p:txBody>
          <a:bodyPr spcFirstLastPara="1" wrap="square" lIns="91425" tIns="91425" rIns="91425" bIns="91425" anchor="ctr">
            <a:noAutofit/>
          </a:bodyPr>
          <a:lstStyle/>
          <a:p>
            <a:pPr marL="0" lvl="0" indent="0" algn="l">
              <a:spcBef>
                <a:spcPts val="0"/>
              </a:spcBef>
              <a:spcAft>
                <a:spcPts val="0"/>
              </a:spcAft>
              <a:buNone/>
            </a:pPr>
            <a:endParaRPr/>
          </a:p>
        </p:txBody>
      </p:sp>
      <p:sp>
        <p:nvSpPr>
          <p:cNvPr id="33" name="Google Shape;491;p24">
            <a:extLst>
              <a:ext uri="{FF2B5EF4-FFF2-40B4-BE49-F238E27FC236}">
                <a16:creationId xmlns:a16="http://schemas.microsoft.com/office/drawing/2014/main" id="{67EB8A80-7B20-456D-8396-5DA984C53108}"/>
              </a:ext>
            </a:extLst>
          </p:cNvPr>
          <p:cNvSpPr>
            <a:spLocks noGrp="1"/>
          </p:cNvSpPr>
          <p:nvPr/>
        </p:nvSpPr>
        <p:spPr>
          <a:xfrm>
            <a:off x="8362260" y="4362611"/>
            <a:ext cx="381890" cy="374181"/>
          </a:xfrm>
          <a:custGeom>
            <a:avLst/>
            <a:gdLst/>
            <a:ahLst/>
            <a:cxnLst/>
            <a:rect l="l" t="t" r="r" b="b"/>
            <a:pathLst>
              <a:path w="5451" h="5766">
                <a:moveTo>
                  <a:pt x="2741" y="0"/>
                </a:moveTo>
                <a:cubicBezTo>
                  <a:pt x="1702" y="0"/>
                  <a:pt x="756" y="599"/>
                  <a:pt x="0" y="1513"/>
                </a:cubicBezTo>
                <a:lnTo>
                  <a:pt x="1229" y="2300"/>
                </a:lnTo>
                <a:cubicBezTo>
                  <a:pt x="1954" y="2741"/>
                  <a:pt x="2363" y="3529"/>
                  <a:pt x="2363" y="4379"/>
                </a:cubicBezTo>
                <a:lnTo>
                  <a:pt x="2363" y="5766"/>
                </a:lnTo>
                <a:cubicBezTo>
                  <a:pt x="2489" y="5703"/>
                  <a:pt x="2615" y="5671"/>
                  <a:pt x="2773" y="5671"/>
                </a:cubicBezTo>
                <a:cubicBezTo>
                  <a:pt x="2899" y="5671"/>
                  <a:pt x="2993" y="5703"/>
                  <a:pt x="3088" y="5766"/>
                </a:cubicBezTo>
                <a:lnTo>
                  <a:pt x="3088" y="4379"/>
                </a:lnTo>
                <a:cubicBezTo>
                  <a:pt x="3088" y="3497"/>
                  <a:pt x="3529" y="2710"/>
                  <a:pt x="4222" y="2300"/>
                </a:cubicBezTo>
                <a:lnTo>
                  <a:pt x="5451" y="1513"/>
                </a:lnTo>
                <a:cubicBezTo>
                  <a:pt x="4695" y="599"/>
                  <a:pt x="3749" y="0"/>
                  <a:pt x="2741" y="0"/>
                </a:cubicBezTo>
                <a:close/>
              </a:path>
            </a:pathLst>
          </a:custGeom>
          <a:solidFill>
            <a:schemeClr val="accent6"/>
          </a:solidFill>
          <a:ln>
            <a:noFill/>
          </a:ln>
        </p:spPr>
        <p:txBody>
          <a:bodyPr spcFirstLastPara="1" wrap="square" lIns="91425" tIns="91425" rIns="91425" bIns="91425" anchor="ctr">
            <a:noAutofit/>
          </a:bodyPr>
          <a:lstStyle/>
          <a:p>
            <a:pPr marL="0" lvl="0" indent="0" algn="l">
              <a:spcBef>
                <a:spcPts val="0"/>
              </a:spcBef>
              <a:spcAft>
                <a:spcPts val="0"/>
              </a:spcAft>
              <a:buNone/>
            </a:pPr>
            <a:endParaRPr/>
          </a:p>
        </p:txBody>
      </p:sp>
      <p:sp>
        <p:nvSpPr>
          <p:cNvPr id="34" name="Google Shape;492;p24">
            <a:extLst>
              <a:ext uri="{FF2B5EF4-FFF2-40B4-BE49-F238E27FC236}">
                <a16:creationId xmlns:a16="http://schemas.microsoft.com/office/drawing/2014/main" id="{A987EBAC-58EA-4EDC-B262-AAED3058346E}"/>
              </a:ext>
            </a:extLst>
          </p:cNvPr>
          <p:cNvSpPr>
            <a:spLocks noGrp="1"/>
          </p:cNvSpPr>
          <p:nvPr/>
        </p:nvSpPr>
        <p:spPr>
          <a:xfrm>
            <a:off x="8384387" y="5018891"/>
            <a:ext cx="147894" cy="63466"/>
          </a:xfrm>
          <a:custGeom>
            <a:avLst/>
            <a:gdLst/>
            <a:ahLst/>
            <a:cxnLst/>
            <a:rect l="l" t="t" r="r" b="b"/>
            <a:pathLst>
              <a:path w="2111" h="978">
                <a:moveTo>
                  <a:pt x="1071" y="0"/>
                </a:moveTo>
                <a:cubicBezTo>
                  <a:pt x="756" y="252"/>
                  <a:pt x="378" y="410"/>
                  <a:pt x="0" y="536"/>
                </a:cubicBezTo>
                <a:lnTo>
                  <a:pt x="0" y="630"/>
                </a:lnTo>
                <a:cubicBezTo>
                  <a:pt x="0" y="851"/>
                  <a:pt x="158" y="977"/>
                  <a:pt x="347" y="977"/>
                </a:cubicBezTo>
                <a:lnTo>
                  <a:pt x="1764" y="977"/>
                </a:lnTo>
                <a:cubicBezTo>
                  <a:pt x="1953" y="977"/>
                  <a:pt x="2111" y="851"/>
                  <a:pt x="2111" y="630"/>
                </a:cubicBezTo>
                <a:lnTo>
                  <a:pt x="2111" y="536"/>
                </a:lnTo>
                <a:cubicBezTo>
                  <a:pt x="1733" y="410"/>
                  <a:pt x="1386" y="252"/>
                  <a:pt x="1071" y="0"/>
                </a:cubicBezTo>
                <a:close/>
              </a:path>
            </a:pathLst>
          </a:custGeom>
          <a:solidFill>
            <a:schemeClr val="accent6"/>
          </a:solidFill>
          <a:ln>
            <a:noFill/>
          </a:ln>
        </p:spPr>
        <p:txBody>
          <a:bodyPr spcFirstLastPara="1" wrap="square" lIns="91425" tIns="91425" rIns="91425" bIns="91425" anchor="ctr">
            <a:noAutofit/>
          </a:bodyPr>
          <a:lstStyle/>
          <a:p>
            <a:pPr marL="0" lvl="0" indent="0" algn="l">
              <a:spcBef>
                <a:spcPts val="0"/>
              </a:spcBef>
              <a:spcAft>
                <a:spcPts val="0"/>
              </a:spcAft>
              <a:buNone/>
            </a:pPr>
            <a:endParaRPr/>
          </a:p>
        </p:txBody>
      </p:sp>
      <p:sp>
        <p:nvSpPr>
          <p:cNvPr id="35" name="Google Shape;493;p24">
            <a:extLst>
              <a:ext uri="{FF2B5EF4-FFF2-40B4-BE49-F238E27FC236}">
                <a16:creationId xmlns:a16="http://schemas.microsoft.com/office/drawing/2014/main" id="{C31939B7-0063-4B18-B886-667181942B1A}"/>
              </a:ext>
            </a:extLst>
          </p:cNvPr>
          <p:cNvSpPr>
            <a:spLocks noGrp="1"/>
          </p:cNvSpPr>
          <p:nvPr/>
        </p:nvSpPr>
        <p:spPr>
          <a:xfrm>
            <a:off x="8176817" y="4313551"/>
            <a:ext cx="207584" cy="192217"/>
          </a:xfrm>
          <a:custGeom>
            <a:avLst/>
            <a:gdLst/>
            <a:ahLst/>
            <a:cxnLst/>
            <a:rect l="l" t="t" r="r" b="b"/>
            <a:pathLst>
              <a:path w="2963" h="2962">
                <a:moveTo>
                  <a:pt x="410" y="0"/>
                </a:moveTo>
                <a:cubicBezTo>
                  <a:pt x="127" y="0"/>
                  <a:pt x="1" y="284"/>
                  <a:pt x="95" y="536"/>
                </a:cubicBezTo>
                <a:lnTo>
                  <a:pt x="1324" y="2962"/>
                </a:lnTo>
                <a:cubicBezTo>
                  <a:pt x="1765" y="2174"/>
                  <a:pt x="2301" y="1512"/>
                  <a:pt x="2962" y="945"/>
                </a:cubicBezTo>
                <a:cubicBezTo>
                  <a:pt x="2490" y="378"/>
                  <a:pt x="1797" y="0"/>
                  <a:pt x="1009" y="0"/>
                </a:cubicBezTo>
                <a:close/>
              </a:path>
            </a:pathLst>
          </a:custGeom>
          <a:solidFill>
            <a:schemeClr val="accent6"/>
          </a:solidFill>
          <a:ln>
            <a:noFill/>
          </a:ln>
        </p:spPr>
        <p:txBody>
          <a:bodyPr spcFirstLastPara="1" wrap="square" lIns="91425" tIns="91425" rIns="91425" bIns="91425" anchor="ctr">
            <a:noAutofit/>
          </a:bodyPr>
          <a:lstStyle/>
          <a:p>
            <a:pPr marL="0" lvl="0" indent="0" algn="l">
              <a:spcBef>
                <a:spcPts val="0"/>
              </a:spcBef>
              <a:spcAft>
                <a:spcPts val="0"/>
              </a:spcAft>
              <a:buNone/>
            </a:pPr>
            <a:endParaRPr/>
          </a:p>
        </p:txBody>
      </p:sp>
      <p:sp>
        <p:nvSpPr>
          <p:cNvPr id="40" name="Google Shape;494;p24">
            <a:extLst>
              <a:ext uri="{FF2B5EF4-FFF2-40B4-BE49-F238E27FC236}">
                <a16:creationId xmlns:a16="http://schemas.microsoft.com/office/drawing/2014/main" id="{A363D87F-FC6A-4186-A80E-AA9BB624CDA3}"/>
              </a:ext>
            </a:extLst>
          </p:cNvPr>
          <p:cNvSpPr>
            <a:spLocks noGrp="1"/>
          </p:cNvSpPr>
          <p:nvPr/>
        </p:nvSpPr>
        <p:spPr>
          <a:xfrm>
            <a:off x="1377871" y="4267200"/>
            <a:ext cx="6546928" cy="476366"/>
          </a:xfrm>
          <a:prstGeom prst="rect">
            <a:avLst/>
          </a:prstGeom>
          <a:noFill/>
          <a:ln>
            <a:noFill/>
          </a:ln>
        </p:spPr>
        <p:txBody>
          <a:bodyPr spcFirstLastPara="1" wrap="square" lIns="91425" tIns="91425" rIns="91425" bIns="91425" anchor="ctr">
            <a:noAutofit/>
          </a:bodyPr>
          <a:lstStyle/>
          <a:p>
            <a:pPr marL="0" lvl="0" indent="0" algn="just">
              <a:spcBef>
                <a:spcPts val="0"/>
              </a:spcBef>
              <a:spcAft>
                <a:spcPts val="0"/>
              </a:spcAft>
              <a:buNone/>
            </a:pPr>
            <a:r>
              <a:rPr lang="en-US" sz="2000" b="0">
                <a:solidFill>
                  <a:srgbClr val="C00000"/>
                </a:solidFill>
                <a:latin typeface="Times New Roman"/>
                <a:ea typeface="Times New Roman"/>
                <a:cs typeface="Times New Roman"/>
              </a:rPr>
              <a:t>V</a:t>
            </a:r>
            <a:r>
              <a:rPr sz="2000" b="0">
                <a:solidFill>
                  <a:srgbClr val="C00000"/>
                </a:solidFill>
                <a:latin typeface="Times New Roman"/>
                <a:ea typeface="Times New Roman"/>
                <a:cs typeface="Times New Roman"/>
              </a:rPr>
              <a:t>ận chuyển hành khách bằng xe buýt, xe điện.</a:t>
            </a:r>
          </a:p>
        </p:txBody>
      </p:sp>
      <p:sp>
        <p:nvSpPr>
          <p:cNvPr id="41" name="Google Shape;498;p24">
            <a:extLst>
              <a:ext uri="{FF2B5EF4-FFF2-40B4-BE49-F238E27FC236}">
                <a16:creationId xmlns:a16="http://schemas.microsoft.com/office/drawing/2014/main" id="{4B73378E-2094-4BFF-95B5-36E7B997C731}"/>
              </a:ext>
            </a:extLst>
          </p:cNvPr>
          <p:cNvSpPr>
            <a:spLocks noGrp="1"/>
          </p:cNvSpPr>
          <p:nvPr/>
        </p:nvSpPr>
        <p:spPr>
          <a:xfrm>
            <a:off x="872858" y="2120955"/>
            <a:ext cx="7354751" cy="1066800"/>
          </a:xfrm>
          <a:custGeom>
            <a:avLst/>
            <a:gdLst/>
            <a:ahLst/>
            <a:cxnLst/>
            <a:rect l="l" t="t" r="r" b="b"/>
            <a:pathLst>
              <a:path w="140816" h="29468">
                <a:moveTo>
                  <a:pt x="8514" y="0"/>
                </a:moveTo>
                <a:lnTo>
                  <a:pt x="1" y="14740"/>
                </a:lnTo>
                <a:lnTo>
                  <a:pt x="8514" y="29468"/>
                </a:lnTo>
                <a:lnTo>
                  <a:pt x="132303" y="29468"/>
                </a:lnTo>
                <a:lnTo>
                  <a:pt x="140816" y="14740"/>
                </a:lnTo>
                <a:lnTo>
                  <a:pt x="132303" y="0"/>
                </a:lnTo>
                <a:close/>
              </a:path>
            </a:pathLst>
          </a:custGeom>
          <a:solidFill>
            <a:schemeClr val="tx1">
              <a:lumMod val="40000"/>
              <a:lumOff val="60000"/>
            </a:schemeClr>
          </a:solidFill>
          <a:ln>
            <a:noFill/>
          </a:ln>
        </p:spPr>
        <p:txBody>
          <a:bodyPr spcFirstLastPara="1" wrap="square" lIns="91425" tIns="91425" rIns="91425" bIns="91425" anchor="ctr">
            <a:noAutofit/>
          </a:bodyPr>
          <a:lstStyle/>
          <a:p>
            <a:pPr marL="0" lvl="0" indent="0" algn="l">
              <a:spcBef>
                <a:spcPts val="0"/>
              </a:spcBef>
              <a:spcAft>
                <a:spcPts val="0"/>
              </a:spcAft>
              <a:buNone/>
            </a:pPr>
            <a:endParaRPr/>
          </a:p>
        </p:txBody>
      </p:sp>
      <p:sp>
        <p:nvSpPr>
          <p:cNvPr id="42" name="Google Shape;503;p24">
            <a:extLst>
              <a:ext uri="{FF2B5EF4-FFF2-40B4-BE49-F238E27FC236}">
                <a16:creationId xmlns:a16="http://schemas.microsoft.com/office/drawing/2014/main" id="{0A66B73E-57D5-4E0D-8C2E-0DDAE2F4F3B9}"/>
              </a:ext>
            </a:extLst>
          </p:cNvPr>
          <p:cNvSpPr>
            <a:spLocks noGrp="1"/>
          </p:cNvSpPr>
          <p:nvPr/>
        </p:nvSpPr>
        <p:spPr>
          <a:xfrm>
            <a:off x="152400" y="2120956"/>
            <a:ext cx="1185833" cy="1435154"/>
          </a:xfrm>
          <a:custGeom>
            <a:avLst/>
            <a:gdLst/>
            <a:ahLst/>
            <a:cxnLst/>
            <a:rect l="l" t="t" r="r" b="b"/>
            <a:pathLst>
              <a:path w="35291" h="39863">
                <a:moveTo>
                  <a:pt x="1" y="0"/>
                </a:moveTo>
                <a:lnTo>
                  <a:pt x="1" y="29468"/>
                </a:lnTo>
                <a:lnTo>
                  <a:pt x="17646" y="39862"/>
                </a:lnTo>
                <a:lnTo>
                  <a:pt x="35291" y="29468"/>
                </a:lnTo>
                <a:lnTo>
                  <a:pt x="35291" y="0"/>
                </a:lnTo>
                <a:close/>
              </a:path>
            </a:pathLst>
          </a:custGeom>
          <a:solidFill>
            <a:schemeClr val="accent4">
              <a:lumMod val="60000"/>
              <a:lumOff val="40000"/>
            </a:schemeClr>
          </a:solidFill>
          <a:ln>
            <a:noFill/>
          </a:ln>
        </p:spPr>
        <p:txBody>
          <a:bodyPr spcFirstLastPara="1" wrap="square" lIns="91425" tIns="91425" rIns="91425" bIns="274300" anchor="ctr">
            <a:noAutofit/>
          </a:bodyPr>
          <a:lstStyle/>
          <a:p>
            <a:pPr marL="0" lvl="0" indent="0" algn="ctr">
              <a:spcBef>
                <a:spcPts val="0"/>
              </a:spcBef>
              <a:spcAft>
                <a:spcPts val="0"/>
              </a:spcAft>
              <a:buNone/>
            </a:pPr>
            <a:r>
              <a:rPr sz="2000">
                <a:solidFill>
                  <a:srgbClr val="FFFFFF"/>
                </a:solidFill>
                <a:latin typeface="Times New Roman"/>
                <a:ea typeface="Times New Roman"/>
                <a:cs typeface="Times New Roman"/>
              </a:rPr>
              <a:t>Bổ sung</a:t>
            </a:r>
          </a:p>
        </p:txBody>
      </p:sp>
      <p:sp>
        <p:nvSpPr>
          <p:cNvPr id="43" name="Google Shape;505;p24">
            <a:extLst>
              <a:ext uri="{FF2B5EF4-FFF2-40B4-BE49-F238E27FC236}">
                <a16:creationId xmlns:a16="http://schemas.microsoft.com/office/drawing/2014/main" id="{0D9A3A2E-2094-4012-B183-17F1F450BE9E}"/>
              </a:ext>
            </a:extLst>
          </p:cNvPr>
          <p:cNvSpPr>
            <a:spLocks noGrp="1"/>
          </p:cNvSpPr>
          <p:nvPr/>
        </p:nvSpPr>
        <p:spPr>
          <a:xfrm>
            <a:off x="8611019" y="2802704"/>
            <a:ext cx="228179" cy="310844"/>
          </a:xfrm>
          <a:custGeom>
            <a:avLst/>
            <a:gdLst/>
            <a:ahLst/>
            <a:cxnLst/>
            <a:rect l="l" t="t" r="r" b="b"/>
            <a:pathLst>
              <a:path w="3561" h="4790">
                <a:moveTo>
                  <a:pt x="2300" y="0"/>
                </a:moveTo>
                <a:cubicBezTo>
                  <a:pt x="1796" y="883"/>
                  <a:pt x="945" y="1513"/>
                  <a:pt x="0" y="1796"/>
                </a:cubicBezTo>
                <a:lnTo>
                  <a:pt x="0" y="1954"/>
                </a:lnTo>
                <a:cubicBezTo>
                  <a:pt x="0" y="3529"/>
                  <a:pt x="1324" y="4789"/>
                  <a:pt x="2836" y="4789"/>
                </a:cubicBezTo>
                <a:lnTo>
                  <a:pt x="3560" y="4789"/>
                </a:lnTo>
                <a:lnTo>
                  <a:pt x="3560" y="4033"/>
                </a:lnTo>
                <a:cubicBezTo>
                  <a:pt x="3434" y="4065"/>
                  <a:pt x="3308" y="4065"/>
                  <a:pt x="3214" y="4065"/>
                </a:cubicBezTo>
                <a:cubicBezTo>
                  <a:pt x="2993" y="4065"/>
                  <a:pt x="2836" y="4033"/>
                  <a:pt x="2773" y="4033"/>
                </a:cubicBezTo>
                <a:cubicBezTo>
                  <a:pt x="1985" y="3844"/>
                  <a:pt x="1418" y="3119"/>
                  <a:pt x="1418" y="2300"/>
                </a:cubicBezTo>
                <a:cubicBezTo>
                  <a:pt x="1387" y="2143"/>
                  <a:pt x="1544" y="1985"/>
                  <a:pt x="1733" y="1985"/>
                </a:cubicBezTo>
                <a:cubicBezTo>
                  <a:pt x="1954" y="1985"/>
                  <a:pt x="2111" y="2143"/>
                  <a:pt x="2111" y="2332"/>
                </a:cubicBezTo>
                <a:cubicBezTo>
                  <a:pt x="2111" y="2804"/>
                  <a:pt x="2426" y="3245"/>
                  <a:pt x="2930" y="3371"/>
                </a:cubicBezTo>
                <a:cubicBezTo>
                  <a:pt x="3000" y="3383"/>
                  <a:pt x="3069" y="3390"/>
                  <a:pt x="3141" y="3390"/>
                </a:cubicBezTo>
                <a:cubicBezTo>
                  <a:pt x="3266" y="3390"/>
                  <a:pt x="3401" y="3368"/>
                  <a:pt x="3560" y="3308"/>
                </a:cubicBezTo>
                <a:lnTo>
                  <a:pt x="3560" y="1954"/>
                </a:lnTo>
                <a:cubicBezTo>
                  <a:pt x="3560" y="1072"/>
                  <a:pt x="3056" y="316"/>
                  <a:pt x="2300" y="0"/>
                </a:cubicBezTo>
                <a:close/>
              </a:path>
            </a:pathLst>
          </a:custGeom>
          <a:solidFill>
            <a:schemeClr val="accent1"/>
          </a:solidFill>
          <a:ln>
            <a:noFill/>
          </a:ln>
        </p:spPr>
        <p:txBody>
          <a:bodyPr spcFirstLastPara="1" wrap="square" lIns="91425" tIns="91425" rIns="91425" bIns="91425" anchor="ctr">
            <a:noAutofit/>
          </a:bodyPr>
          <a:lstStyle/>
          <a:p>
            <a:pPr marL="0" lvl="0" indent="0" algn="l">
              <a:spcBef>
                <a:spcPts val="0"/>
              </a:spcBef>
              <a:spcAft>
                <a:spcPts val="0"/>
              </a:spcAft>
              <a:buNone/>
            </a:pPr>
            <a:endParaRPr/>
          </a:p>
        </p:txBody>
      </p:sp>
      <p:sp>
        <p:nvSpPr>
          <p:cNvPr id="44" name="Google Shape;506;p24">
            <a:extLst>
              <a:ext uri="{FF2B5EF4-FFF2-40B4-BE49-F238E27FC236}">
                <a16:creationId xmlns:a16="http://schemas.microsoft.com/office/drawing/2014/main" id="{DE7D7BFF-27F5-465C-87DA-CAE7915BB9B3}"/>
              </a:ext>
            </a:extLst>
          </p:cNvPr>
          <p:cNvSpPr>
            <a:spLocks noGrp="1"/>
          </p:cNvSpPr>
          <p:nvPr/>
        </p:nvSpPr>
        <p:spPr>
          <a:xfrm>
            <a:off x="8243600" y="2872206"/>
            <a:ext cx="535045" cy="288326"/>
          </a:xfrm>
          <a:custGeom>
            <a:avLst/>
            <a:gdLst/>
            <a:ahLst/>
            <a:cxnLst/>
            <a:rect l="l" t="t" r="r" b="b"/>
            <a:pathLst>
              <a:path w="8350" h="4443">
                <a:moveTo>
                  <a:pt x="2111" y="1"/>
                </a:moveTo>
                <a:lnTo>
                  <a:pt x="2111" y="1261"/>
                </a:lnTo>
                <a:cubicBezTo>
                  <a:pt x="2111" y="2300"/>
                  <a:pt x="2584" y="3151"/>
                  <a:pt x="3340" y="3750"/>
                </a:cubicBezTo>
                <a:lnTo>
                  <a:pt x="2017" y="3750"/>
                </a:lnTo>
                <a:lnTo>
                  <a:pt x="1387" y="2521"/>
                </a:lnTo>
                <a:cubicBezTo>
                  <a:pt x="1317" y="2404"/>
                  <a:pt x="1177" y="2339"/>
                  <a:pt x="1046" y="2339"/>
                </a:cubicBezTo>
                <a:cubicBezTo>
                  <a:pt x="1000" y="2339"/>
                  <a:pt x="955" y="2347"/>
                  <a:pt x="914" y="2363"/>
                </a:cubicBezTo>
                <a:cubicBezTo>
                  <a:pt x="757" y="2458"/>
                  <a:pt x="662" y="2679"/>
                  <a:pt x="757" y="2836"/>
                </a:cubicBezTo>
                <a:lnTo>
                  <a:pt x="1229" y="3750"/>
                </a:lnTo>
                <a:lnTo>
                  <a:pt x="347" y="3750"/>
                </a:lnTo>
                <a:cubicBezTo>
                  <a:pt x="158" y="3750"/>
                  <a:pt x="0" y="3907"/>
                  <a:pt x="0" y="4096"/>
                </a:cubicBezTo>
                <a:cubicBezTo>
                  <a:pt x="0" y="4285"/>
                  <a:pt x="158" y="4443"/>
                  <a:pt x="347" y="4443"/>
                </a:cubicBezTo>
                <a:lnTo>
                  <a:pt x="8223" y="4443"/>
                </a:lnTo>
                <a:cubicBezTo>
                  <a:pt x="8255" y="4443"/>
                  <a:pt x="8318" y="4443"/>
                  <a:pt x="8349" y="4411"/>
                </a:cubicBezTo>
                <a:cubicBezTo>
                  <a:pt x="6459" y="4348"/>
                  <a:pt x="5010" y="2805"/>
                  <a:pt x="5010" y="914"/>
                </a:cubicBezTo>
                <a:lnTo>
                  <a:pt x="4632" y="914"/>
                </a:lnTo>
                <a:cubicBezTo>
                  <a:pt x="3970" y="914"/>
                  <a:pt x="3340" y="757"/>
                  <a:pt x="2741" y="442"/>
                </a:cubicBezTo>
                <a:cubicBezTo>
                  <a:pt x="2521" y="316"/>
                  <a:pt x="2332" y="158"/>
                  <a:pt x="2111" y="1"/>
                </a:cubicBezTo>
                <a:close/>
              </a:path>
            </a:pathLst>
          </a:custGeom>
          <a:solidFill>
            <a:schemeClr val="accent1"/>
          </a:solidFill>
          <a:ln>
            <a:noFill/>
          </a:ln>
        </p:spPr>
        <p:txBody>
          <a:bodyPr spcFirstLastPara="1" wrap="square" lIns="91425" tIns="91425" rIns="91425" bIns="91425" anchor="ctr">
            <a:noAutofit/>
          </a:bodyPr>
          <a:lstStyle/>
          <a:p>
            <a:pPr marL="0" lvl="0" indent="0" algn="l">
              <a:spcBef>
                <a:spcPts val="0"/>
              </a:spcBef>
              <a:spcAft>
                <a:spcPts val="0"/>
              </a:spcAft>
              <a:buNone/>
            </a:pPr>
            <a:endParaRPr/>
          </a:p>
        </p:txBody>
      </p:sp>
      <p:sp>
        <p:nvSpPr>
          <p:cNvPr id="45" name="Google Shape;507;p24">
            <a:extLst>
              <a:ext uri="{FF2B5EF4-FFF2-40B4-BE49-F238E27FC236}">
                <a16:creationId xmlns:a16="http://schemas.microsoft.com/office/drawing/2014/main" id="{9454FCB1-3CAB-4EE0-B327-89EF49233BE5}"/>
              </a:ext>
            </a:extLst>
          </p:cNvPr>
          <p:cNvSpPr>
            <a:spLocks noGrp="1"/>
          </p:cNvSpPr>
          <p:nvPr/>
        </p:nvSpPr>
        <p:spPr>
          <a:xfrm>
            <a:off x="8336448" y="2375374"/>
            <a:ext cx="409902" cy="175929"/>
          </a:xfrm>
          <a:custGeom>
            <a:avLst/>
            <a:gdLst/>
            <a:ahLst/>
            <a:cxnLst/>
            <a:rect l="l" t="t" r="r" b="b"/>
            <a:pathLst>
              <a:path w="6397" h="2711">
                <a:moveTo>
                  <a:pt x="1765" y="1"/>
                </a:moveTo>
                <a:cubicBezTo>
                  <a:pt x="788" y="1"/>
                  <a:pt x="1" y="789"/>
                  <a:pt x="1" y="1765"/>
                </a:cubicBezTo>
                <a:lnTo>
                  <a:pt x="1" y="2301"/>
                </a:lnTo>
                <a:cubicBezTo>
                  <a:pt x="410" y="1954"/>
                  <a:pt x="883" y="1765"/>
                  <a:pt x="1450" y="1765"/>
                </a:cubicBezTo>
                <a:cubicBezTo>
                  <a:pt x="2175" y="1765"/>
                  <a:pt x="2805" y="2143"/>
                  <a:pt x="3183" y="2710"/>
                </a:cubicBezTo>
                <a:cubicBezTo>
                  <a:pt x="3592" y="2112"/>
                  <a:pt x="4222" y="1765"/>
                  <a:pt x="4978" y="1765"/>
                </a:cubicBezTo>
                <a:cubicBezTo>
                  <a:pt x="5514" y="1765"/>
                  <a:pt x="5987" y="1954"/>
                  <a:pt x="6396" y="2301"/>
                </a:cubicBezTo>
                <a:lnTo>
                  <a:pt x="6396" y="1765"/>
                </a:lnTo>
                <a:cubicBezTo>
                  <a:pt x="6396" y="789"/>
                  <a:pt x="5609" y="1"/>
                  <a:pt x="4600" y="1"/>
                </a:cubicBezTo>
                <a:cubicBezTo>
                  <a:pt x="4411" y="1"/>
                  <a:pt x="4254" y="158"/>
                  <a:pt x="4254" y="348"/>
                </a:cubicBezTo>
                <a:cubicBezTo>
                  <a:pt x="4254" y="537"/>
                  <a:pt x="4096" y="694"/>
                  <a:pt x="3907" y="694"/>
                </a:cubicBezTo>
                <a:lnTo>
                  <a:pt x="2490" y="694"/>
                </a:lnTo>
                <a:cubicBezTo>
                  <a:pt x="2301" y="694"/>
                  <a:pt x="2143" y="537"/>
                  <a:pt x="2143" y="348"/>
                </a:cubicBezTo>
                <a:cubicBezTo>
                  <a:pt x="2143" y="158"/>
                  <a:pt x="1985" y="1"/>
                  <a:pt x="1765" y="1"/>
                </a:cubicBezTo>
                <a:close/>
              </a:path>
            </a:pathLst>
          </a:custGeom>
          <a:solidFill>
            <a:schemeClr val="accent1"/>
          </a:solidFill>
          <a:ln>
            <a:noFill/>
          </a:ln>
        </p:spPr>
        <p:txBody>
          <a:bodyPr spcFirstLastPara="1" wrap="square" lIns="91425" tIns="91425" rIns="91425" bIns="91425" anchor="ctr">
            <a:noAutofit/>
          </a:bodyPr>
          <a:lstStyle/>
          <a:p>
            <a:pPr marL="0" lvl="0" indent="0" algn="l">
              <a:spcBef>
                <a:spcPts val="0"/>
              </a:spcBef>
              <a:spcAft>
                <a:spcPts val="0"/>
              </a:spcAft>
              <a:buNone/>
            </a:pPr>
            <a:endParaRPr/>
          </a:p>
        </p:txBody>
      </p:sp>
      <p:sp>
        <p:nvSpPr>
          <p:cNvPr id="46" name="Google Shape;508;p24">
            <a:extLst>
              <a:ext uri="{FF2B5EF4-FFF2-40B4-BE49-F238E27FC236}">
                <a16:creationId xmlns:a16="http://schemas.microsoft.com/office/drawing/2014/main" id="{36350B5C-9E8C-47C0-9745-1882B26331B6}"/>
              </a:ext>
            </a:extLst>
          </p:cNvPr>
          <p:cNvSpPr>
            <a:spLocks noGrp="1"/>
          </p:cNvSpPr>
          <p:nvPr/>
        </p:nvSpPr>
        <p:spPr>
          <a:xfrm>
            <a:off x="8332411" y="2538973"/>
            <a:ext cx="407852" cy="347639"/>
          </a:xfrm>
          <a:custGeom>
            <a:avLst/>
            <a:gdLst/>
            <a:ahLst/>
            <a:cxnLst/>
            <a:rect l="l" t="t" r="r" b="b"/>
            <a:pathLst>
              <a:path w="6365" h="5357">
                <a:moveTo>
                  <a:pt x="1828" y="1040"/>
                </a:moveTo>
                <a:cubicBezTo>
                  <a:pt x="2048" y="1040"/>
                  <a:pt x="2206" y="1198"/>
                  <a:pt x="2206" y="1387"/>
                </a:cubicBezTo>
                <a:cubicBezTo>
                  <a:pt x="2206" y="1607"/>
                  <a:pt x="2048" y="1765"/>
                  <a:pt x="1828" y="1765"/>
                </a:cubicBezTo>
                <a:cubicBezTo>
                  <a:pt x="1639" y="1765"/>
                  <a:pt x="1481" y="1607"/>
                  <a:pt x="1481" y="1387"/>
                </a:cubicBezTo>
                <a:cubicBezTo>
                  <a:pt x="1481" y="1198"/>
                  <a:pt x="1639" y="1040"/>
                  <a:pt x="1828" y="1040"/>
                </a:cubicBezTo>
                <a:close/>
                <a:moveTo>
                  <a:pt x="4663" y="1040"/>
                </a:moveTo>
                <a:cubicBezTo>
                  <a:pt x="4884" y="1040"/>
                  <a:pt x="5041" y="1198"/>
                  <a:pt x="5041" y="1387"/>
                </a:cubicBezTo>
                <a:cubicBezTo>
                  <a:pt x="5041" y="1607"/>
                  <a:pt x="4884" y="1765"/>
                  <a:pt x="4663" y="1765"/>
                </a:cubicBezTo>
                <a:cubicBezTo>
                  <a:pt x="4474" y="1765"/>
                  <a:pt x="4317" y="1607"/>
                  <a:pt x="4317" y="1387"/>
                </a:cubicBezTo>
                <a:cubicBezTo>
                  <a:pt x="4317" y="1198"/>
                  <a:pt x="4474" y="1040"/>
                  <a:pt x="4663" y="1040"/>
                </a:cubicBezTo>
                <a:close/>
                <a:moveTo>
                  <a:pt x="2887" y="2126"/>
                </a:moveTo>
                <a:cubicBezTo>
                  <a:pt x="3056" y="2126"/>
                  <a:pt x="3188" y="2239"/>
                  <a:pt x="3214" y="2395"/>
                </a:cubicBezTo>
                <a:cubicBezTo>
                  <a:pt x="3297" y="2230"/>
                  <a:pt x="3451" y="2137"/>
                  <a:pt x="3594" y="2137"/>
                </a:cubicBezTo>
                <a:cubicBezTo>
                  <a:pt x="3615" y="2137"/>
                  <a:pt x="3635" y="2139"/>
                  <a:pt x="3655" y="2143"/>
                </a:cubicBezTo>
                <a:cubicBezTo>
                  <a:pt x="3844" y="2237"/>
                  <a:pt x="3939" y="2426"/>
                  <a:pt x="3876" y="2584"/>
                </a:cubicBezTo>
                <a:lnTo>
                  <a:pt x="3529" y="3655"/>
                </a:lnTo>
                <a:cubicBezTo>
                  <a:pt x="3498" y="3812"/>
                  <a:pt x="3340" y="3875"/>
                  <a:pt x="3183" y="3875"/>
                </a:cubicBezTo>
                <a:cubicBezTo>
                  <a:pt x="3025" y="3875"/>
                  <a:pt x="2899" y="3812"/>
                  <a:pt x="2836" y="3655"/>
                </a:cubicBezTo>
                <a:lnTo>
                  <a:pt x="2458" y="2584"/>
                </a:lnTo>
                <a:cubicBezTo>
                  <a:pt x="2521" y="2426"/>
                  <a:pt x="2584" y="2237"/>
                  <a:pt x="2773" y="2143"/>
                </a:cubicBezTo>
                <a:cubicBezTo>
                  <a:pt x="2812" y="2132"/>
                  <a:pt x="2850" y="2126"/>
                  <a:pt x="2887" y="2126"/>
                </a:cubicBezTo>
                <a:close/>
                <a:moveTo>
                  <a:pt x="1418" y="0"/>
                </a:moveTo>
                <a:cubicBezTo>
                  <a:pt x="631" y="0"/>
                  <a:pt x="1" y="630"/>
                  <a:pt x="1" y="1418"/>
                </a:cubicBezTo>
                <a:lnTo>
                  <a:pt x="1" y="1481"/>
                </a:lnTo>
                <a:lnTo>
                  <a:pt x="1" y="2111"/>
                </a:lnTo>
                <a:cubicBezTo>
                  <a:pt x="1" y="2269"/>
                  <a:pt x="1" y="2458"/>
                  <a:pt x="32" y="2615"/>
                </a:cubicBezTo>
                <a:cubicBezTo>
                  <a:pt x="95" y="2678"/>
                  <a:pt x="95" y="2741"/>
                  <a:pt x="95" y="2773"/>
                </a:cubicBezTo>
                <a:cubicBezTo>
                  <a:pt x="158" y="2899"/>
                  <a:pt x="158" y="3025"/>
                  <a:pt x="190" y="3151"/>
                </a:cubicBezTo>
                <a:cubicBezTo>
                  <a:pt x="190" y="3182"/>
                  <a:pt x="221" y="3214"/>
                  <a:pt x="221" y="3245"/>
                </a:cubicBezTo>
                <a:cubicBezTo>
                  <a:pt x="253" y="3371"/>
                  <a:pt x="347" y="3529"/>
                  <a:pt x="379" y="3655"/>
                </a:cubicBezTo>
                <a:cubicBezTo>
                  <a:pt x="379" y="3686"/>
                  <a:pt x="410" y="3686"/>
                  <a:pt x="410" y="3718"/>
                </a:cubicBezTo>
                <a:cubicBezTo>
                  <a:pt x="505" y="3875"/>
                  <a:pt x="631" y="4033"/>
                  <a:pt x="694" y="4159"/>
                </a:cubicBezTo>
                <a:cubicBezTo>
                  <a:pt x="977" y="4474"/>
                  <a:pt x="1292" y="4758"/>
                  <a:pt x="1639" y="4947"/>
                </a:cubicBezTo>
                <a:cubicBezTo>
                  <a:pt x="2111" y="5230"/>
                  <a:pt x="2647" y="5356"/>
                  <a:pt x="3183" y="5356"/>
                </a:cubicBezTo>
                <a:cubicBezTo>
                  <a:pt x="4285" y="5356"/>
                  <a:pt x="5262" y="4789"/>
                  <a:pt x="5829" y="3938"/>
                </a:cubicBezTo>
                <a:cubicBezTo>
                  <a:pt x="5829" y="3938"/>
                  <a:pt x="5829" y="3875"/>
                  <a:pt x="5861" y="3875"/>
                </a:cubicBezTo>
                <a:cubicBezTo>
                  <a:pt x="5955" y="3718"/>
                  <a:pt x="6018" y="3623"/>
                  <a:pt x="6081" y="3434"/>
                </a:cubicBezTo>
                <a:cubicBezTo>
                  <a:pt x="6144" y="3403"/>
                  <a:pt x="6144" y="3340"/>
                  <a:pt x="6176" y="3277"/>
                </a:cubicBezTo>
                <a:cubicBezTo>
                  <a:pt x="6207" y="3182"/>
                  <a:pt x="6270" y="3025"/>
                  <a:pt x="6302" y="2899"/>
                </a:cubicBezTo>
                <a:cubicBezTo>
                  <a:pt x="6302" y="2867"/>
                  <a:pt x="6333" y="2773"/>
                  <a:pt x="6333" y="2741"/>
                </a:cubicBezTo>
                <a:cubicBezTo>
                  <a:pt x="6365" y="2552"/>
                  <a:pt x="6365" y="2363"/>
                  <a:pt x="6365" y="2143"/>
                </a:cubicBezTo>
                <a:lnTo>
                  <a:pt x="6365" y="1292"/>
                </a:lnTo>
                <a:cubicBezTo>
                  <a:pt x="6302" y="567"/>
                  <a:pt x="5703" y="0"/>
                  <a:pt x="4947" y="0"/>
                </a:cubicBezTo>
                <a:cubicBezTo>
                  <a:pt x="4159" y="0"/>
                  <a:pt x="3529" y="630"/>
                  <a:pt x="3529" y="1418"/>
                </a:cubicBezTo>
                <a:cubicBezTo>
                  <a:pt x="3529" y="1607"/>
                  <a:pt x="3372" y="1765"/>
                  <a:pt x="3183" y="1765"/>
                </a:cubicBezTo>
                <a:cubicBezTo>
                  <a:pt x="2994" y="1765"/>
                  <a:pt x="2836" y="1607"/>
                  <a:pt x="2836" y="1418"/>
                </a:cubicBezTo>
                <a:cubicBezTo>
                  <a:pt x="2836" y="630"/>
                  <a:pt x="2206" y="0"/>
                  <a:pt x="1418" y="0"/>
                </a:cubicBezTo>
                <a:close/>
              </a:path>
            </a:pathLst>
          </a:custGeom>
          <a:solidFill>
            <a:schemeClr val="accent1"/>
          </a:solidFill>
          <a:ln>
            <a:noFill/>
          </a:ln>
        </p:spPr>
        <p:txBody>
          <a:bodyPr spcFirstLastPara="1" wrap="square" lIns="91425" tIns="91425" rIns="91425" bIns="91425" anchor="ctr">
            <a:noAutofit/>
          </a:bodyPr>
          <a:lstStyle/>
          <a:p>
            <a:pPr marL="0" lvl="0" indent="0" algn="l">
              <a:spcBef>
                <a:spcPts val="0"/>
              </a:spcBef>
              <a:spcAft>
                <a:spcPts val="0"/>
              </a:spcAft>
              <a:buNone/>
            </a:pPr>
            <a:endParaRPr/>
          </a:p>
        </p:txBody>
      </p:sp>
      <p:sp>
        <p:nvSpPr>
          <p:cNvPr id="47" name="Google Shape;509;p24">
            <a:extLst>
              <a:ext uri="{FF2B5EF4-FFF2-40B4-BE49-F238E27FC236}">
                <a16:creationId xmlns:a16="http://schemas.microsoft.com/office/drawing/2014/main" id="{AF82446B-5420-45C3-8A2A-639C53581FD5}"/>
              </a:ext>
            </a:extLst>
          </p:cNvPr>
          <p:cNvSpPr>
            <a:spLocks noGrp="1"/>
          </p:cNvSpPr>
          <p:nvPr/>
        </p:nvSpPr>
        <p:spPr>
          <a:xfrm>
            <a:off x="1360968" y="2157879"/>
            <a:ext cx="6487631" cy="890121"/>
          </a:xfrm>
          <a:prstGeom prst="rect">
            <a:avLst/>
          </a:prstGeom>
          <a:noFill/>
          <a:ln>
            <a:noFill/>
          </a:ln>
        </p:spPr>
        <p:txBody>
          <a:bodyPr spcFirstLastPara="1" wrap="square" lIns="91425" tIns="91425" rIns="91425" bIns="91425" anchor="ctr">
            <a:noAutofit/>
          </a:bodyPr>
          <a:lstStyle/>
          <a:p>
            <a:pPr marL="0" lvl="0" indent="0" algn="just">
              <a:spcBef>
                <a:spcPts val="300"/>
              </a:spcBef>
              <a:spcAft>
                <a:spcPts val="300"/>
              </a:spcAft>
              <a:buNone/>
            </a:pPr>
            <a:r>
              <a:rPr sz="2000" b="0">
                <a:solidFill>
                  <a:schemeClr val="bg1"/>
                </a:solidFill>
                <a:latin typeface="Times New Roman"/>
                <a:ea typeface="Times New Roman"/>
                <a:cs typeface="Times New Roman"/>
              </a:rPr>
              <a:t>Vận chuyển bằng phương tiện thủy nội địa trên tuyến nội tỉnh, </a:t>
            </a:r>
            <a:r>
              <a:rPr lang="en-US" sz="2000" b="0">
                <a:solidFill>
                  <a:schemeClr val="bg1"/>
                </a:solidFill>
                <a:latin typeface="Times New Roman"/>
                <a:ea typeface="Times New Roman"/>
                <a:cs typeface="Times New Roman"/>
              </a:rPr>
              <a:t>trong</a:t>
            </a:r>
            <a:r>
              <a:rPr sz="2000" b="0">
                <a:solidFill>
                  <a:schemeClr val="bg1"/>
                </a:solidFill>
                <a:latin typeface="Times New Roman"/>
                <a:ea typeface="Times New Roman"/>
                <a:cs typeface="Times New Roman"/>
              </a:rPr>
              <a:t> đô thị và tuyến lân cận ngoại tỉnh theo quy định.</a:t>
            </a:r>
          </a:p>
        </p:txBody>
      </p:sp>
    </p:spTree>
    <p:extLst>
      <p:ext uri="{BB962C8B-B14F-4D97-AF65-F5344CB8AC3E}">
        <p14:creationId xmlns:p14="http://schemas.microsoft.com/office/powerpoint/2010/main" val="221612552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E6ACC84B-CE87-41E9-A8B5-7B8BC89E06A8}"/>
              </a:ext>
            </a:extLst>
          </p:cNvPr>
          <p:cNvSpPr>
            <a:spLocks noGrp="1"/>
          </p:cNvSpPr>
          <p:nvPr>
            <p:ph type="title"/>
          </p:nvPr>
        </p:nvSpPr>
        <p:spPr>
          <a:xfrm>
            <a:off x="381000" y="0"/>
            <a:ext cx="8458200" cy="762000"/>
          </a:xfrm>
        </p:spPr>
        <p:txBody>
          <a:bodyPr/>
          <a:lstStyle/>
          <a:p>
            <a:pPr eaLnBrk="1" hangingPunct="1"/>
            <a:r>
              <a:rPr lang="en-US" altLang="en-US" sz="1800">
                <a:latin typeface="Times New Roman" panose="02020603050405020304" pitchFamily="18" charset="0"/>
                <a:cs typeface="Times New Roman" panose="02020603050405020304" pitchFamily="18" charset="0"/>
              </a:rPr>
              <a:t>2. ĐỐI TƯỢNG KHÔNG CHỊU THUẾ</a:t>
            </a:r>
          </a:p>
        </p:txBody>
      </p:sp>
      <p:sp>
        <p:nvSpPr>
          <p:cNvPr id="19461" name="Slide Number Placeholder 5">
            <a:extLst>
              <a:ext uri="{FF2B5EF4-FFF2-40B4-BE49-F238E27FC236}">
                <a16:creationId xmlns:a16="http://schemas.microsoft.com/office/drawing/2014/main" id="{16B12E8D-AB08-4C1A-B13B-5D7F27EB41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2800" b="1">
                <a:solidFill>
                  <a:schemeClr val="tx2"/>
                </a:solidFill>
                <a:latin typeface="Verdana Ref"/>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fld id="{369A8C04-921A-4F6F-AC82-04F75A436927}" type="slidenum">
              <a:rPr lang="en-US" altLang="en-US" sz="1400" b="0">
                <a:solidFill>
                  <a:schemeClr val="bg1"/>
                </a:solidFill>
                <a:latin typeface="Arial" panose="020B0604020202020204" pitchFamily="34" charset="0"/>
              </a:rPr>
              <a:pPr algn="ctr">
                <a:spcBef>
                  <a:spcPct val="0"/>
                </a:spcBef>
                <a:buClrTx/>
                <a:buFontTx/>
                <a:buNone/>
              </a:pPr>
              <a:t>9</a:t>
            </a:fld>
            <a:endParaRPr lang="en-US" altLang="en-US" sz="1400" b="0">
              <a:solidFill>
                <a:schemeClr val="bg1"/>
              </a:solidFill>
              <a:latin typeface="Arial" panose="020B0604020202020204" pitchFamily="34" charset="0"/>
            </a:endParaRPr>
          </a:p>
        </p:txBody>
      </p:sp>
      <p:sp>
        <p:nvSpPr>
          <p:cNvPr id="23" name="Flowchart: Alternate Process 22">
            <a:extLst>
              <a:ext uri="{FF2B5EF4-FFF2-40B4-BE49-F238E27FC236}">
                <a16:creationId xmlns:a16="http://schemas.microsoft.com/office/drawing/2014/main" id="{B9016CD6-22C0-4A67-8B76-B900C778C86B}"/>
              </a:ext>
            </a:extLst>
          </p:cNvPr>
          <p:cNvSpPr>
            <a:spLocks noChangeArrowheads="1"/>
          </p:cNvSpPr>
          <p:nvPr/>
        </p:nvSpPr>
        <p:spPr bwMode="auto">
          <a:xfrm>
            <a:off x="1117063" y="1219300"/>
            <a:ext cx="5055137" cy="447850"/>
          </a:xfrm>
          <a:prstGeom prst="flowChartAlternateProcess">
            <a:avLst/>
          </a:prstGeom>
          <a:solidFill>
            <a:schemeClr val="accent5">
              <a:lumMod val="75000"/>
            </a:schemeClr>
          </a:solidFill>
          <a:ln w="25400" algn="ctr">
            <a:solidFill>
              <a:srgbClr val="385D8A"/>
            </a:solidFill>
            <a:miter lim="800000"/>
            <a:headEnd/>
            <a:tailEnd/>
          </a:ln>
        </p:spPr>
        <p:txBody>
          <a:bodyPr anchor="ctr"/>
          <a:lstStyle/>
          <a:p>
            <a:pPr algn="just">
              <a:defRPr/>
            </a:pPr>
            <a:r>
              <a:rPr lang="en-US">
                <a:solidFill>
                  <a:srgbClr val="FFFFFF"/>
                </a:solidFill>
                <a:latin typeface="Times New Roman"/>
              </a:rPr>
              <a:t>Sản phẩm xuất khẩu là tài nguyên khoáng sản </a:t>
            </a:r>
          </a:p>
        </p:txBody>
      </p:sp>
      <p:sp>
        <p:nvSpPr>
          <p:cNvPr id="24" name="Oval 23">
            <a:extLst>
              <a:ext uri="{FF2B5EF4-FFF2-40B4-BE49-F238E27FC236}">
                <a16:creationId xmlns:a16="http://schemas.microsoft.com/office/drawing/2014/main" id="{189A844D-6108-484C-BCC9-67821FE17C0E}"/>
              </a:ext>
            </a:extLst>
          </p:cNvPr>
          <p:cNvSpPr/>
          <p:nvPr/>
        </p:nvSpPr>
        <p:spPr>
          <a:xfrm>
            <a:off x="254161" y="1089024"/>
            <a:ext cx="762000" cy="663576"/>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a:latin typeface="Times New Roman" panose="02020603050405020304" pitchFamily="18" charset="0"/>
                <a:cs typeface="Times New Roman" panose="02020603050405020304" pitchFamily="18" charset="0"/>
              </a:rPr>
              <a:t>2.3</a:t>
            </a:r>
          </a:p>
        </p:txBody>
      </p:sp>
      <p:sp>
        <p:nvSpPr>
          <p:cNvPr id="32" name="Google Shape;392;p22">
            <a:extLst>
              <a:ext uri="{FF2B5EF4-FFF2-40B4-BE49-F238E27FC236}">
                <a16:creationId xmlns:a16="http://schemas.microsoft.com/office/drawing/2014/main" id="{CC39EB12-3CE5-4675-A012-D7C01C80A9AA}"/>
              </a:ext>
            </a:extLst>
          </p:cNvPr>
          <p:cNvSpPr>
            <a:spLocks noGrp="1"/>
          </p:cNvSpPr>
          <p:nvPr/>
        </p:nvSpPr>
        <p:spPr>
          <a:xfrm>
            <a:off x="6549479" y="1778896"/>
            <a:ext cx="135900" cy="112084"/>
          </a:xfrm>
          <a:custGeom>
            <a:avLst/>
            <a:gdLst/>
            <a:ahLst/>
            <a:cxnLst/>
            <a:rect l="l" t="t" r="r" b="b"/>
            <a:pathLst>
              <a:path w="2275" h="2276">
                <a:moveTo>
                  <a:pt x="0" y="1"/>
                </a:moveTo>
                <a:lnTo>
                  <a:pt x="0" y="2275"/>
                </a:lnTo>
                <a:lnTo>
                  <a:pt x="2275" y="2275"/>
                </a:lnTo>
                <a:cubicBezTo>
                  <a:pt x="2275" y="1013"/>
                  <a:pt x="1263" y="1"/>
                  <a:pt x="0" y="1"/>
                </a:cubicBezTo>
                <a:close/>
              </a:path>
            </a:pathLst>
          </a:custGeom>
          <a:solidFill>
            <a:srgbClr val="FFFFFF"/>
          </a:solidFill>
          <a:ln>
            <a:noFill/>
          </a:ln>
        </p:spPr>
        <p:txBody>
          <a:bodyPr spcFirstLastPara="1" wrap="square" lIns="91425" tIns="91425" rIns="91425" bIns="91425" anchor="ctr">
            <a:noAutofit/>
          </a:bodyPr>
          <a:lstStyle/>
          <a:p>
            <a:pPr marL="0" lvl="0" indent="0" algn="l">
              <a:spcBef>
                <a:spcPts val="0"/>
              </a:spcBef>
              <a:spcAft>
                <a:spcPts val="0"/>
              </a:spcAft>
              <a:buNone/>
            </a:pPr>
            <a:endParaRPr/>
          </a:p>
        </p:txBody>
      </p:sp>
      <p:sp>
        <p:nvSpPr>
          <p:cNvPr id="25" name="Flowchart: Alternate Process 24">
            <a:extLst>
              <a:ext uri="{FF2B5EF4-FFF2-40B4-BE49-F238E27FC236}">
                <a16:creationId xmlns:a16="http://schemas.microsoft.com/office/drawing/2014/main" id="{AEA9B279-1499-4269-8C56-EB20E0FE3050}"/>
              </a:ext>
            </a:extLst>
          </p:cNvPr>
          <p:cNvSpPr>
            <a:spLocks noGrp="1"/>
          </p:cNvSpPr>
          <p:nvPr/>
        </p:nvSpPr>
        <p:spPr>
          <a:xfrm>
            <a:off x="635160" y="1986788"/>
            <a:ext cx="8204039" cy="762000"/>
          </a:xfrm>
          <a:prstGeom prst="flowChartAlternateProcess">
            <a:avLst/>
          </a:prstGeom>
          <a:solidFill>
            <a:schemeClr val="accent6">
              <a:lumMod val="60000"/>
              <a:lumOff val="40000"/>
            </a:schemeClr>
          </a:solidFill>
          <a:ln>
            <a:noFill/>
          </a:ln>
        </p:spPr>
        <p:txBody>
          <a:bodyPr anchor="ctr"/>
          <a:lstStyle/>
          <a:p>
            <a:pPr indent="457200" algn="just">
              <a:lnSpc>
                <a:spcPct val="110000"/>
              </a:lnSpc>
              <a:spcBef>
                <a:spcPts val="600"/>
              </a:spcBef>
              <a:buNone/>
            </a:pPr>
            <a:r>
              <a:rPr lang="en-US" sz="1600" b="0">
                <a:solidFill>
                  <a:srgbClr val="000000"/>
                </a:solidFill>
                <a:latin typeface="Times New Roman"/>
                <a:ea typeface="Times New Roman"/>
                <a:cs typeface="Times New Roman"/>
              </a:rPr>
              <a:t>NĐ 181: </a:t>
            </a:r>
            <a:r>
              <a:rPr sz="1600" b="0">
                <a:solidFill>
                  <a:srgbClr val="000000"/>
                </a:solidFill>
                <a:latin typeface="Times New Roman"/>
                <a:ea typeface="Times New Roman"/>
                <a:cs typeface="Times New Roman"/>
              </a:rPr>
              <a:t>Không áp dụng thuế suất 0% đối với sản phẩm thuộc danh mục không khuyến khích hoặc hạn chế xuất khẩu.</a:t>
            </a:r>
          </a:p>
        </p:txBody>
      </p:sp>
      <p:sp>
        <p:nvSpPr>
          <p:cNvPr id="27" name="Rectangle: Rounded Corners 26">
            <a:extLst>
              <a:ext uri="{FF2B5EF4-FFF2-40B4-BE49-F238E27FC236}">
                <a16:creationId xmlns:a16="http://schemas.microsoft.com/office/drawing/2014/main" id="{0AA5B59D-33B1-4784-9663-96F2E3418A07}"/>
              </a:ext>
            </a:extLst>
          </p:cNvPr>
          <p:cNvSpPr/>
          <p:nvPr/>
        </p:nvSpPr>
        <p:spPr bwMode="gray">
          <a:xfrm>
            <a:off x="76200" y="3505200"/>
            <a:ext cx="8763000" cy="1600201"/>
          </a:xfrm>
          <a:prstGeom prst="roundRect">
            <a:avLst/>
          </a:prstGeom>
          <a:solidFill>
            <a:schemeClr val="bg1"/>
          </a:solidFill>
          <a:ln w="28575">
            <a:solidFill>
              <a:schemeClr val="tx1"/>
            </a:solidFill>
          </a:ln>
        </p:spPr>
        <p:txBody>
          <a:bodyPr rtlCol="0" anchor="ctr"/>
          <a:lstStyle/>
          <a:p>
            <a:pPr algn="ctr"/>
            <a:endParaRPr lang="en-US" b="0">
              <a:solidFill>
                <a:srgbClr val="FFFFFF"/>
              </a:solidFill>
              <a:latin typeface="Calibri" pitchFamily="34" charset="0"/>
            </a:endParaRPr>
          </a:p>
        </p:txBody>
      </p:sp>
      <p:sp>
        <p:nvSpPr>
          <p:cNvPr id="28" name="Flowchart: Alternate Process 27">
            <a:extLst>
              <a:ext uri="{FF2B5EF4-FFF2-40B4-BE49-F238E27FC236}">
                <a16:creationId xmlns:a16="http://schemas.microsoft.com/office/drawing/2014/main" id="{E9CE3257-C3D4-4FA3-877E-5601D6BAD72E}"/>
              </a:ext>
            </a:extLst>
          </p:cNvPr>
          <p:cNvSpPr>
            <a:spLocks noGrp="1"/>
          </p:cNvSpPr>
          <p:nvPr/>
        </p:nvSpPr>
        <p:spPr>
          <a:xfrm>
            <a:off x="332509" y="3733800"/>
            <a:ext cx="3782291" cy="1066800"/>
          </a:xfrm>
          <a:prstGeom prst="flowChartAlternateProcess">
            <a:avLst/>
          </a:prstGeom>
          <a:solidFill>
            <a:srgbClr val="0066FF"/>
          </a:solidFill>
          <a:ln>
            <a:noFill/>
          </a:ln>
        </p:spPr>
        <p:txBody>
          <a:bodyPr anchor="ctr"/>
          <a:lstStyle/>
          <a:p>
            <a:pPr indent="457200" algn="just">
              <a:lnSpc>
                <a:spcPct val="110000"/>
              </a:lnSpc>
              <a:spcBef>
                <a:spcPts val="600"/>
              </a:spcBef>
              <a:buNone/>
            </a:pPr>
            <a:r>
              <a:rPr lang="vi-VN" sz="1700" b="0">
                <a:solidFill>
                  <a:schemeClr val="bg1"/>
                </a:solidFill>
                <a:latin typeface="Times New Roman"/>
                <a:ea typeface="Times New Roman"/>
                <a:cs typeface="Times New Roman"/>
              </a:rPr>
              <a:t>Phụ lục I: sản phẩm xuất khẩu là tài nguyên, khoáng sản chưa chế biến thành sản phẩm khác</a:t>
            </a:r>
            <a:r>
              <a:rPr sz="1700" b="0">
                <a:solidFill>
                  <a:schemeClr val="bg1"/>
                </a:solidFill>
                <a:latin typeface="Times New Roman"/>
                <a:ea typeface="Times New Roman"/>
                <a:cs typeface="Times New Roman"/>
              </a:rPr>
              <a:t>.</a:t>
            </a:r>
          </a:p>
        </p:txBody>
      </p:sp>
      <p:sp>
        <p:nvSpPr>
          <p:cNvPr id="30" name="Flowchart: Alternate Process 29">
            <a:extLst>
              <a:ext uri="{FF2B5EF4-FFF2-40B4-BE49-F238E27FC236}">
                <a16:creationId xmlns:a16="http://schemas.microsoft.com/office/drawing/2014/main" id="{29F15CED-ED79-4F8D-86ED-85857F668B16}"/>
              </a:ext>
            </a:extLst>
          </p:cNvPr>
          <p:cNvSpPr>
            <a:spLocks noGrp="1"/>
          </p:cNvSpPr>
          <p:nvPr/>
        </p:nvSpPr>
        <p:spPr>
          <a:xfrm>
            <a:off x="4752109" y="3733800"/>
            <a:ext cx="3858491" cy="1066800"/>
          </a:xfrm>
          <a:prstGeom prst="flowChartAlternateProcess">
            <a:avLst/>
          </a:prstGeom>
          <a:solidFill>
            <a:schemeClr val="accent2">
              <a:lumMod val="75000"/>
            </a:schemeClr>
          </a:solidFill>
          <a:ln>
            <a:noFill/>
          </a:ln>
        </p:spPr>
        <p:txBody>
          <a:bodyPr anchor="ctr"/>
          <a:lstStyle/>
          <a:p>
            <a:pPr indent="457200" algn="just">
              <a:lnSpc>
                <a:spcPct val="110000"/>
              </a:lnSpc>
              <a:spcBef>
                <a:spcPts val="600"/>
              </a:spcBef>
              <a:buNone/>
            </a:pPr>
            <a:r>
              <a:rPr lang="vi-VN" b="0">
                <a:solidFill>
                  <a:schemeClr val="bg1"/>
                </a:solidFill>
                <a:latin typeface="Times New Roman"/>
                <a:ea typeface="Times New Roman"/>
                <a:cs typeface="Times New Roman"/>
              </a:rPr>
              <a:t>Phụ lục II: sản phẩm đã chế biến thành sản phẩm khác</a:t>
            </a:r>
            <a:r>
              <a:rPr b="0">
                <a:solidFill>
                  <a:schemeClr val="bg1"/>
                </a:solidFill>
                <a:latin typeface="Times New Roman"/>
                <a:ea typeface="Times New Roman"/>
                <a:cs typeface="Times New Roman"/>
              </a:rPr>
              <a:t>.</a:t>
            </a:r>
          </a:p>
        </p:txBody>
      </p:sp>
      <p:sp>
        <p:nvSpPr>
          <p:cNvPr id="31" name="Arrow: Down 30">
            <a:extLst>
              <a:ext uri="{FF2B5EF4-FFF2-40B4-BE49-F238E27FC236}">
                <a16:creationId xmlns:a16="http://schemas.microsoft.com/office/drawing/2014/main" id="{9925D6AF-4193-4026-8ADD-7F93D068086B}"/>
              </a:ext>
            </a:extLst>
          </p:cNvPr>
          <p:cNvSpPr/>
          <p:nvPr/>
        </p:nvSpPr>
        <p:spPr bwMode="gray">
          <a:xfrm>
            <a:off x="2743200" y="2971800"/>
            <a:ext cx="3276600" cy="457200"/>
          </a:xfrm>
          <a:prstGeom prst="downArrow">
            <a:avLst/>
          </a:prstGeom>
          <a:solidFill>
            <a:srgbClr val="00B050"/>
          </a:solidFill>
          <a:ln>
            <a:noFill/>
          </a:ln>
        </p:spPr>
        <p:txBody>
          <a:bodyPr rtlCol="0" anchor="ctr"/>
          <a:lstStyle/>
          <a:p>
            <a:pPr algn="ctr"/>
            <a:endParaRPr lang="en-US" b="0">
              <a:solidFill>
                <a:srgbClr val="FFFFFF"/>
              </a:solidFill>
              <a:latin typeface="Calibri" pitchFamily="34" charset="0"/>
            </a:endParaRPr>
          </a:p>
        </p:txBody>
      </p:sp>
      <p:sp>
        <p:nvSpPr>
          <p:cNvPr id="36" name="TextBox 9">
            <a:extLst>
              <a:ext uri="{FF2B5EF4-FFF2-40B4-BE49-F238E27FC236}">
                <a16:creationId xmlns:a16="http://schemas.microsoft.com/office/drawing/2014/main" id="{B2470A1F-9EA1-4087-B9A0-801D70EAC6A2}"/>
              </a:ext>
            </a:extLst>
          </p:cNvPr>
          <p:cNvSpPr>
            <a:spLocks noGrp="1"/>
          </p:cNvSpPr>
          <p:nvPr/>
        </p:nvSpPr>
        <p:spPr>
          <a:xfrm>
            <a:off x="838200" y="5334000"/>
            <a:ext cx="7086600" cy="584775"/>
          </a:xfrm>
          <a:prstGeom prst="rect">
            <a:avLst/>
          </a:prstGeom>
          <a:solidFill>
            <a:schemeClr val="accent2">
              <a:lumMod val="20000"/>
              <a:lumOff val="80000"/>
            </a:schemeClr>
          </a:solidFill>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sz="1600" b="0" i="0" u="none" strike="noStrike" kern="0" cap="none" spc="0" normalizeH="0" baseline="0" noProof="0">
                <a:ln>
                  <a:noFill/>
                </a:ln>
                <a:solidFill>
                  <a:srgbClr val="C00000"/>
                </a:solidFill>
                <a:effectLst/>
                <a:uLnTx/>
                <a:uFillTx/>
                <a:latin typeface="Times New Roman"/>
                <a:ea typeface="Times New Roman"/>
                <a:cs typeface="Times New Roman"/>
              </a:rPr>
              <a:t>Trước đây: </a:t>
            </a:r>
            <a:r>
              <a:rPr kumimoji="0" lang="en-US" sz="1600" b="0" i="0" u="none" strike="noStrike" kern="0" cap="none" spc="0" normalizeH="0" baseline="0" noProof="0">
                <a:ln>
                  <a:noFill/>
                </a:ln>
                <a:solidFill>
                  <a:srgbClr val="C00000"/>
                </a:solidFill>
                <a:effectLst/>
                <a:uLnTx/>
                <a:uFillTx/>
                <a:latin typeface="Times New Roman"/>
                <a:ea typeface="Times New Roman"/>
                <a:cs typeface="Times New Roman"/>
              </a:rPr>
              <a:t>T</a:t>
            </a:r>
            <a:r>
              <a:rPr kumimoji="0" sz="1600" b="0" i="0" u="none" strike="noStrike" kern="0" cap="none" spc="0" normalizeH="0" baseline="0" noProof="0">
                <a:ln>
                  <a:noFill/>
                </a:ln>
                <a:solidFill>
                  <a:srgbClr val="C00000"/>
                </a:solidFill>
                <a:effectLst/>
                <a:uLnTx/>
                <a:uFillTx/>
                <a:latin typeface="Times New Roman"/>
                <a:ea typeface="Times New Roman"/>
                <a:cs typeface="Times New Roman"/>
              </a:rPr>
              <a:t>ổng trị giá tài nguyên, khoáng sản cộng chi phí năng lượng từ 51% giá thành sản phẩm trở lên.</a:t>
            </a:r>
            <a:endParaRPr kumimoji="0" sz="1800" b="0" i="0" u="none" strike="noStrike" kern="0" cap="none" spc="0" normalizeH="0" baseline="0" noProof="0">
              <a:ln>
                <a:noFill/>
              </a:ln>
              <a:solidFill>
                <a:srgbClr val="C00000"/>
              </a:solidFill>
              <a:effectLst/>
              <a:uLnTx/>
              <a:uFillTx/>
              <a:cs typeface="+mn-cs"/>
            </a:endParaRPr>
          </a:p>
        </p:txBody>
      </p:sp>
    </p:spTree>
    <p:extLst>
      <p:ext uri="{BB962C8B-B14F-4D97-AF65-F5344CB8AC3E}">
        <p14:creationId xmlns:p14="http://schemas.microsoft.com/office/powerpoint/2010/main" val="4291809051"/>
      </p:ext>
    </p:extLst>
  </p:cSld>
  <p:clrMapOvr>
    <a:masterClrMapping/>
  </p:clrMapOvr>
  <p:transition/>
</p:sld>
</file>

<file path=ppt/theme/theme1.xml><?xml version="1.0" encoding="utf-8"?>
<a:theme xmlns:a="http://schemas.openxmlformats.org/drawingml/2006/main" name="1_sample">
  <a:themeElements>
    <a:clrScheme name="1_sample 3">
      <a:dk1>
        <a:srgbClr val="2B166E"/>
      </a:dk1>
      <a:lt1>
        <a:srgbClr val="FFFFFF"/>
      </a:lt1>
      <a:dk2>
        <a:srgbClr val="1640B6"/>
      </a:dk2>
      <a:lt2>
        <a:srgbClr val="B2B2B2"/>
      </a:lt2>
      <a:accent1>
        <a:srgbClr val="48BDEC"/>
      </a:accent1>
      <a:accent2>
        <a:srgbClr val="EB984D"/>
      </a:accent2>
      <a:accent3>
        <a:srgbClr val="FFFFFF"/>
      </a:accent3>
      <a:accent4>
        <a:srgbClr val="23115D"/>
      </a:accent4>
      <a:accent5>
        <a:srgbClr val="B1DBF4"/>
      </a:accent5>
      <a:accent6>
        <a:srgbClr val="D58945"/>
      </a:accent6>
      <a:hlink>
        <a:srgbClr val="339966"/>
      </a:hlink>
      <a:folHlink>
        <a:srgbClr val="7E88E4"/>
      </a:folHlink>
    </a:clrScheme>
    <a:fontScheme name="1_sample">
      <a:majorFont>
        <a:latin typeface="Verdana"/>
        <a:ea typeface=""/>
        <a:cs typeface=""/>
      </a:majorFont>
      <a:minorFont>
        <a:latin typeface="Verdana Ref"/>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rgbClr val="0066FF"/>
        </a:solidFill>
        <a:ln>
          <a:noFill/>
        </a:ln>
        <a:extLst>
          <a:ext uri="{91240B29-F687-4F45-9708-019B960494DF}">
            <a14:hiddenLine xmlns:a14="http://schemas.microsoft.com/office/drawing/2010/main" w="0">
              <a:solidFill>
                <a:srgbClr val="DF5908"/>
              </a:solidFill>
              <a:prstDash val="solid"/>
              <a:round/>
              <a:headEnd/>
              <a:tailEnd/>
            </a14:hiddenLine>
          </a:ext>
        </a:extLst>
      </a:spPr>
      <a:bodyPr/>
      <a:lstStyle>
        <a:defPPr>
          <a:defRPr b="0">
            <a:solidFill>
              <a:srgbClr val="FFFFFF"/>
            </a:solidFill>
            <a:latin typeface="Calibri" pitchFamily="34"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rot="10800000"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8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Verdana Ref" pitchFamily="34" charset="0"/>
            <a:cs typeface="Arial" pitchFamily="34" charset="0"/>
          </a:defRPr>
        </a:defPPr>
      </a:lstStyle>
    </a:lnDef>
  </a:objectDefaults>
  <a:extraClrSchemeLst>
    <a:extraClrScheme>
      <a:clrScheme name="1_sample 1">
        <a:dk1>
          <a:srgbClr val="19426B"/>
        </a:dk1>
        <a:lt1>
          <a:srgbClr val="FFFFFF"/>
        </a:lt1>
        <a:dk2>
          <a:srgbClr val="008080"/>
        </a:dk2>
        <a:lt2>
          <a:srgbClr val="B2B2B2"/>
        </a:lt2>
        <a:accent1>
          <a:srgbClr val="35C9C2"/>
        </a:accent1>
        <a:accent2>
          <a:srgbClr val="398AC7"/>
        </a:accent2>
        <a:accent3>
          <a:srgbClr val="FFFFFF"/>
        </a:accent3>
        <a:accent4>
          <a:srgbClr val="14375A"/>
        </a:accent4>
        <a:accent5>
          <a:srgbClr val="AEE1DD"/>
        </a:accent5>
        <a:accent6>
          <a:srgbClr val="337DB4"/>
        </a:accent6>
        <a:hlink>
          <a:srgbClr val="CCCC00"/>
        </a:hlink>
        <a:folHlink>
          <a:srgbClr val="6D50CA"/>
        </a:folHlink>
      </a:clrScheme>
      <a:clrMap bg1="lt1" tx1="dk1" bg2="lt2" tx2="dk2" accent1="accent1" accent2="accent2" accent3="accent3" accent4="accent4" accent5="accent5" accent6="accent6" hlink="hlink" folHlink="folHlink"/>
    </a:extraClrScheme>
    <a:extraClrScheme>
      <a:clrScheme name="1_sample 2">
        <a:dk1>
          <a:srgbClr val="25095D"/>
        </a:dk1>
        <a:lt1>
          <a:srgbClr val="FFFFFF"/>
        </a:lt1>
        <a:dk2>
          <a:srgbClr val="A1537C"/>
        </a:dk2>
        <a:lt2>
          <a:srgbClr val="B2B2B2"/>
        </a:lt2>
        <a:accent1>
          <a:srgbClr val="AF8ADC"/>
        </a:accent1>
        <a:accent2>
          <a:srgbClr val="60A065"/>
        </a:accent2>
        <a:accent3>
          <a:srgbClr val="FFFFFF"/>
        </a:accent3>
        <a:accent4>
          <a:srgbClr val="1E064E"/>
        </a:accent4>
        <a:accent5>
          <a:srgbClr val="D4C4EB"/>
        </a:accent5>
        <a:accent6>
          <a:srgbClr val="56915B"/>
        </a:accent6>
        <a:hlink>
          <a:srgbClr val="8DAED9"/>
        </a:hlink>
        <a:folHlink>
          <a:srgbClr val="5974C1"/>
        </a:folHlink>
      </a:clrScheme>
      <a:clrMap bg1="lt1" tx1="dk1" bg2="lt2" tx2="dk2" accent1="accent1" accent2="accent2" accent3="accent3" accent4="accent4" accent5="accent5" accent6="accent6" hlink="hlink" folHlink="folHlink"/>
    </a:extraClrScheme>
    <a:extraClrScheme>
      <a:clrScheme name="1_sample 3">
        <a:dk1>
          <a:srgbClr val="2B166E"/>
        </a:dk1>
        <a:lt1>
          <a:srgbClr val="FFFFFF"/>
        </a:lt1>
        <a:dk2>
          <a:srgbClr val="1640B6"/>
        </a:dk2>
        <a:lt2>
          <a:srgbClr val="B2B2B2"/>
        </a:lt2>
        <a:accent1>
          <a:srgbClr val="48BDEC"/>
        </a:accent1>
        <a:accent2>
          <a:srgbClr val="EB984D"/>
        </a:accent2>
        <a:accent3>
          <a:srgbClr val="FFFFFF"/>
        </a:accent3>
        <a:accent4>
          <a:srgbClr val="23115D"/>
        </a:accent4>
        <a:accent5>
          <a:srgbClr val="B1DBF4"/>
        </a:accent5>
        <a:accent6>
          <a:srgbClr val="D58945"/>
        </a:accent6>
        <a:hlink>
          <a:srgbClr val="339966"/>
        </a:hlink>
        <a:folHlink>
          <a:srgbClr val="7E88E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sample">
  <a:themeElements>
    <a:clrScheme name="1_sample 3">
      <a:dk1>
        <a:srgbClr val="2B166E"/>
      </a:dk1>
      <a:lt1>
        <a:srgbClr val="FFFFFF"/>
      </a:lt1>
      <a:dk2>
        <a:srgbClr val="1640B6"/>
      </a:dk2>
      <a:lt2>
        <a:srgbClr val="B2B2B2"/>
      </a:lt2>
      <a:accent1>
        <a:srgbClr val="48BDEC"/>
      </a:accent1>
      <a:accent2>
        <a:srgbClr val="EB984D"/>
      </a:accent2>
      <a:accent3>
        <a:srgbClr val="FFFFFF"/>
      </a:accent3>
      <a:accent4>
        <a:srgbClr val="23115D"/>
      </a:accent4>
      <a:accent5>
        <a:srgbClr val="B1DBF4"/>
      </a:accent5>
      <a:accent6>
        <a:srgbClr val="D58945"/>
      </a:accent6>
      <a:hlink>
        <a:srgbClr val="339966"/>
      </a:hlink>
      <a:folHlink>
        <a:srgbClr val="7E88E4"/>
      </a:folHlink>
    </a:clrScheme>
    <a:fontScheme name="1_sample">
      <a:majorFont>
        <a:latin typeface="Verdana"/>
        <a:ea typeface=""/>
        <a:cs typeface=""/>
      </a:majorFont>
      <a:minorFont>
        <a:latin typeface="Verdana Ref"/>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rgbClr val="0066FF"/>
        </a:solidFill>
        <a:ln>
          <a:noFill/>
        </a:ln>
        <a:extLst>
          <a:ext uri="{91240B29-F687-4F45-9708-019B960494DF}">
            <a14:hiddenLine xmlns:a14="http://schemas.microsoft.com/office/drawing/2010/main" w="0">
              <a:solidFill>
                <a:srgbClr val="DF5908"/>
              </a:solidFill>
              <a:prstDash val="solid"/>
              <a:round/>
              <a:headEnd/>
              <a:tailEnd/>
            </a14:hiddenLine>
          </a:ext>
        </a:extLst>
      </a:spPr>
      <a:bodyPr/>
      <a:lstStyle>
        <a:defPPr>
          <a:defRPr b="0">
            <a:solidFill>
              <a:srgbClr val="FFFFFF"/>
            </a:solidFill>
            <a:latin typeface="Calibri" pitchFamily="34"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rot="10800000"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8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Verdana Ref" pitchFamily="34" charset="0"/>
            <a:cs typeface="Arial" pitchFamily="34" charset="0"/>
          </a:defRPr>
        </a:defPPr>
      </a:lstStyle>
    </a:lnDef>
  </a:objectDefaults>
  <a:extraClrSchemeLst>
    <a:extraClrScheme>
      <a:clrScheme name="1_sample 1">
        <a:dk1>
          <a:srgbClr val="19426B"/>
        </a:dk1>
        <a:lt1>
          <a:srgbClr val="FFFFFF"/>
        </a:lt1>
        <a:dk2>
          <a:srgbClr val="008080"/>
        </a:dk2>
        <a:lt2>
          <a:srgbClr val="B2B2B2"/>
        </a:lt2>
        <a:accent1>
          <a:srgbClr val="35C9C2"/>
        </a:accent1>
        <a:accent2>
          <a:srgbClr val="398AC7"/>
        </a:accent2>
        <a:accent3>
          <a:srgbClr val="FFFFFF"/>
        </a:accent3>
        <a:accent4>
          <a:srgbClr val="14375A"/>
        </a:accent4>
        <a:accent5>
          <a:srgbClr val="AEE1DD"/>
        </a:accent5>
        <a:accent6>
          <a:srgbClr val="337DB4"/>
        </a:accent6>
        <a:hlink>
          <a:srgbClr val="CCCC00"/>
        </a:hlink>
        <a:folHlink>
          <a:srgbClr val="6D50CA"/>
        </a:folHlink>
      </a:clrScheme>
      <a:clrMap bg1="lt1" tx1="dk1" bg2="lt2" tx2="dk2" accent1="accent1" accent2="accent2" accent3="accent3" accent4="accent4" accent5="accent5" accent6="accent6" hlink="hlink" folHlink="folHlink"/>
    </a:extraClrScheme>
    <a:extraClrScheme>
      <a:clrScheme name="1_sample 2">
        <a:dk1>
          <a:srgbClr val="25095D"/>
        </a:dk1>
        <a:lt1>
          <a:srgbClr val="FFFFFF"/>
        </a:lt1>
        <a:dk2>
          <a:srgbClr val="A1537C"/>
        </a:dk2>
        <a:lt2>
          <a:srgbClr val="B2B2B2"/>
        </a:lt2>
        <a:accent1>
          <a:srgbClr val="AF8ADC"/>
        </a:accent1>
        <a:accent2>
          <a:srgbClr val="60A065"/>
        </a:accent2>
        <a:accent3>
          <a:srgbClr val="FFFFFF"/>
        </a:accent3>
        <a:accent4>
          <a:srgbClr val="1E064E"/>
        </a:accent4>
        <a:accent5>
          <a:srgbClr val="D4C4EB"/>
        </a:accent5>
        <a:accent6>
          <a:srgbClr val="56915B"/>
        </a:accent6>
        <a:hlink>
          <a:srgbClr val="8DAED9"/>
        </a:hlink>
        <a:folHlink>
          <a:srgbClr val="5974C1"/>
        </a:folHlink>
      </a:clrScheme>
      <a:clrMap bg1="lt1" tx1="dk1" bg2="lt2" tx2="dk2" accent1="accent1" accent2="accent2" accent3="accent3" accent4="accent4" accent5="accent5" accent6="accent6" hlink="hlink" folHlink="folHlink"/>
    </a:extraClrScheme>
    <a:extraClrScheme>
      <a:clrScheme name="1_sample 3">
        <a:dk1>
          <a:srgbClr val="2B166E"/>
        </a:dk1>
        <a:lt1>
          <a:srgbClr val="FFFFFF"/>
        </a:lt1>
        <a:dk2>
          <a:srgbClr val="1640B6"/>
        </a:dk2>
        <a:lt2>
          <a:srgbClr val="B2B2B2"/>
        </a:lt2>
        <a:accent1>
          <a:srgbClr val="48BDEC"/>
        </a:accent1>
        <a:accent2>
          <a:srgbClr val="EB984D"/>
        </a:accent2>
        <a:accent3>
          <a:srgbClr val="FFFFFF"/>
        </a:accent3>
        <a:accent4>
          <a:srgbClr val="23115D"/>
        </a:accent4>
        <a:accent5>
          <a:srgbClr val="B1DBF4"/>
        </a:accent5>
        <a:accent6>
          <a:srgbClr val="D58945"/>
        </a:accent6>
        <a:hlink>
          <a:srgbClr val="339966"/>
        </a:hlink>
        <a:folHlink>
          <a:srgbClr val="7E88E4"/>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9499</TotalTime>
  <Words>5305</Words>
  <Application>Microsoft Office PowerPoint</Application>
  <PresentationFormat>On-screen Show (4:3)</PresentationFormat>
  <Paragraphs>437</Paragraphs>
  <Slides>43</Slides>
  <Notes>38</Notes>
  <HiddenSlides>0</HiddenSlides>
  <MMClips>0</MMClips>
  <ScaleCrop>false</ScaleCrop>
  <HeadingPairs>
    <vt:vector size="8" baseType="variant">
      <vt:variant>
        <vt:lpstr>Fonts Used</vt:lpstr>
      </vt:variant>
      <vt:variant>
        <vt:i4>10</vt:i4>
      </vt:variant>
      <vt:variant>
        <vt:lpstr>Theme</vt:lpstr>
      </vt:variant>
      <vt:variant>
        <vt:i4>2</vt:i4>
      </vt:variant>
      <vt:variant>
        <vt:lpstr>Embedded OLE Servers</vt:lpstr>
      </vt:variant>
      <vt:variant>
        <vt:i4>1</vt:i4>
      </vt:variant>
      <vt:variant>
        <vt:lpstr>Slide Titles</vt:lpstr>
      </vt:variant>
      <vt:variant>
        <vt:i4>43</vt:i4>
      </vt:variant>
    </vt:vector>
  </HeadingPairs>
  <TitlesOfParts>
    <vt:vector size="56" baseType="lpstr">
      <vt:lpstr>Arial</vt:lpstr>
      <vt:lpstr>Book Antiqua</vt:lpstr>
      <vt:lpstr>Calibri</vt:lpstr>
      <vt:lpstr>Fira Sans Extra Condensed Medium</vt:lpstr>
      <vt:lpstr>MS Mincho</vt:lpstr>
      <vt:lpstr>Roboto</vt:lpstr>
      <vt:lpstr>Times New Roman</vt:lpstr>
      <vt:lpstr>Verdana</vt:lpstr>
      <vt:lpstr>Verdana Ref</vt:lpstr>
      <vt:lpstr>Wingdings</vt:lpstr>
      <vt:lpstr>1_sample</vt:lpstr>
      <vt:lpstr>2_sample</vt:lpstr>
      <vt:lpstr>Image</vt:lpstr>
      <vt:lpstr>PowerPoint Presentation</vt:lpstr>
      <vt:lpstr>PowerPoint Presentation</vt:lpstr>
      <vt:lpstr>PHẦN I. VĂN BẢN QUY PHẠM PHÁP LUẬT VỀ THUẾ GTGT HIỆN HÀNH</vt:lpstr>
      <vt:lpstr>A. CÁC VĂN BẢN PHÁP LUẬT VỀ QUẢN LÝ</vt:lpstr>
      <vt:lpstr>B. MỘT SỐ NỘI DUNG MỚI CỦA LUẬT THUẾ GTGT</vt:lpstr>
      <vt:lpstr>1. NGƯỜI NỘP THUẾ</vt:lpstr>
      <vt:lpstr>2. ĐỐI TƯỢNG KHÔNG CHỊU THUẾ</vt:lpstr>
      <vt:lpstr>2. ĐỐI TƯỢNG KHÔNG CHỊU THUẾ</vt:lpstr>
      <vt:lpstr>2. ĐỐI TƯỢNG KHÔNG CHỊU THUẾ</vt:lpstr>
      <vt:lpstr>2. ĐỐI TƯỢNG KHÔNG CHỊU THUẾ</vt:lpstr>
      <vt:lpstr>3. GIÁ TÍNH THUẾ</vt:lpstr>
      <vt:lpstr>3. GIÁ TÍNH THUẾ</vt:lpstr>
      <vt:lpstr>4. TRƯỜNG HỢP KHÔNG PHẢI KÊ KHAI, NỘP THUẾ GTGT</vt:lpstr>
      <vt:lpstr>4. TRƯỜNG HỢP KHÔNG PHẢI KÊ KHAI, NỘP THUẾ GTGT</vt:lpstr>
      <vt:lpstr>5. THỜI ĐIỂM XÁC ĐỊNH THUẾ GTGT</vt:lpstr>
      <vt:lpstr>6. HHDV ÁP 0% VÀ ĐIỀU KIỆN KHẤU TRỪ VAT ĐẦU VÀO HÀNG XK</vt:lpstr>
      <vt:lpstr>6. HHDV ÁP 0% VÀ ĐIỀU KIỆN KHẤU TRỪ VAT ĐẦU VÀO HÀNG XK</vt:lpstr>
      <vt:lpstr>6. HHDV ÁP 0% VÀ ĐIỀU KIỆN KHẤU TRỪ VAT ĐẦU VÀO HÀNG XK</vt:lpstr>
      <vt:lpstr>6. HHDV ÁP 0% VÀ ĐIỀU KIỆN KHẤU TRỪ VAT ĐẦU VÀO HÀNG XK</vt:lpstr>
      <vt:lpstr>6. HHDV ÁP 0% VÀ ĐIỀU KIỆN KHẤU TRỪ VAT ĐẦU VÀO HÀNG XK</vt:lpstr>
      <vt:lpstr>6. HHDV ÁP 0% VÀ ĐIỀU KIỆN KHẤU TRỪ VAT ĐẦU VÀO HÀNG XK</vt:lpstr>
      <vt:lpstr>6. HHDV ÁP 0% VÀ ĐIỀU KIỆN KHẤU TRỪ VAT ĐẦU VÀO HÀNG XK</vt:lpstr>
      <vt:lpstr>6. HHDV ÁP 0% VÀ ĐIỀU KIỆN KHẤU TRỪ VAT ĐẦU VÀO HÀNG XK</vt:lpstr>
      <vt:lpstr>6. HHDV ÁP 0% VÀ ĐIỀU KIỆN KHẤU TRỪ VAT ĐẦU VÀO HÀNG XK</vt:lpstr>
      <vt:lpstr>6. HHDV ÁP 0% VÀ ĐIỀU KIỆN KHẤU TRỪ VAT ĐẦU VÀO HÀNG XK</vt:lpstr>
      <vt:lpstr>6. HHDV ÁP 0% VÀ ĐIỀU KIỆN KHẤU TRỪ VAT ĐẦU VÀO HÀNG XK</vt:lpstr>
      <vt:lpstr>7. ĐIỀU KIỆN KHẤU TRỪ THUẾ GTGT ĐẦU VÀO</vt:lpstr>
      <vt:lpstr>7. ĐIỀU KIỆN KHẤU TRỪ THUẾ GTGT ĐẦU VÀO</vt:lpstr>
      <vt:lpstr>7. ĐIỀU KIỆN KHẤU TRỪ THUẾ GTGT ĐẦU VÀO</vt:lpstr>
      <vt:lpstr>7. ĐIỀU KIỆN KHẤU TRỪ THUẾ GTGT ĐẦU VÀO</vt:lpstr>
      <vt:lpstr>8. HOÀN THUẾ GTGT</vt:lpstr>
      <vt:lpstr>8. HOÀN THUẾ GTGT</vt:lpstr>
      <vt:lpstr>8. HOÀN THUẾ GTGT</vt:lpstr>
      <vt:lpstr>8. HOÀN THUẾ GTGT</vt:lpstr>
      <vt:lpstr>PowerPoint Presentation</vt:lpstr>
      <vt:lpstr>I. CÔNG TÁC TRIỂN KHAI CỦA CƠ QUAN THUẾ</vt:lpstr>
      <vt:lpstr>II. NỘI DUNG CHÍNH</vt:lpstr>
      <vt:lpstr>II. NỘI DUNG CHÍNH</vt:lpstr>
      <vt:lpstr>II. NỘI DUNG CHÍNH</vt:lpstr>
      <vt:lpstr>II. NỘI DUNG CHÍNH</vt:lpstr>
      <vt:lpstr>II. NỘI DUNG CHÍNH</vt:lpstr>
      <vt:lpstr>II. NỘI DUNG CHÍNH</vt:lpstr>
      <vt:lpstr>PowerPoint Presentation</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Ha, Phan Hai Ha (KK&amp;KT-HPH)</cp:lastModifiedBy>
  <cp:revision>1121</cp:revision>
  <cp:lastPrinted>2016-04-18T09:26:52Z</cp:lastPrinted>
  <dcterms:created xsi:type="dcterms:W3CDTF">2005-12-04T14:55:19Z</dcterms:created>
  <dcterms:modified xsi:type="dcterms:W3CDTF">2026-08-13T14:31:05Z</dcterms:modified>
</cp:coreProperties>
</file>